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1" r:id="rId2"/>
    <p:sldId id="277" r:id="rId3"/>
    <p:sldId id="278" r:id="rId4"/>
    <p:sldId id="279" r:id="rId5"/>
    <p:sldId id="280" r:id="rId6"/>
    <p:sldId id="281" r:id="rId7"/>
    <p:sldId id="282" r:id="rId8"/>
    <p:sldId id="283" r:id="rId9"/>
    <p:sldId id="284" r:id="rId10"/>
    <p:sldId id="290" r:id="rId11"/>
    <p:sldId id="28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960000"/>
    <a:srgbClr val="FFFF66"/>
    <a:srgbClr val="3E94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4" d="100"/>
          <a:sy n="74" d="100"/>
        </p:scale>
        <p:origin x="-3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6669221-83C4-4B4C-80CD-B6071A6522CC}" type="datetimeFigureOut">
              <a:rPr lang="en-US"/>
              <a:pPr>
                <a:defRPr/>
              </a:pPr>
              <a:t>3/24/2009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268CE3C-9185-4CDF-869A-629D73F59C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B52016-2E51-4FD0-82DD-7700C1F313CF}"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C87D88-BA69-4CFB-B3A0-4D7CE4F19303}"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A1F83-4D1F-4701-8545-777174BEF67E}" type="slidenum">
              <a:rPr lang="en-US"/>
              <a:pPr fontAlgn="base">
                <a:spcBef>
                  <a:spcPct val="0"/>
                </a:spcBef>
                <a:spcAft>
                  <a:spcPct val="0"/>
                </a:spcAft>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60F032-74BD-4A17-8C59-0084335D9784}"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DFD33A-97F6-45D3-87FF-D772B4301BE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01702B-3623-4327-AE5D-77D933647E69}"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2FA24F-E7D0-40C5-B74B-E070F1222027}"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627E27-3BAD-494E-A57D-E25B71245467}"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EEF680-4F39-42AA-99A9-1E0FC611C6DB}"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44E7AF-F4ED-414A-A8B0-B0C7F13977C9}"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C13B2A-5DE6-4448-80A6-A2737F1FDE5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0D17E8-5EF2-4A90-9923-6AFB96D640F0}" type="datetimeFigureOut">
              <a:rPr lang="en-US"/>
              <a:pPr>
                <a:defRPr/>
              </a:pPr>
              <a:t>3/24/2009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70C894-69ED-4DB4-AE55-26B9AA94A82B}" type="slidenum">
              <a:rPr lang="en-US"/>
              <a:pPr>
                <a:defRPr/>
              </a:pPr>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34C610-1AFA-4B9E-B9AF-631BF53B616F}" type="datetimeFigureOut">
              <a:rPr lang="en-US"/>
              <a:pPr>
                <a:defRPr/>
              </a:pPr>
              <a:t>3/24/2009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D3B67B-EDF2-413E-827A-5F042213AC82}" type="slidenum">
              <a:rPr lang="en-US"/>
              <a:pPr>
                <a:defRPr/>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3F1BCF-4B06-4CC2-8864-CFEA06E96B8F}" type="datetimeFigureOut">
              <a:rPr lang="en-US"/>
              <a:pPr>
                <a:defRPr/>
              </a:pPr>
              <a:t>3/24/2009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B2E89-9E7B-43CB-A09F-EF7F53622AA7}" type="slidenum">
              <a:rPr lang="en-US"/>
              <a:pPr>
                <a:defRPr/>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C683A2-62C2-4306-8BA6-606F73278818}" type="datetimeFigureOut">
              <a:rPr lang="en-US"/>
              <a:pPr>
                <a:defRPr/>
              </a:pPr>
              <a:t>3/24/2009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51F4EA-D5C2-4EB0-961D-A3A80D2AB92B}" type="slidenum">
              <a:rPr lang="en-US"/>
              <a:pPr>
                <a:defRPr/>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4FF174-30F8-4488-A860-40E55FA774E1}" type="datetimeFigureOut">
              <a:rPr lang="en-US"/>
              <a:pPr>
                <a:defRPr/>
              </a:pPr>
              <a:t>3/24/2009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229B29-1280-43EA-B113-6AE85D7FEDC9}" type="slidenum">
              <a:rPr lang="en-US"/>
              <a:pPr>
                <a:defRPr/>
              </a:pPr>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DB00E9-2431-4B71-BA4B-CC2A66A744AB}" type="datetimeFigureOut">
              <a:rPr lang="en-US"/>
              <a:pPr>
                <a:defRPr/>
              </a:pPr>
              <a:t>3/24/2009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1CC537-C772-40B5-9DBF-685FD67933F9}" type="slidenum">
              <a:rPr lang="en-US"/>
              <a:pPr>
                <a:defRPr/>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FF821C-4277-4B77-BB46-5138B4D8E10A}" type="datetimeFigureOut">
              <a:rPr lang="en-US"/>
              <a:pPr>
                <a:defRPr/>
              </a:pPr>
              <a:t>3/24/2009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16C258-C2E2-41A6-BC51-FED52664BA78}" type="slidenum">
              <a:rPr lang="en-US"/>
              <a:pPr>
                <a:defRPr/>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641A97-650D-41B2-BA0D-A8D15FF07E2E}" type="datetimeFigureOut">
              <a:rPr lang="en-US"/>
              <a:pPr>
                <a:defRPr/>
              </a:pPr>
              <a:t>3/24/2009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6B731F9-D113-4779-BE4D-0F4F658E95B5}" type="slidenum">
              <a:rPr lang="en-US"/>
              <a:pPr>
                <a:defRPr/>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A8E419-570F-4901-BC11-8AE6DBEEE700}" type="datetimeFigureOut">
              <a:rPr lang="en-US"/>
              <a:pPr>
                <a:defRPr/>
              </a:pPr>
              <a:t>3/24/2009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54F239-5B1A-482C-B379-3018F12FCFA3}" type="slidenum">
              <a:rPr lang="en-US"/>
              <a:pPr>
                <a:defRPr/>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FDC4E3-85B6-4769-B7C2-55C14F2083A8}" type="datetimeFigureOut">
              <a:rPr lang="en-US"/>
              <a:pPr>
                <a:defRPr/>
              </a:pPr>
              <a:t>3/24/2009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A318A7-A457-45E4-998D-EE544C92A8E1}" type="slidenum">
              <a:rPr lang="en-US"/>
              <a:pPr>
                <a:defRPr/>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DB5913-54E4-4D78-82F5-32677D46902E}" type="datetimeFigureOut">
              <a:rPr lang="en-US"/>
              <a:pPr>
                <a:defRPr/>
              </a:pPr>
              <a:t>3/24/2009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A13841-7BDD-42B7-B500-4ED10EB1C44A}" type="slidenum">
              <a:rPr lang="en-US"/>
              <a:pPr>
                <a:defRPr/>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C6969CF-7C72-4741-87ED-C64620CA3212}" type="datetimeFigureOut">
              <a:rPr lang="en-US"/>
              <a:pPr>
                <a:defRPr/>
              </a:pPr>
              <a:t>3/24/2009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C156DC4-54C7-4580-95B9-0A079FAC65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2779"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9753600"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THE TALENTED MR. MADOFF</a:t>
              </a:r>
              <a:endParaRPr lang="en-US" sz="2000" b="1" dirty="0">
                <a:ln w="12700">
                  <a:solidFill>
                    <a:srgbClr val="960000"/>
                  </a:solidFill>
                </a:ln>
                <a:solidFill>
                  <a:schemeClr val="bg1"/>
                </a:solidFill>
                <a:latin typeface="AR JULIAN" pitchFamily="2" charset="0"/>
              </a:endParaRPr>
            </a:p>
          </p:txBody>
        </p:sp>
      </p:grpSp>
      <p:sp>
        <p:nvSpPr>
          <p:cNvPr id="32783" name="TextBox 10"/>
          <p:cNvSpPr txBox="1">
            <a:spLocks noChangeArrowheads="1"/>
          </p:cNvSpPr>
          <p:nvPr/>
        </p:nvSpPr>
        <p:spPr bwMode="auto">
          <a:xfrm>
            <a:off x="228600" y="1524000"/>
            <a:ext cx="3124200" cy="1570038"/>
          </a:xfrm>
          <a:prstGeom prst="rect">
            <a:avLst/>
          </a:prstGeom>
          <a:noFill/>
          <a:ln w="9525">
            <a:noFill/>
            <a:miter lim="800000"/>
            <a:headEnd/>
            <a:tailEnd/>
          </a:ln>
        </p:spPr>
        <p:txBody>
          <a:bodyPr>
            <a:spAutoFit/>
          </a:bodyPr>
          <a:lstStyle/>
          <a:p>
            <a:pPr algn="ctr"/>
            <a:r>
              <a:rPr lang="en-US" sz="3200" b="1">
                <a:solidFill>
                  <a:schemeClr val="bg1"/>
                </a:solidFill>
                <a:latin typeface="Agency FB" pitchFamily="34" charset="0"/>
              </a:rPr>
              <a:t>"What if it was your money instead of your soul?"</a:t>
            </a:r>
          </a:p>
        </p:txBody>
      </p:sp>
      <p:pic>
        <p:nvPicPr>
          <p:cNvPr id="2050" name="Picture 2" descr="http://media.economist.com/images/na/2008w51/Money.jpg"/>
          <p:cNvPicPr>
            <a:picLocks noChangeAspect="1" noChangeArrowheads="1"/>
          </p:cNvPicPr>
          <p:nvPr/>
        </p:nvPicPr>
        <p:blipFill>
          <a:blip r:embed="rId4">
            <a:lum bright="10000" contrast="10000"/>
          </a:blip>
          <a:srcRect l="7054"/>
          <a:stretch>
            <a:fillRect/>
          </a:stretch>
        </p:blipFill>
        <p:spPr bwMode="auto">
          <a:xfrm rot="171651">
            <a:off x="3572655" y="1486175"/>
            <a:ext cx="4661639" cy="2819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hreePt" dir="t"/>
          </a:scene3d>
          <a:sp3d>
            <a:bevelT prst="slope"/>
          </a:sp3d>
        </p:spPr>
      </p:pic>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4827"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34831" name="TextBox 10"/>
          <p:cNvSpPr txBox="1">
            <a:spLocks noChangeArrowheads="1"/>
          </p:cNvSpPr>
          <p:nvPr/>
        </p:nvSpPr>
        <p:spPr bwMode="auto">
          <a:xfrm>
            <a:off x="4800600" y="155575"/>
            <a:ext cx="4268788"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"All we have to do to be saved is just believe—saved by faith only."</a:t>
            </a:r>
          </a:p>
        </p:txBody>
      </p:sp>
      <p:sp>
        <p:nvSpPr>
          <p:cNvPr id="34832" name="TextBox 15"/>
          <p:cNvSpPr txBox="1">
            <a:spLocks noChangeArrowheads="1"/>
          </p:cNvSpPr>
          <p:nvPr/>
        </p:nvSpPr>
        <p:spPr bwMode="auto">
          <a:xfrm>
            <a:off x="762000" y="1371600"/>
            <a:ext cx="7543800" cy="2654300"/>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You see then that a man is justified by works, and not by faith only. </a:t>
            </a:r>
          </a:p>
          <a:p>
            <a:pPr algn="r"/>
            <a:r>
              <a:rPr lang="en-US" sz="2300" b="1">
                <a:solidFill>
                  <a:schemeClr val="bg1"/>
                </a:solidFill>
                <a:latin typeface="Calibri" pitchFamily="34" charset="0"/>
              </a:rPr>
              <a:t>James 2:24 </a:t>
            </a:r>
          </a:p>
          <a:p>
            <a:pPr algn="just">
              <a:spcBef>
                <a:spcPts val="2400"/>
              </a:spcBef>
            </a:pPr>
            <a:r>
              <a:rPr lang="en-US" sz="2300" b="1">
                <a:solidFill>
                  <a:schemeClr val="bg1"/>
                </a:solidFill>
                <a:latin typeface="Calibri" pitchFamily="34" charset="0"/>
              </a:rPr>
              <a:t>He who believes and is baptized will be saved; but he who does not believe will be condemned.</a:t>
            </a:r>
          </a:p>
          <a:p>
            <a:pPr algn="r">
              <a:spcBef>
                <a:spcPts val="1200"/>
              </a:spcBef>
            </a:pPr>
            <a:r>
              <a:rPr lang="en-US" sz="2300" b="1">
                <a:solidFill>
                  <a:schemeClr val="bg1"/>
                </a:solidFill>
                <a:latin typeface="Calibri" pitchFamily="34" charset="0"/>
              </a:rPr>
              <a:t>Mark 16:16</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6395"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17"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0070C0"/>
                    </a:solidFill>
                  </a:ln>
                  <a:solidFill>
                    <a:schemeClr val="bg1"/>
                  </a:solidFill>
                  <a:latin typeface="AR JULIAN" pitchFamily="2" charset="0"/>
                </a:rPr>
                <a:t>TROUBLE WITH TRIVIA</a:t>
              </a:r>
              <a:endParaRPr lang="en-US" sz="2000" b="1" dirty="0">
                <a:ln w="12700">
                  <a:solidFill>
                    <a:srgbClr val="0070C0"/>
                  </a:solidFill>
                </a:ln>
                <a:solidFill>
                  <a:schemeClr val="bg1"/>
                </a:solidFill>
                <a:latin typeface="AR JULIAN" pitchFamily="2" charset="0"/>
              </a:endParaRPr>
            </a:p>
          </p:txBody>
        </p:sp>
      </p:grpSp>
      <p:sp>
        <p:nvSpPr>
          <p:cNvPr id="11" name="TextBox 10"/>
          <p:cNvSpPr txBox="1">
            <a:spLocks noChangeArrowheads="1"/>
          </p:cNvSpPr>
          <p:nvPr/>
        </p:nvSpPr>
        <p:spPr bwMode="auto">
          <a:xfrm>
            <a:off x="4894263" y="155575"/>
            <a:ext cx="40306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Identify the fruit Adam and Eve ate in the Garden of Eden.</a:t>
            </a:r>
          </a:p>
        </p:txBody>
      </p:sp>
      <p:sp>
        <p:nvSpPr>
          <p:cNvPr id="16" name="TextBox 15"/>
          <p:cNvSpPr txBox="1">
            <a:spLocks noChangeArrowheads="1"/>
          </p:cNvSpPr>
          <p:nvPr/>
        </p:nvSpPr>
        <p:spPr bwMode="auto">
          <a:xfrm>
            <a:off x="723900" y="1573213"/>
            <a:ext cx="7491413" cy="1998662"/>
          </a:xfrm>
          <a:prstGeom prst="rect">
            <a:avLst/>
          </a:prstGeom>
          <a:noFill/>
          <a:ln w="9525">
            <a:noFill/>
            <a:miter lim="800000"/>
            <a:headEnd/>
            <a:tailEnd/>
          </a:ln>
        </p:spPr>
        <p:txBody>
          <a:bodyPr>
            <a:spAutoFit/>
          </a:bodyPr>
          <a:lstStyle/>
          <a:p>
            <a:pPr>
              <a:spcBef>
                <a:spcPts val="1200"/>
              </a:spcBef>
            </a:pPr>
            <a:r>
              <a:rPr lang="en-US" sz="2300" b="1">
                <a:solidFill>
                  <a:schemeClr val="bg1"/>
                </a:solidFill>
                <a:latin typeface="Calibri" pitchFamily="34" charset="0"/>
              </a:rPr>
              <a:t>And the LORD God commanded the man, saying, "Of every tree of the garden you may freely eat; but of the tree of the knowledge of good and evil you shall not eat, for in the day that you eat of it you shall surely die."</a:t>
            </a:r>
          </a:p>
          <a:p>
            <a:pPr algn="r">
              <a:spcBef>
                <a:spcPts val="1200"/>
              </a:spcBef>
            </a:pPr>
            <a:r>
              <a:rPr lang="en-US" sz="2300" b="1">
                <a:solidFill>
                  <a:schemeClr val="bg1"/>
                </a:solidFill>
                <a:latin typeface="Calibri" pitchFamily="34" charset="0"/>
              </a:rPr>
              <a:t>Genesis 2:16-17</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up)">
                                      <p:cBhvr>
                                        <p:cTn id="2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443"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0070C0"/>
                    </a:solidFill>
                  </a:ln>
                  <a:solidFill>
                    <a:schemeClr val="bg1"/>
                  </a:solidFill>
                  <a:latin typeface="AR JULIAN" pitchFamily="2" charset="0"/>
                </a:rPr>
                <a:t>TROUBLE WITH TRIVIA</a:t>
              </a:r>
              <a:endParaRPr lang="en-US" sz="2000" b="1" dirty="0">
                <a:ln w="12700">
                  <a:solidFill>
                    <a:srgbClr val="0070C0"/>
                  </a:solidFill>
                </a:ln>
                <a:solidFill>
                  <a:schemeClr val="bg1"/>
                </a:solidFill>
                <a:latin typeface="AR JULIAN" pitchFamily="2" charset="0"/>
              </a:endParaRPr>
            </a:p>
          </p:txBody>
        </p:sp>
      </p:grpSp>
      <p:sp>
        <p:nvSpPr>
          <p:cNvPr id="18447"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Name the three kings who came to the manger at Jesus’ birth.</a:t>
            </a:r>
          </a:p>
        </p:txBody>
      </p:sp>
      <p:sp>
        <p:nvSpPr>
          <p:cNvPr id="16" name="TextBox 15"/>
          <p:cNvSpPr txBox="1">
            <a:spLocks noChangeArrowheads="1"/>
          </p:cNvSpPr>
          <p:nvPr/>
        </p:nvSpPr>
        <p:spPr bwMode="auto">
          <a:xfrm>
            <a:off x="387350" y="1528763"/>
            <a:ext cx="8448675" cy="2501900"/>
          </a:xfrm>
          <a:prstGeom prst="rect">
            <a:avLst/>
          </a:prstGeom>
          <a:noFill/>
          <a:ln w="9525">
            <a:noFill/>
            <a:miter lim="800000"/>
            <a:headEnd/>
            <a:tailEnd/>
          </a:ln>
        </p:spPr>
        <p:txBody>
          <a:bodyPr>
            <a:spAutoFit/>
          </a:bodyPr>
          <a:lstStyle/>
          <a:p>
            <a:pPr>
              <a:spcBef>
                <a:spcPts val="1200"/>
              </a:spcBef>
            </a:pPr>
            <a:r>
              <a:rPr lang="en-US" sz="2300" b="1">
                <a:solidFill>
                  <a:schemeClr val="bg1"/>
                </a:solidFill>
                <a:latin typeface="Calibri" pitchFamily="34" charset="0"/>
              </a:rPr>
              <a:t>Now after Jesus was born in Bethlehem of Judea in the days of Herod the king, behold, wise men</a:t>
            </a:r>
            <a:r>
              <a:rPr lang="en-US" sz="2300" b="1">
                <a:solidFill>
                  <a:srgbClr val="FFFF00"/>
                </a:solidFill>
                <a:latin typeface="Calibri" pitchFamily="34" charset="0"/>
              </a:rPr>
              <a:t> </a:t>
            </a:r>
            <a:r>
              <a:rPr lang="en-US" sz="2300" b="1">
                <a:solidFill>
                  <a:schemeClr val="bg1"/>
                </a:solidFill>
                <a:latin typeface="Calibri" pitchFamily="34" charset="0"/>
              </a:rPr>
              <a:t>from the East came to Jerusalem.</a:t>
            </a:r>
          </a:p>
          <a:p>
            <a:pPr>
              <a:spcBef>
                <a:spcPts val="1200"/>
              </a:spcBef>
            </a:pPr>
            <a:r>
              <a:rPr lang="en-US" sz="2300" b="1">
                <a:solidFill>
                  <a:schemeClr val="bg1"/>
                </a:solidFill>
                <a:latin typeface="Calibri" pitchFamily="34" charset="0"/>
              </a:rPr>
              <a:t>And when they had come into the house, they saw the young Child …And when they had opened their treasures, they presented gifts to Him: gold, frankincense, and myrrh.</a:t>
            </a:r>
          </a:p>
          <a:p>
            <a:pPr algn="r">
              <a:spcBef>
                <a:spcPts val="1200"/>
              </a:spcBef>
            </a:pPr>
            <a:r>
              <a:rPr lang="en-US" sz="2300" b="1">
                <a:solidFill>
                  <a:schemeClr val="bg1"/>
                </a:solidFill>
                <a:latin typeface="Calibri" pitchFamily="34" charset="0"/>
              </a:rPr>
              <a:t>Matthew 2:1, 11</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491"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11"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"The Bible says we are all born as sinners. It’s not our fault."</a:t>
            </a:r>
          </a:p>
        </p:txBody>
      </p:sp>
      <p:sp>
        <p:nvSpPr>
          <p:cNvPr id="16" name="TextBox 15"/>
          <p:cNvSpPr txBox="1">
            <a:spLocks noChangeArrowheads="1"/>
          </p:cNvSpPr>
          <p:nvPr/>
        </p:nvSpPr>
        <p:spPr bwMode="auto">
          <a:xfrm>
            <a:off x="855663" y="1717675"/>
            <a:ext cx="7297737" cy="1998663"/>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The soul who sins shall die. The son shall not bear the guilt of the father, nor the father bear the guilt of the son. The righteousness of the righteous shall be upon himself, and the wickedness of the wicked shall be upon himself.</a:t>
            </a:r>
          </a:p>
          <a:p>
            <a:pPr algn="r">
              <a:spcBef>
                <a:spcPts val="1200"/>
              </a:spcBef>
            </a:pPr>
            <a:r>
              <a:rPr lang="en-US" sz="2300" b="1">
                <a:solidFill>
                  <a:schemeClr val="bg1"/>
                </a:solidFill>
                <a:latin typeface="Calibri" pitchFamily="34" charset="0"/>
              </a:rPr>
              <a:t>Ezekiel 18:20</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up)">
                                      <p:cBhvr>
                                        <p:cTn id="1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539"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22543"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"Some people are just too bad, too wicked to be saved."</a:t>
            </a:r>
          </a:p>
        </p:txBody>
      </p:sp>
      <p:sp>
        <p:nvSpPr>
          <p:cNvPr id="16" name="TextBox 15"/>
          <p:cNvSpPr txBox="1">
            <a:spLocks noChangeArrowheads="1"/>
          </p:cNvSpPr>
          <p:nvPr/>
        </p:nvSpPr>
        <p:spPr bwMode="auto">
          <a:xfrm>
            <a:off x="914400" y="1752600"/>
            <a:ext cx="7239000" cy="1647825"/>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This is a faithful saying and worthy of all acceptance, that Christ Jesus came into the world to save sinners, of whom I am chief.</a:t>
            </a:r>
          </a:p>
          <a:p>
            <a:pPr algn="r">
              <a:spcBef>
                <a:spcPts val="1200"/>
              </a:spcBef>
            </a:pPr>
            <a:r>
              <a:rPr lang="en-US" sz="2300" b="1">
                <a:solidFill>
                  <a:schemeClr val="bg1"/>
                </a:solidFill>
                <a:latin typeface="Calibri" pitchFamily="34" charset="0"/>
              </a:rPr>
              <a:t>1 Timothy 1:15</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4587"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24591"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"The Bible says that really good people don’t need to be saved."</a:t>
            </a:r>
          </a:p>
        </p:txBody>
      </p:sp>
      <p:sp>
        <p:nvSpPr>
          <p:cNvPr id="16" name="TextBox 15"/>
          <p:cNvSpPr txBox="1">
            <a:spLocks noChangeArrowheads="1"/>
          </p:cNvSpPr>
          <p:nvPr/>
        </p:nvSpPr>
        <p:spPr bwMode="auto">
          <a:xfrm>
            <a:off x="914400" y="1752600"/>
            <a:ext cx="7239000" cy="2151063"/>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There is none righteous, no, not one; There is none who understands; There is none who seeks after God.</a:t>
            </a:r>
          </a:p>
          <a:p>
            <a:pPr algn="just">
              <a:spcBef>
                <a:spcPts val="1200"/>
              </a:spcBef>
            </a:pPr>
            <a:r>
              <a:rPr lang="en-US" sz="2300" b="1">
                <a:solidFill>
                  <a:schemeClr val="bg1"/>
                </a:solidFill>
                <a:latin typeface="Calibri" pitchFamily="34" charset="0"/>
              </a:rPr>
              <a:t>They have all turned aside; They have together become unprofitable; There is none who does good, no, not one.</a:t>
            </a:r>
          </a:p>
          <a:p>
            <a:pPr algn="r">
              <a:spcBef>
                <a:spcPts val="1200"/>
              </a:spcBef>
            </a:pPr>
            <a:r>
              <a:rPr lang="en-US" sz="2300" b="1">
                <a:solidFill>
                  <a:schemeClr val="bg1"/>
                </a:solidFill>
                <a:latin typeface="Calibri" pitchFamily="34" charset="0"/>
              </a:rPr>
              <a:t>Romans 3:10-12</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6635"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26639"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"We are sinners, but God loves us too much to let us be lost."</a:t>
            </a:r>
          </a:p>
        </p:txBody>
      </p:sp>
      <p:sp>
        <p:nvSpPr>
          <p:cNvPr id="16" name="TextBox 15"/>
          <p:cNvSpPr txBox="1">
            <a:spLocks noChangeArrowheads="1"/>
          </p:cNvSpPr>
          <p:nvPr/>
        </p:nvSpPr>
        <p:spPr bwMode="auto">
          <a:xfrm>
            <a:off x="762000" y="1447800"/>
            <a:ext cx="7543800" cy="2501900"/>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Therefore consider the goodness and severity of God: on those who fell, severity; but toward you, goodness, if you continue in His goodness. Otherwise you also will be cut off.</a:t>
            </a:r>
          </a:p>
          <a:p>
            <a:pPr algn="just">
              <a:spcBef>
                <a:spcPts val="1200"/>
              </a:spcBef>
            </a:pPr>
            <a:r>
              <a:rPr lang="en-US" sz="2300" b="1">
                <a:solidFill>
                  <a:schemeClr val="bg1"/>
                </a:solidFill>
                <a:latin typeface="Calibri" pitchFamily="34" charset="0"/>
              </a:rPr>
              <a:t>For the wrath of God</a:t>
            </a:r>
            <a:r>
              <a:rPr lang="en-US" sz="2300" b="1">
                <a:solidFill>
                  <a:srgbClr val="FFFF00"/>
                </a:solidFill>
                <a:latin typeface="Calibri" pitchFamily="34" charset="0"/>
              </a:rPr>
              <a:t> </a:t>
            </a:r>
            <a:r>
              <a:rPr lang="en-US" sz="2300" b="1">
                <a:solidFill>
                  <a:schemeClr val="bg1"/>
                </a:solidFill>
                <a:latin typeface="Calibri" pitchFamily="34" charset="0"/>
              </a:rPr>
              <a:t>is revealed from heaven against all ungodliness and unrighteousness of men…</a:t>
            </a:r>
          </a:p>
          <a:p>
            <a:pPr algn="r">
              <a:spcBef>
                <a:spcPts val="1200"/>
              </a:spcBef>
            </a:pPr>
            <a:r>
              <a:rPr lang="en-US" sz="2300" b="1">
                <a:solidFill>
                  <a:schemeClr val="bg1"/>
                </a:solidFill>
                <a:latin typeface="Calibri" pitchFamily="34" charset="0"/>
              </a:rPr>
              <a:t>Romans 11:22; 1:18</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8683"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28687" name="TextBox 10"/>
          <p:cNvSpPr txBox="1">
            <a:spLocks noChangeArrowheads="1"/>
          </p:cNvSpPr>
          <p:nvPr/>
        </p:nvSpPr>
        <p:spPr bwMode="auto">
          <a:xfrm>
            <a:off x="4894263" y="155575"/>
            <a:ext cx="4081462"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"We can’t understand the Bible, so God can’t judge us by it."</a:t>
            </a:r>
          </a:p>
        </p:txBody>
      </p:sp>
      <p:sp>
        <p:nvSpPr>
          <p:cNvPr id="16" name="TextBox 15"/>
          <p:cNvSpPr txBox="1">
            <a:spLocks noChangeArrowheads="1"/>
          </p:cNvSpPr>
          <p:nvPr/>
        </p:nvSpPr>
        <p:spPr bwMode="auto">
          <a:xfrm>
            <a:off x="762000" y="1371600"/>
            <a:ext cx="7543800" cy="2700338"/>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By revelation He made known</a:t>
            </a:r>
            <a:r>
              <a:rPr lang="en-US" sz="2300" b="1">
                <a:solidFill>
                  <a:srgbClr val="FFFF00"/>
                </a:solidFill>
                <a:latin typeface="Calibri" pitchFamily="34" charset="0"/>
              </a:rPr>
              <a:t> </a:t>
            </a:r>
            <a:r>
              <a:rPr lang="en-US" sz="2300" b="1">
                <a:solidFill>
                  <a:schemeClr val="bg1"/>
                </a:solidFill>
                <a:latin typeface="Calibri" pitchFamily="34" charset="0"/>
              </a:rPr>
              <a:t>to me the mystery (as I have briefly written already, by which, when you read, you may understand my knowledge in the mystery of Christ), which in other ages was not made known to the sons of men, as it has now been revealed</a:t>
            </a:r>
            <a:r>
              <a:rPr lang="en-US" sz="2300" b="1">
                <a:solidFill>
                  <a:srgbClr val="FFFF00"/>
                </a:solidFill>
                <a:latin typeface="Calibri" pitchFamily="34" charset="0"/>
              </a:rPr>
              <a:t> </a:t>
            </a:r>
            <a:r>
              <a:rPr lang="en-US" sz="2300" b="1">
                <a:solidFill>
                  <a:schemeClr val="bg1"/>
                </a:solidFill>
                <a:latin typeface="Calibri" pitchFamily="34" charset="0"/>
              </a:rPr>
              <a:t>by the Spirit to His holy apostles and prophets.</a:t>
            </a:r>
          </a:p>
          <a:p>
            <a:pPr algn="r">
              <a:spcBef>
                <a:spcPts val="1200"/>
              </a:spcBef>
            </a:pPr>
            <a:r>
              <a:rPr lang="en-US" sz="2300" b="1">
                <a:solidFill>
                  <a:schemeClr val="bg1"/>
                </a:solidFill>
                <a:latin typeface="Calibri" pitchFamily="34" charset="0"/>
              </a:rPr>
              <a:t>Ephesians 3:3-5</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p:cNvSpPr/>
          <p:nvPr/>
        </p:nvSpPr>
        <p:spPr>
          <a:xfrm flipV="1">
            <a:off x="-1" y="5325466"/>
            <a:ext cx="9144001" cy="1532534"/>
          </a:xfrm>
          <a:prstGeom prst="rect">
            <a:avLst/>
          </a:prstGeom>
          <a:solidFill>
            <a:srgbClr val="C00000"/>
          </a:solidFill>
          <a:scene3d>
            <a:camera prst="orthographicFront">
              <a:rot lat="0" lon="0" rev="0"/>
            </a:camera>
            <a:lightRig rig="threePt" dir="t">
              <a:rot lat="0" lon="0" rev="1200000"/>
            </a:lightRig>
          </a:scene3d>
          <a:sp3d>
            <a:bevelT w="127000" h="25400" prst="artDeco"/>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Wave 21"/>
          <p:cNvSpPr/>
          <p:nvPr/>
        </p:nvSpPr>
        <p:spPr>
          <a:xfrm rot="21195611">
            <a:off x="-171877" y="4866937"/>
            <a:ext cx="4909555" cy="1360472"/>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dirty="0"/>
              <a:t>1</a:t>
            </a:r>
            <a:endParaRPr lang="en-US" dirty="0"/>
          </a:p>
        </p:txBody>
      </p:sp>
      <p:sp>
        <p:nvSpPr>
          <p:cNvPr id="24" name="Rectangle 23"/>
          <p:cNvSpPr/>
          <p:nvPr/>
        </p:nvSpPr>
        <p:spPr>
          <a:xfrm>
            <a:off x="1521562" y="5463649"/>
            <a:ext cx="3321100" cy="877823"/>
          </a:xfrm>
          <a:prstGeom prst="rect">
            <a:avLst/>
          </a:prstGeom>
          <a:solidFill>
            <a:srgbClr val="C00000"/>
          </a:solidFill>
          <a:effectLst/>
          <a:scene3d>
            <a:camera prst="orthographicFront">
              <a:rot lat="0" lon="0" rev="0"/>
            </a:camera>
            <a:lightRig rig="threePt" dir="t">
              <a:rot lat="0" lon="0" rev="1200000"/>
            </a:lightRig>
          </a:scene3d>
          <a:sp3d>
            <a:bevelB w="165100" prst="artDeco"/>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0731" name="Group 19"/>
          <p:cNvGrpSpPr>
            <a:grpSpLocks/>
          </p:cNvGrpSpPr>
          <p:nvPr/>
        </p:nvGrpSpPr>
        <p:grpSpPr bwMode="auto">
          <a:xfrm rot="175516">
            <a:off x="1435100" y="4598988"/>
            <a:ext cx="7839075" cy="1363662"/>
            <a:chOff x="1411834" y="2516427"/>
            <a:chExt cx="7732166" cy="1002181"/>
          </a:xfrm>
        </p:grpSpPr>
        <p:sp>
          <p:nvSpPr>
            <p:cNvPr id="14" name="Wave 13"/>
            <p:cNvSpPr/>
            <p:nvPr/>
          </p:nvSpPr>
          <p:spPr>
            <a:xfrm rot="21435830">
              <a:off x="1411834" y="2516427"/>
              <a:ext cx="7732166" cy="1002181"/>
            </a:xfrm>
            <a:prstGeom prst="wave">
              <a:avLst>
                <a:gd name="adj1" fmla="val 16753"/>
                <a:gd name="adj2" fmla="val 0"/>
              </a:avLst>
            </a:prstGeom>
            <a:solidFill>
              <a:schemeClr val="bg1"/>
            </a:solidFill>
            <a:scene3d>
              <a:camera prst="orthographicFront">
                <a:rot lat="0" lon="0" rev="0"/>
              </a:camera>
              <a:lightRig rig="threePt" dir="t">
                <a:rot lat="0" lon="0" rev="1200000"/>
              </a:lightRig>
            </a:scene3d>
            <a:sp3d>
              <a:bevelT w="63500" h="25400" prst="angle"/>
            </a:sp3d>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rot="21587466">
              <a:off x="1822025" y="2666714"/>
              <a:ext cx="6889417" cy="658369"/>
            </a:xfrm>
            <a:prstGeom prst="rect">
              <a:avLst/>
            </a:prstGeom>
            <a:noFill/>
            <a:scene3d>
              <a:camera prst="orthographicFront">
                <a:rot lat="0" lon="0" rev="72000"/>
              </a:camera>
              <a:lightRig rig="threePt" dir="t"/>
            </a:scene3d>
          </p:spPr>
          <p:txBody>
            <a:bodyPr>
              <a:prstTxWarp prst="textWave1">
                <a:avLst>
                  <a:gd name="adj1" fmla="val 17629"/>
                  <a:gd name="adj2" fmla="val 0"/>
                </a:avLst>
              </a:prstTxWarp>
              <a:spAutoFit/>
            </a:bodyPr>
            <a:lstStyle/>
            <a:p>
              <a:pPr fontAlgn="auto">
                <a:spcBef>
                  <a:spcPts val="0"/>
                </a:spcBef>
                <a:spcAft>
                  <a:spcPts val="0"/>
                </a:spcAft>
                <a:defRPr/>
              </a:pPr>
              <a:r>
                <a:rPr lang="en-US" b="1" dirty="0">
                  <a:latin typeface="Agency FB" pitchFamily="2" charset="0"/>
                </a:rPr>
                <a:t>IF WHAT YOU THOUGHT TO BE TRUE TURNED OUT NOT TO BE TRUE… </a:t>
              </a:r>
              <a:endParaRPr lang="en-US" b="1" dirty="0">
                <a:latin typeface="Agency FB" pitchFamily="2" charset="0"/>
              </a:endParaRPr>
            </a:p>
          </p:txBody>
        </p:sp>
      </p:grpSp>
      <p:pic>
        <p:nvPicPr>
          <p:cNvPr id="1026" name="Picture 2"/>
          <p:cNvPicPr>
            <a:picLocks noChangeAspect="1" noChangeArrowheads="1"/>
          </p:cNvPicPr>
          <p:nvPr/>
        </p:nvPicPr>
        <p:blipFill>
          <a:blip r:embed="rId3"/>
          <a:srcRect t="-4151"/>
          <a:stretch>
            <a:fillRect/>
          </a:stretch>
        </p:blipFill>
        <p:spPr bwMode="auto">
          <a:xfrm rot="20891819">
            <a:off x="317585" y="3518772"/>
            <a:ext cx="1296202" cy="29531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1713600" y="5824800"/>
            <a:ext cx="7035265" cy="561599"/>
          </a:xfrm>
          <a:prstGeom prst="rect">
            <a:avLst/>
          </a:prstGeom>
          <a:noFill/>
          <a:effectLst>
            <a:outerShdw blurRad="50800" dist="50800" dir="3600000" algn="ctr" rotWithShape="0">
              <a:schemeClr val="bg1"/>
            </a:outerShdw>
          </a:effectLst>
        </p:spPr>
        <p:txBody>
          <a:bodyPr>
            <a:prstTxWarp prst="textPlain">
              <a:avLst/>
            </a:prstTxWarp>
            <a:spAutoFit/>
          </a:bodyPr>
          <a:lstStyle/>
          <a:p>
            <a:pPr fontAlgn="auto">
              <a:spcBef>
                <a:spcPts val="0"/>
              </a:spcBef>
              <a:spcAft>
                <a:spcPts val="0"/>
              </a:spcAft>
              <a:defRPr/>
            </a:pPr>
            <a:r>
              <a:rPr lang="en-US" sz="2000" b="1" dirty="0">
                <a:latin typeface="AR JULIAN" pitchFamily="2" charset="0"/>
              </a:rPr>
              <a:t>WHEN WOULD YOU WANT TO KNOW ABOUT IT?</a:t>
            </a:r>
            <a:endParaRPr lang="en-US" sz="2000" b="1" dirty="0">
              <a:latin typeface="AR JULIAN" pitchFamily="2" charset="0"/>
            </a:endParaRPr>
          </a:p>
        </p:txBody>
      </p:sp>
      <p:grpSp>
        <p:nvGrpSpPr>
          <p:cNvPr id="3" name="Group 16"/>
          <p:cNvGrpSpPr/>
          <p:nvPr/>
        </p:nvGrpSpPr>
        <p:grpSpPr>
          <a:xfrm>
            <a:off x="-76200" y="138987"/>
            <a:ext cx="4911547" cy="987553"/>
            <a:chOff x="0" y="138987"/>
            <a:chExt cx="4835347" cy="987553"/>
          </a:xfrm>
          <a:solidFill>
            <a:schemeClr val="tx1"/>
          </a:solidFill>
        </p:grpSpPr>
        <p:sp>
          <p:nvSpPr>
            <p:cNvPr id="15" name="Right Arrow 14"/>
            <p:cNvSpPr/>
            <p:nvPr/>
          </p:nvSpPr>
          <p:spPr>
            <a:xfrm>
              <a:off x="0" y="138987"/>
              <a:ext cx="4835347" cy="987553"/>
            </a:xfrm>
            <a:prstGeom prst="rightArrow">
              <a:avLst>
                <a:gd name="adj1" fmla="val 73077"/>
                <a:gd name="adj2" fmla="val 5000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TextBox 25"/>
            <p:cNvSpPr txBox="1"/>
            <p:nvPr/>
          </p:nvSpPr>
          <p:spPr>
            <a:xfrm>
              <a:off x="263972" y="428433"/>
              <a:ext cx="4183670" cy="408661"/>
            </a:xfrm>
            <a:prstGeom prst="rect">
              <a:avLst/>
            </a:prstGeom>
            <a:grpFill/>
            <a:ln>
              <a:noFill/>
            </a:ln>
            <a:effectLst/>
          </p:spPr>
          <p:txBody>
            <a:bodyPr>
              <a:prstTxWarp prst="textPlain">
                <a:avLst/>
              </a:prstTxWarp>
              <a:spAutoFit/>
            </a:bodyPr>
            <a:lstStyle/>
            <a:p>
              <a:pPr fontAlgn="auto">
                <a:spcBef>
                  <a:spcPts val="0"/>
                </a:spcBef>
                <a:spcAft>
                  <a:spcPts val="0"/>
                </a:spcAft>
                <a:defRPr/>
              </a:pPr>
              <a:r>
                <a:rPr lang="en-US" sz="2000" b="1" dirty="0">
                  <a:ln w="12700">
                    <a:solidFill>
                      <a:srgbClr val="960000"/>
                    </a:solidFill>
                  </a:ln>
                  <a:solidFill>
                    <a:schemeClr val="bg1"/>
                  </a:solidFill>
                  <a:latin typeface="AR JULIAN" pitchFamily="2" charset="0"/>
                </a:rPr>
                <a:t>DIFFICULTY WITH DOCTRINE</a:t>
              </a:r>
              <a:endParaRPr lang="en-US" sz="2000" b="1" dirty="0">
                <a:ln w="12700">
                  <a:solidFill>
                    <a:srgbClr val="960000"/>
                  </a:solidFill>
                </a:ln>
                <a:solidFill>
                  <a:schemeClr val="bg1"/>
                </a:solidFill>
                <a:latin typeface="AR JULIAN" pitchFamily="2" charset="0"/>
              </a:endParaRPr>
            </a:p>
          </p:txBody>
        </p:sp>
      </p:grpSp>
      <p:sp>
        <p:nvSpPr>
          <p:cNvPr id="30735" name="TextBox 10"/>
          <p:cNvSpPr txBox="1">
            <a:spLocks noChangeArrowheads="1"/>
          </p:cNvSpPr>
          <p:nvPr/>
        </p:nvSpPr>
        <p:spPr bwMode="auto">
          <a:xfrm>
            <a:off x="4800600" y="155575"/>
            <a:ext cx="4268788" cy="954088"/>
          </a:xfrm>
          <a:prstGeom prst="rect">
            <a:avLst/>
          </a:prstGeom>
          <a:noFill/>
          <a:ln w="9525">
            <a:noFill/>
            <a:miter lim="800000"/>
            <a:headEnd/>
            <a:tailEnd/>
          </a:ln>
        </p:spPr>
        <p:txBody>
          <a:bodyPr>
            <a:spAutoFit/>
          </a:bodyPr>
          <a:lstStyle/>
          <a:p>
            <a:pPr algn="ctr"/>
            <a:r>
              <a:rPr lang="en-US" sz="2800" b="1">
                <a:solidFill>
                  <a:schemeClr val="bg1"/>
                </a:solidFill>
                <a:latin typeface="Agency FB" pitchFamily="34" charset="0"/>
              </a:rPr>
              <a:t>"All we have to do to be saved is just believe—saved by faith only."</a:t>
            </a:r>
          </a:p>
        </p:txBody>
      </p:sp>
      <p:sp>
        <p:nvSpPr>
          <p:cNvPr id="16" name="TextBox 15"/>
          <p:cNvSpPr txBox="1">
            <a:spLocks noChangeArrowheads="1"/>
          </p:cNvSpPr>
          <p:nvPr/>
        </p:nvSpPr>
        <p:spPr bwMode="auto">
          <a:xfrm>
            <a:off x="762000" y="1371600"/>
            <a:ext cx="7543800" cy="2654300"/>
          </a:xfrm>
          <a:prstGeom prst="rect">
            <a:avLst/>
          </a:prstGeom>
          <a:noFill/>
          <a:ln w="9525">
            <a:noFill/>
            <a:miter lim="800000"/>
            <a:headEnd/>
            <a:tailEnd/>
          </a:ln>
        </p:spPr>
        <p:txBody>
          <a:bodyPr>
            <a:spAutoFit/>
          </a:bodyPr>
          <a:lstStyle/>
          <a:p>
            <a:pPr algn="just">
              <a:spcBef>
                <a:spcPts val="1200"/>
              </a:spcBef>
            </a:pPr>
            <a:r>
              <a:rPr lang="en-US" sz="2300" b="1">
                <a:solidFill>
                  <a:schemeClr val="bg1"/>
                </a:solidFill>
                <a:latin typeface="Calibri" pitchFamily="34" charset="0"/>
              </a:rPr>
              <a:t>You see then that a man is justified by works, and not by faith only. </a:t>
            </a:r>
          </a:p>
          <a:p>
            <a:pPr algn="r"/>
            <a:r>
              <a:rPr lang="en-US" sz="2300" b="1">
                <a:solidFill>
                  <a:schemeClr val="bg1"/>
                </a:solidFill>
                <a:latin typeface="Calibri" pitchFamily="34" charset="0"/>
              </a:rPr>
              <a:t>James 2:24 </a:t>
            </a:r>
          </a:p>
          <a:p>
            <a:pPr algn="just">
              <a:spcBef>
                <a:spcPts val="2400"/>
              </a:spcBef>
            </a:pPr>
            <a:r>
              <a:rPr lang="en-US" sz="2300" b="1">
                <a:solidFill>
                  <a:schemeClr val="bg1"/>
                </a:solidFill>
                <a:latin typeface="Calibri" pitchFamily="34" charset="0"/>
              </a:rPr>
              <a:t>He who believes and is baptized will be saved; but he who does not believe will be condemned.</a:t>
            </a:r>
          </a:p>
          <a:p>
            <a:pPr algn="r">
              <a:spcBef>
                <a:spcPts val="1200"/>
              </a:spcBef>
            </a:pPr>
            <a:r>
              <a:rPr lang="en-US" sz="2300" b="1">
                <a:solidFill>
                  <a:schemeClr val="bg1"/>
                </a:solidFill>
                <a:latin typeface="Calibri" pitchFamily="34" charset="0"/>
              </a:rPr>
              <a:t>Mark 16:16</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12716</TotalTime>
  <Words>547</Words>
  <Application>Microsoft Office PowerPoint</Application>
  <PresentationFormat>On-screen Show (4:3)</PresentationFormat>
  <Paragraphs>56</Paragraphs>
  <Slides>11</Slides>
  <Notes>11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Calibri</vt:lpstr>
      <vt:lpstr>Arial</vt:lpstr>
      <vt:lpstr>Agency FB</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Bellaire Church</cp:lastModifiedBy>
  <cp:revision>605</cp:revision>
  <dcterms:created xsi:type="dcterms:W3CDTF">2009-01-30T15:58:23Z</dcterms:created>
  <dcterms:modified xsi:type="dcterms:W3CDTF">2009-03-24T23:22:59Z</dcterms:modified>
</cp:coreProperties>
</file>