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</p:sldMasterIdLst>
  <p:notesMasterIdLst>
    <p:notesMasterId r:id="rId36"/>
  </p:notesMasterIdLst>
  <p:handoutMasterIdLst>
    <p:handoutMasterId r:id="rId37"/>
  </p:handoutMasterIdLst>
  <p:sldIdLst>
    <p:sldId id="256" r:id="rId12"/>
    <p:sldId id="270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73" r:id="rId25"/>
    <p:sldId id="274" r:id="rId26"/>
    <p:sldId id="275" r:id="rId27"/>
    <p:sldId id="281" r:id="rId28"/>
    <p:sldId id="276" r:id="rId29"/>
    <p:sldId id="277" r:id="rId30"/>
    <p:sldId id="278" r:id="rId31"/>
    <p:sldId id="279" r:id="rId32"/>
    <p:sldId id="280" r:id="rId33"/>
    <p:sldId id="271" r:id="rId34"/>
    <p:sldId id="272" r:id="rId35"/>
  </p:sldIdLst>
  <p:sldSz cx="10367963" cy="7775575"/>
  <p:notesSz cx="7775575" cy="10367963"/>
  <p:defaultTextStyle>
    <a:defPPr>
      <a:defRPr lang="en-GB"/>
    </a:defPPr>
    <a:lvl1pPr algn="l" defTabSz="457200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rgbClr val="000000"/>
        </a:solidFill>
        <a:latin typeface="Times New Roman" pitchFamily="18" charset="0"/>
        <a:ea typeface="SimSun" pitchFamily="2" charset="-122"/>
        <a:cs typeface="+mn-cs"/>
      </a:defRPr>
    </a:lvl1pPr>
    <a:lvl2pPr marL="431800" indent="-215900" algn="l" defTabSz="457200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rgbClr val="000000"/>
        </a:solidFill>
        <a:latin typeface="Times New Roman" pitchFamily="18" charset="0"/>
        <a:ea typeface="SimSun" pitchFamily="2" charset="-122"/>
        <a:cs typeface="+mn-cs"/>
      </a:defRPr>
    </a:lvl2pPr>
    <a:lvl3pPr marL="647700" indent="-215900" algn="l" defTabSz="457200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rgbClr val="000000"/>
        </a:solidFill>
        <a:latin typeface="Times New Roman" pitchFamily="18" charset="0"/>
        <a:ea typeface="SimSun" pitchFamily="2" charset="-122"/>
        <a:cs typeface="+mn-cs"/>
      </a:defRPr>
    </a:lvl3pPr>
    <a:lvl4pPr marL="863600" indent="-215900" algn="l" defTabSz="457200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rgbClr val="000000"/>
        </a:solidFill>
        <a:latin typeface="Times New Roman" pitchFamily="18" charset="0"/>
        <a:ea typeface="SimSun" pitchFamily="2" charset="-122"/>
        <a:cs typeface="+mn-cs"/>
      </a:defRPr>
    </a:lvl4pPr>
    <a:lvl5pPr marL="1079500" indent="-215900" algn="l" defTabSz="457200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rgbClr val="000000"/>
        </a:solidFill>
        <a:latin typeface="Times New Roman" pitchFamily="18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10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ldNum" idx="3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cs typeface="Arial" charset="0"/>
              </a:defRPr>
            </a:lvl1pPr>
          </a:lstStyle>
          <a:p>
            <a:fld id="{5B9EFA87-A3A5-4F92-984E-88F469EC35A0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ldNum" idx="3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C0D831C2-7E87-4B56-84DE-73083833F21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4341" name="Rectangle 5"/>
          <p:cNvSpPr>
            <a:spLocks noGrp="1" noRot="1" noChangeAspect="1" noChangeArrowheads="1" noTextEdit="1"/>
          </p:cNvSpPr>
          <p:nvPr>
            <p:ph type="sldImg" idx="4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2" name="Text Box 6"/>
          <p:cNvSpPr txBox="1">
            <a:spLocks noGrp="1" noChangeArrowheads="1"/>
          </p:cNvSpPr>
          <p:nvPr>
            <p:ph type="body" idx="5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notes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M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0" y="0"/>
            <a:ext cx="1588" cy="19204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7E71BD-7528-4896-9D31-2DA467146FBF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M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M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M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M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45C98C-209D-411F-A64B-F05BECC000DA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7C3253-AAB6-48BF-9D50-CB452A0677B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8225" y="1588"/>
            <a:ext cx="2460625" cy="1604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1588"/>
            <a:ext cx="7234237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41B0A3-51E1-447B-9151-8692E6A79305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C2F233-0239-40F0-9628-C5D5A06F792C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8B3624-EAA9-446C-8406-7672282D058C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8664C2-1E2F-485B-9BCC-04AB116BF16F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88" y="1588"/>
            <a:ext cx="0" cy="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09D96D-097D-4775-A8F2-B97ACD65F30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931875-378C-4BC8-8982-1F7F8556909F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023EC1-19EE-4992-ACD3-97A6CFC9E5E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20FD12-2272-4E3D-98FE-ACC490419CB6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6EA7F2-9E5D-42D4-9011-BD9BE78895C5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5FE84C-1E3E-4E72-8B65-6B55416698B9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8225" y="1588"/>
            <a:ext cx="2460625" cy="1604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1588"/>
            <a:ext cx="7234237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E7A9270-D292-4929-86AA-F0698E588A09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59A561-F6DE-4C01-AF21-8A2C5FB36C2A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8225" y="1588"/>
            <a:ext cx="2460625" cy="1604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1588"/>
            <a:ext cx="7234237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B9B292-EBBF-4FAF-821A-110CC8E5707A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F58870-E69B-4420-B4B2-9D2116C8E8AC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8B33F0-E906-44D9-B5D4-773175D21888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3D0041-D3EB-4864-8C30-5E137CF090B1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88" y="1588"/>
            <a:ext cx="0" cy="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9F5C72-7A28-4A6F-9C7E-ABB73496F31A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CB179A-A9CF-4316-9A86-25B610186A8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84CB2E-FD18-4C22-A2E5-FFFE24B3268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61C25D-28F0-4E1F-8EA0-119257086099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837A3D-449F-410C-9851-10D9739028D2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98" y="311384"/>
            <a:ext cx="9331167" cy="129592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8398" y="1814301"/>
            <a:ext cx="9331167" cy="513152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95B3C-61D5-4EF5-97C2-2BECEFB4D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6E7CA1-D409-4B0D-83C5-B7F1AC05F83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2D2979-2AD9-40DC-8032-403D6F67F79E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8225" y="1588"/>
            <a:ext cx="2460625" cy="1604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1588"/>
            <a:ext cx="7234237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3319FF-D9C0-4CD0-A46B-700DA04416D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818256-8F17-4A15-869F-770B5AFE4AD0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F6B6D7-8079-4A7B-84F2-EF0B2CFC8BB9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716270-D1A7-41CF-9A90-C89FD5DEAF5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88" y="1588"/>
            <a:ext cx="0" cy="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D0028A-6969-4AFE-9B97-84D2B91D5B21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4BB403-52AA-488E-9892-A2C19F4952D0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1C657F-3AE0-492F-8BA4-FD77F0DEE902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8A58B7-804A-423B-A16A-B0F5AFFB4B8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0109E3-1BDA-4306-A83F-245DA80B757C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98702A-E840-4739-83A3-EF25F4FED329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33F004-0FD8-48BA-8F2B-6AFB72B1297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7DB840-197B-4C20-B444-D2D4CF76CC1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8225" y="1588"/>
            <a:ext cx="2460625" cy="1604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1588"/>
            <a:ext cx="7234237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1737B4-FF16-4B75-BAE3-E3D45AA7FA5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74864F-A68E-4B1C-B10A-2DC2628A86C2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A68206-D3E8-47B0-AC1A-86409DA0522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644609-5E45-42CB-9D9D-03D878B7DFDA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88" y="1588"/>
            <a:ext cx="0" cy="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01DB85-7C4E-4771-A80A-AAA543867D69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D7439A-D2DA-4E9E-B41E-BC55B1C64D5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F8007C-8568-412A-9CE1-9E2EDAA22925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12312E-DC42-41C6-9342-A424C164F368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4F46EF-C68A-42D2-B7EB-CCFED261FF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20BC35-CFAF-48B5-9A83-DC7EC568CD7C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8A86F6-0FF0-43A2-9490-D11784BBEB4A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FF61DB-C6E9-4592-9404-3F5FF4472CF6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8225" y="1588"/>
            <a:ext cx="2460625" cy="1604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1588"/>
            <a:ext cx="7234237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37BDE4-2D78-4211-B30D-1BEF0B8835FE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6A73EA-B820-443A-9E6D-2A51C7CF5C58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724F21-C11F-4CD0-B990-76984B60614A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098EC2-1B1A-4296-BCFD-1FAF03C335EE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88" y="1588"/>
            <a:ext cx="0" cy="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68D7AD-FF54-41E4-815B-7C6E9805D47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EA82FA-6A46-4A83-9E91-B389B0BB6BF2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88" y="1588"/>
            <a:ext cx="0" cy="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AF719D-49CD-4E35-9A16-410206985C45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5ABB54-F0E9-475E-8D2F-1E7ED2037595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E45309-720C-4D95-B8EA-C82EF589B71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8D9E1F-9866-4584-87EB-22C8A5992CB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49B9E0-F59A-459D-AE41-0F172E4C33AF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9DE43F-DEA1-4D25-8948-6239146249E9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8225" y="1588"/>
            <a:ext cx="2460625" cy="1604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1588"/>
            <a:ext cx="7234237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413144-59D4-43E1-8894-E7313F72D75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096256-601D-4DD7-BAFE-FA799E9C92E9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1D02F7D-2F12-4950-9D05-B72CB0A1293F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DEB8E7-351D-4742-BDEC-0AADCB58E0C6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88" y="1588"/>
            <a:ext cx="0" cy="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04A486-6215-4279-AF0C-F4938293CF52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ACC2EC-35F9-4382-8F11-3E6C617384C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7994B6-7B7F-4D4E-A56B-C2FA4CDCD002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67E9DD-D5C2-40F2-9AA4-6E6499F0A5C9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4189AE-A207-44C9-89E5-340271F6D4CC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2C6476-DCE5-464B-982D-6E12137A6C0C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DFF8D5-F889-4A48-AADB-FA20B86C0DC2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E86854-A92F-4C97-B44A-BCE722946475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8225" y="1588"/>
            <a:ext cx="2460625" cy="1604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1588"/>
            <a:ext cx="7234237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1C9F0F-C136-45FC-BED4-4A5B749973F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DD1C49-264F-4D9E-BB2F-2E4AA6DEB4B6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4C9046-9451-4D60-B300-96226B0FBF22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ED233E-FC5D-46F9-BBA6-57AF97F5F0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3E59E1-DB6A-4446-A533-D992CA24A20A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88" y="1588"/>
            <a:ext cx="0" cy="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F8A780-0E70-4E1D-85A0-5BEF1F94DE5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7BDD78-AC41-425F-A2AF-2FE8F0F76ACE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A80C27-943E-453F-B5AE-09608333619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DC1C3C-E039-4DBF-B30F-0444FF77788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329B96-B552-4562-BC02-2B099D8F661C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FCD5FE-5ADD-400E-92E6-131319BEC679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7B6B4A-25FA-4FAA-AB2C-3A77D41891D9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8225" y="1588"/>
            <a:ext cx="2460625" cy="1604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1588"/>
            <a:ext cx="7234237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90AEEE-CC3B-43E4-A88A-16224702D3B5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F101C8-81B9-4263-A0AE-6CFADE03737F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AD1481-E522-4529-9263-708DCE81926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797DBB-B711-465C-A426-F7E2CCA22E88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1460A6-1043-4A37-BA73-39522147A355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88" y="1588"/>
            <a:ext cx="0" cy="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2CC93A-4CCD-4B70-8E8B-1C4F3AEB45EA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CE11A2-254F-45B0-A14E-407F4D21E406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B7E57-1A9E-42F9-A813-718918A27F15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A512C5-93A4-451E-BBCA-DB456AD7DC8E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B8C437-172D-4EB7-8171-35A8F401FEA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A8538E-D558-4435-88AA-C5257AFC23A5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192807-0A87-4D2B-9DD9-D80D079F89F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8225" y="1588"/>
            <a:ext cx="2460625" cy="1604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1588"/>
            <a:ext cx="7234237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155A5F-1D3F-4987-96B6-A2384CB6D21C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BD4861-0A8F-499E-95A1-3DCD24C5A76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8DB0CD-137B-45B7-8093-2CC63D8B431F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36C812-987B-4F24-8077-BDB159FF8F89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FC1610-0A35-4B17-AD0E-EF099EEA738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88" y="1588"/>
            <a:ext cx="0" cy="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2E6308-DD9B-4379-A144-CBDB0FA23590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CD6786-B3E4-4628-BC93-C318326F558E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925D21-7FED-46A3-BED7-7E5820ADFEC9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627A57-E774-4B4D-AD4D-EDF02A9F0E98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0E5917-44E1-480C-82DE-BE4BCE18B9CE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D80458-27B0-434F-BDC7-30CE6BF6D882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AC915E-18F4-4913-A1E1-67538A26500F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8225" y="1588"/>
            <a:ext cx="2460625" cy="1604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1588"/>
            <a:ext cx="7234237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06241E-3C32-4472-BE9E-5C75A50B00B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FD8165-394A-4D0C-A3BA-0F45746C7049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25D2CC-8F55-41D1-8CEC-C389DF587BEC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90EC5B-0C42-4A48-8696-825DDC8E8BBC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CE8896-DE6B-41FD-9CDB-8A4FC3BC928F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88" y="1588"/>
            <a:ext cx="0" cy="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CC7B5E-5145-40CD-83B7-17412FF10229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926541-00BA-42DC-9A48-2539FEEBBA96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A71943-BA21-4130-B303-4670C2E10199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2A06B0-7D7E-491C-9B06-A8F7E6A6E94C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562894-DA89-47C3-8F29-881CFCF26100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33601C-E2C7-44E2-B79B-FBD4254A9D5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253E45-7840-403F-BB1E-581C241D504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42772AA5-D52F-442F-9201-46E26210995C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1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presentation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94" r:id="rId12"/>
  </p:sldLayoutIdLst>
  <p:transition spd="slow">
    <p:fade/>
  </p:transition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A40508FA-96D4-4915-BDAD-49AF1058CF9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1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presentation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slow">
    <p:fade/>
  </p:transition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142E0A5E-F071-43AC-A46B-04EF43ADC042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1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presentation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slow">
    <p:fade/>
  </p:transition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E5BF088F-7E47-4CF7-9A8E-CC47FC92425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1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presentation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fade/>
  </p:transition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8BE69469-1EF5-4222-8011-6ADD79271B30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1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presentation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fade/>
  </p:transition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B52FC701-DB92-4563-A1C9-58FA14587EC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1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presentation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slow">
    <p:fade/>
  </p:transition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C99BADA4-7656-4778-9DAA-132D9ABCB5F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1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presentation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slow">
    <p:fade/>
  </p:transition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51EA038A-19E1-4481-9CC3-6D6152CB0F01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1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presentation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slow">
    <p:fade/>
  </p:transition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E0C70312-1CF8-45A2-AADA-C2049692F3D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1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presentation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>
    <p:fade/>
  </p:transition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F4D2B029-8F23-449A-8193-08E7D9B2A498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1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presentation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>
    <p:fade/>
  </p:transition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26C4A782-08F9-4DBB-9351-3131E9CBBA1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1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presentation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spd="slow">
    <p:fade/>
  </p:transition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lotus/work/flg/herm5.PRZ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en.wikipedia.org/wiki/File:MainLibraryExterior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431381" y="3735387"/>
            <a:ext cx="5791994" cy="3447098"/>
          </a:xfrm>
          <a:prstGeom prst="rect">
            <a:avLst/>
          </a:prstGeom>
          <a:noFill/>
          <a:ln w="1008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2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5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asual" charset="0"/>
              </a:rPr>
              <a:t>Lesson # </a:t>
            </a:r>
            <a:r>
              <a:rPr lang="en-GB" sz="5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asual" charset="0"/>
              </a:rPr>
              <a:t>6</a:t>
            </a:r>
          </a:p>
          <a:p>
            <a:pPr algn="ctr">
              <a:lnSpc>
                <a:spcPct val="112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sz="5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asual" charset="0"/>
            </a:endParaRPr>
          </a:p>
          <a:p>
            <a:pPr algn="ctr">
              <a:lnSpc>
                <a:spcPct val="112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5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asual" charset="0"/>
              </a:rPr>
              <a:t>Translation &amp; Interpretation</a:t>
            </a:r>
            <a:endParaRPr lang="en-GB" sz="5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asual" charset="0"/>
            </a:endParaRPr>
          </a:p>
        </p:txBody>
      </p:sp>
      <p:pic>
        <p:nvPicPr>
          <p:cNvPr id="16389" name="Picture 5" descr="j04011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95550" cy="7775575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898775" y="1220788"/>
            <a:ext cx="7010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100000"/>
              </a:lnSpc>
              <a:buSzPct val="100000"/>
              <a:buFont typeface="Times New Roman" pitchFamily="18" charset="0"/>
              <a:buNone/>
            </a:pPr>
            <a:r>
              <a:rPr lang="en-US" sz="8000" dirty="0">
                <a:solidFill>
                  <a:schemeClr val="bg1"/>
                </a:solidFill>
                <a:latin typeface="Gill Sans" pitchFamily="34" charset="0"/>
              </a:rPr>
              <a:t>The Bible</a:t>
            </a:r>
            <a:br>
              <a:rPr lang="en-US" sz="8000" dirty="0">
                <a:solidFill>
                  <a:schemeClr val="bg1"/>
                </a:solidFill>
                <a:latin typeface="Gill Sans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ill Sans" pitchFamily="34" charset="0"/>
              </a:rPr>
              <a:t>The Origin, Inspiration, and Translation</a:t>
            </a:r>
            <a:endParaRPr lang="en-US" sz="8000" dirty="0">
              <a:solidFill>
                <a:schemeClr val="bg1"/>
              </a:solidFill>
              <a:latin typeface="Gill Sans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919163" y="406400"/>
            <a:ext cx="8582025" cy="1468438"/>
          </a:xfrm>
          <a:prstGeom prst="rect">
            <a:avLst/>
          </a:prstGeom>
          <a:noFill/>
          <a:ln w="1008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78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5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Textual Criticism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55650" y="2114550"/>
            <a:ext cx="8655050" cy="4630738"/>
          </a:xfrm>
          <a:prstGeom prst="rect">
            <a:avLst/>
          </a:prstGeom>
          <a:noFill/>
          <a:ln w="50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93700" indent="-393700" algn="just">
              <a:lnSpc>
                <a:spcPct val="96000"/>
              </a:lnSpc>
              <a:buClr>
                <a:srgbClr val="FFFFFF"/>
              </a:buClr>
              <a:buSzPct val="116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This is the science or area of study where "experts" try to accurately restore or determine the original text.</a:t>
            </a:r>
          </a:p>
          <a:p>
            <a:pPr marL="393700" indent="-393700" algn="just">
              <a:lnSpc>
                <a:spcPct val="96000"/>
              </a:lnSpc>
              <a:spcBef>
                <a:spcPts val="3900"/>
              </a:spcBef>
              <a:buClr>
                <a:srgbClr val="FFFFFF"/>
              </a:buClr>
              <a:buSzPct val="116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very first textual critics seemed to be honest in their </a:t>
            </a:r>
            <a:r>
              <a:rPr lang="en-GB" sz="3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pursuits, but, </a:t>
            </a:r>
            <a:r>
              <a:rPr lang="en-GB" sz="3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as time went on, more liberal critics came on the scene.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919163" y="406400"/>
            <a:ext cx="8582025" cy="1468438"/>
          </a:xfrm>
          <a:prstGeom prst="rect">
            <a:avLst/>
          </a:prstGeom>
          <a:noFill/>
          <a:ln w="1008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78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5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Rules of Textual Criticism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5500" y="2184400"/>
            <a:ext cx="8655050" cy="4718050"/>
          </a:xfrm>
          <a:prstGeom prst="rect">
            <a:avLst/>
          </a:prstGeom>
          <a:noFill/>
          <a:ln w="50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66713" indent="-366713" algn="just">
              <a:lnSpc>
                <a:spcPct val="99000"/>
              </a:lnSpc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Manuscript evidence is better than version evidence.</a:t>
            </a:r>
          </a:p>
          <a:p>
            <a:pPr marL="366713" indent="-366713" algn="just">
              <a:lnSpc>
                <a:spcPct val="99000"/>
              </a:lnSpc>
              <a:spcBef>
                <a:spcPts val="3613"/>
              </a:spcBef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earlier manuscript is preferred over the later manuscript.</a:t>
            </a:r>
          </a:p>
          <a:p>
            <a:pPr marL="366713" indent="-366713" algn="just">
              <a:lnSpc>
                <a:spcPct val="99000"/>
              </a:lnSpc>
              <a:spcBef>
                <a:spcPts val="3613"/>
              </a:spcBef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variant with the most evidence is to be preferred, but quality in manuscripts outweighs quantity.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919163" y="406400"/>
            <a:ext cx="8582025" cy="1468438"/>
          </a:xfrm>
          <a:prstGeom prst="rect">
            <a:avLst/>
          </a:prstGeom>
          <a:noFill/>
          <a:ln w="1008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78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5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Rules of Textual Criticism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25500" y="2184400"/>
            <a:ext cx="8655050" cy="4708525"/>
          </a:xfrm>
          <a:prstGeom prst="rect">
            <a:avLst/>
          </a:prstGeom>
          <a:noFill/>
          <a:ln w="50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66713" indent="-366713" algn="just">
              <a:lnSpc>
                <a:spcPct val="99000"/>
              </a:lnSpc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shorter variant is to be preferred.</a:t>
            </a:r>
          </a:p>
          <a:p>
            <a:pPr marL="366713" indent="-366713" algn="just">
              <a:lnSpc>
                <a:spcPct val="99000"/>
              </a:lnSpc>
              <a:spcBef>
                <a:spcPts val="3613"/>
              </a:spcBef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more difficult variant is to be preferred.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919163" y="406400"/>
            <a:ext cx="8582025" cy="1468438"/>
          </a:xfrm>
          <a:prstGeom prst="rect">
            <a:avLst/>
          </a:prstGeom>
          <a:noFill/>
          <a:ln w="1008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78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5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Rules of Interpretation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11200" y="1736725"/>
            <a:ext cx="8655050" cy="5894388"/>
          </a:xfrm>
          <a:prstGeom prst="rect">
            <a:avLst/>
          </a:prstGeom>
          <a:noFill/>
          <a:ln w="50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66713" indent="-366713" algn="just">
              <a:lnSpc>
                <a:spcPct val="100000"/>
              </a:lnSpc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Hermeneutics</a:t>
            </a: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- The science of interpretation.</a:t>
            </a:r>
          </a:p>
          <a:p>
            <a:pPr marL="366713" indent="-366713" algn="just">
              <a:lnSpc>
                <a:spcPct val="114000"/>
              </a:lnSpc>
              <a:spcBef>
                <a:spcPts val="550"/>
              </a:spcBef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interpretation that contradicts another passage is wrong.</a:t>
            </a:r>
          </a:p>
          <a:p>
            <a:pPr marL="366713" indent="-366713" algn="just">
              <a:lnSpc>
                <a:spcPct val="114000"/>
              </a:lnSpc>
              <a:spcBef>
                <a:spcPts val="550"/>
              </a:spcBef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interpretation that takes the passage out of context is false.</a:t>
            </a:r>
          </a:p>
          <a:p>
            <a:pPr marL="366713" indent="-366713" algn="just">
              <a:lnSpc>
                <a:spcPct val="114000"/>
              </a:lnSpc>
              <a:spcBef>
                <a:spcPts val="550"/>
              </a:spcBef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context will tell you if a passage is to be taken literally or figuratively.</a:t>
            </a:r>
          </a:p>
          <a:p>
            <a:pPr marL="366713" indent="-366713" algn="just">
              <a:lnSpc>
                <a:spcPct val="114000"/>
              </a:lnSpc>
              <a:spcBef>
                <a:spcPts val="550"/>
              </a:spcBef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Simple is almost always preferred.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919163" y="432284"/>
            <a:ext cx="8582025" cy="1416670"/>
          </a:xfrm>
          <a:prstGeom prst="rect">
            <a:avLst/>
          </a:prstGeom>
          <a:noFill/>
          <a:ln w="1008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78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5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Copies Of The Old Testament</a:t>
            </a:r>
            <a:endParaRPr lang="en-GB" sz="59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8181" y="1982787"/>
            <a:ext cx="8655050" cy="3877985"/>
          </a:xfrm>
          <a:prstGeom prst="rect">
            <a:avLst/>
          </a:prstGeom>
          <a:noFill/>
          <a:ln w="50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66713" indent="-366713" algn="just">
              <a:lnSpc>
                <a:spcPct val="100000"/>
              </a:lnSpc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Why Is The Discovery Of The Dead Sea Scrolls So Significant To Our Understanding Of  The Bible?</a:t>
            </a:r>
          </a:p>
          <a:p>
            <a:pPr marL="366713" indent="-366713" algn="just">
              <a:lnSpc>
                <a:spcPct val="100000"/>
              </a:lnSpc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366713" indent="-366713" algn="just">
              <a:lnSpc>
                <a:spcPct val="100000"/>
              </a:lnSpc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Up To That Point The Earliest Copies We Had Were Written Even After The New Testament.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9981" y="5487987"/>
            <a:ext cx="5576455" cy="182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919163" y="432284"/>
            <a:ext cx="8582025" cy="1416670"/>
          </a:xfrm>
          <a:prstGeom prst="rect">
            <a:avLst/>
          </a:prstGeom>
          <a:noFill/>
          <a:ln w="1008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78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5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Copies Of The Old Testament</a:t>
            </a:r>
            <a:endParaRPr lang="en-GB" sz="59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8181" y="1982787"/>
            <a:ext cx="8655050" cy="4247317"/>
          </a:xfrm>
          <a:prstGeom prst="rect">
            <a:avLst/>
          </a:prstGeom>
          <a:noFill/>
          <a:ln w="50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66713" indent="-366713" algn="just">
              <a:lnSpc>
                <a:spcPct val="100000"/>
              </a:lnSpc>
              <a:spcAft>
                <a:spcPts val="2400"/>
              </a:spcAft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Aleppo Codex – 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10</a:t>
            </a:r>
            <a:r>
              <a:rPr lang="en-GB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Century Copy</a:t>
            </a:r>
          </a:p>
          <a:p>
            <a:pPr marL="366713" indent="-366713" algn="just">
              <a:lnSpc>
                <a:spcPct val="100000"/>
              </a:lnSpc>
              <a:spcAft>
                <a:spcPts val="2400"/>
              </a:spcAft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Leningrad Codex – 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11</a:t>
            </a:r>
            <a:r>
              <a:rPr lang="en-GB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Century</a:t>
            </a:r>
          </a:p>
          <a:p>
            <a:pPr marL="520700" indent="-520700" algn="just">
              <a:lnSpc>
                <a:spcPct val="100000"/>
              </a:lnSpc>
              <a:spcAft>
                <a:spcPts val="2400"/>
              </a:spcAft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British Library Codex Of The Pentateuch – 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10</a:t>
            </a:r>
            <a:r>
              <a:rPr lang="en-GB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Century</a:t>
            </a:r>
          </a:p>
          <a:p>
            <a:pPr marL="520700" indent="-520700" algn="just">
              <a:lnSpc>
                <a:spcPct val="100000"/>
              </a:lnSpc>
              <a:spcAft>
                <a:spcPts val="2400"/>
              </a:spcAft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There Are Translations That Are Dated Earlier.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9981" y="5487987"/>
            <a:ext cx="5576455" cy="182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919163" y="492301"/>
            <a:ext cx="8582025" cy="1296637"/>
          </a:xfrm>
          <a:prstGeom prst="rect">
            <a:avLst/>
          </a:prstGeom>
          <a:noFill/>
          <a:ln w="1008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78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Should Our Faith In The Old Testament Be Shaken?</a:t>
            </a:r>
            <a:endParaRPr lang="en-GB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8181" y="1982787"/>
            <a:ext cx="8655050" cy="5047536"/>
          </a:xfrm>
          <a:prstGeom prst="rect">
            <a:avLst/>
          </a:prstGeom>
          <a:noFill/>
          <a:ln w="50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66713" indent="-366713" algn="just">
              <a:lnSpc>
                <a:spcPct val="100000"/>
              </a:lnSpc>
              <a:spcAft>
                <a:spcPts val="2400"/>
              </a:spcAft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NO!</a:t>
            </a:r>
          </a:p>
          <a:p>
            <a:pPr marL="366713" indent="-366713" algn="just">
              <a:lnSpc>
                <a:spcPct val="100000"/>
              </a:lnSpc>
              <a:spcAft>
                <a:spcPts val="2400"/>
              </a:spcAft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Scribes That Copied The Old Testament Did So With Reverence and Awe. </a:t>
            </a:r>
          </a:p>
          <a:p>
            <a:pPr marL="366713" indent="-366713" algn="just">
              <a:lnSpc>
                <a:spcPct val="100000"/>
              </a:lnSpc>
              <a:spcAft>
                <a:spcPts val="2400"/>
              </a:spcAft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 Comparison Of The Dead Sea Scroll Texts Shows That There Are No Significant Changes To The Massoretic Text Found In Our Modern Bibles.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181" y="1906587"/>
            <a:ext cx="9333645" cy="80881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Jesus Didn’t Have A Problem With It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uiExpand="1" build="p" autoUpdateAnimBg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1000" b="1" dirty="0" smtClean="0">
                <a:solidFill>
                  <a:schemeClr val="bg1"/>
                </a:solidFill>
                <a:hlinkClick r:id="rId3" action="ppaction://hlinkfile"/>
              </a:rPr>
              <a:t>..\..\..\..\lotus\work\</a:t>
            </a:r>
            <a:r>
              <a:rPr lang="en-US" sz="1000" b="1" dirty="0" err="1" smtClean="0">
                <a:solidFill>
                  <a:schemeClr val="bg1"/>
                </a:solidFill>
                <a:hlinkClick r:id="rId3" action="ppaction://hlinkfile"/>
              </a:rPr>
              <a:t>flg</a:t>
            </a:r>
            <a:r>
              <a:rPr lang="en-US" sz="1000" b="1" dirty="0" smtClean="0">
                <a:solidFill>
                  <a:schemeClr val="bg1"/>
                </a:solidFill>
                <a:hlinkClick r:id="rId3" action="ppaction://hlinkfile"/>
              </a:rPr>
              <a:t>\herm5.PRZ</a:t>
            </a:r>
            <a:r>
              <a:rPr lang="en-US" sz="1000" b="1" dirty="0" smtClean="0">
                <a:solidFill>
                  <a:schemeClr val="bg1"/>
                </a:solidFill>
              </a:rPr>
              <a:t/>
            </a:r>
            <a:br>
              <a:rPr lang="en-US" sz="10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>The Bible Has More Copies</a:t>
            </a:r>
          </a:p>
        </p:txBody>
      </p:sp>
      <p:graphicFrame>
        <p:nvGraphicFramePr>
          <p:cNvPr id="7260" name="Group 92"/>
          <p:cNvGraphicFramePr>
            <a:graphicFrameLocks noGrp="1"/>
          </p:cNvGraphicFramePr>
          <p:nvPr>
            <p:ph idx="1"/>
          </p:nvPr>
        </p:nvGraphicFramePr>
        <p:xfrm>
          <a:off x="518398" y="1814301"/>
          <a:ext cx="9331166" cy="5254396"/>
        </p:xfrm>
        <a:graphic>
          <a:graphicData uri="http://schemas.openxmlformats.org/drawingml/2006/table">
            <a:tbl>
              <a:tblPr/>
              <a:tblGrid>
                <a:gridCol w="2159992"/>
                <a:gridCol w="1573194"/>
                <a:gridCol w="2573991"/>
                <a:gridCol w="1555194"/>
                <a:gridCol w="1468795"/>
              </a:tblGrid>
              <a:tr h="72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Author</a:t>
                      </a:r>
                    </a:p>
                  </a:txBody>
                  <a:tcPr marL="103680" marR="103680" marT="51837" marB="518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When Written</a:t>
                      </a:r>
                    </a:p>
                  </a:txBody>
                  <a:tcPr marL="103680" marR="103680" marT="51837" marB="518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Earliest Copy</a:t>
                      </a:r>
                    </a:p>
                  </a:txBody>
                  <a:tcPr marL="103680" marR="103680" marT="51837" marB="518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Time Span</a:t>
                      </a:r>
                    </a:p>
                  </a:txBody>
                  <a:tcPr marL="103680" marR="103680" marT="51837" marB="518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# of Copies</a:t>
                      </a:r>
                    </a:p>
                  </a:txBody>
                  <a:tcPr marL="103680" marR="103680" marT="51837" marB="518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Homer (The Iliad)</a:t>
                      </a:r>
                    </a:p>
                  </a:txBody>
                  <a:tcPr marL="103680" marR="103680" marT="51837" marB="518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900 B.C.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 B.C.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 years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643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Sophocles</a:t>
                      </a:r>
                    </a:p>
                  </a:txBody>
                  <a:tcPr marL="103680" marR="103680" marT="51837" marB="518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496 B.C.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 A.D.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1,400 years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193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Demosthenes</a:t>
                      </a:r>
                    </a:p>
                  </a:txBody>
                  <a:tcPr marL="103680" marR="103680" marT="51837" marB="518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383 B.C.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1100 A.D.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1,500 years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Aristophanes</a:t>
                      </a:r>
                    </a:p>
                  </a:txBody>
                  <a:tcPr marL="103680" marR="103680" marT="51837" marB="518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450 B.C.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900 A.D.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1,200 years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Aristotle</a:t>
                      </a:r>
                    </a:p>
                  </a:txBody>
                  <a:tcPr marL="103680" marR="103680" marT="51837" marB="518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384 B.C.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1100 A.D.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1,400 years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49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Tacitus</a:t>
                      </a:r>
                    </a:p>
                  </a:txBody>
                  <a:tcPr marL="103680" marR="103680" marT="51837" marB="518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 A.D.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1100 A.D.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1,000 years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New Testament</a:t>
                      </a:r>
                    </a:p>
                  </a:txBody>
                  <a:tcPr marL="103680" marR="103680" marT="51837" marB="518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40-100 A.D.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125 A.D.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years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24,000</a:t>
                      </a: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3680" marR="103680" marT="51837" marB="518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3680" marR="103680" marT="51837" marB="518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3680" marR="103680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459581" y="5335587"/>
            <a:ext cx="9372600" cy="6858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919163" y="816524"/>
            <a:ext cx="8582025" cy="648191"/>
          </a:xfrm>
          <a:prstGeom prst="rect">
            <a:avLst/>
          </a:prstGeom>
          <a:noFill/>
          <a:ln w="1008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78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John Ryland Fragment</a:t>
            </a:r>
            <a:endParaRPr lang="en-GB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6" descr="http://historyofscience.com/G2I/timeline/images/st_johns_fragment_rec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4181" y="2439987"/>
            <a:ext cx="3124200" cy="468630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535781" y="1754187"/>
            <a:ext cx="5943601" cy="352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400"/>
              </a:spcAft>
              <a:buClr>
                <a:srgbClr val="FFFF00"/>
              </a:buClr>
              <a:buSzPct val="75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Partial Copy of John’s Gospel</a:t>
            </a:r>
          </a:p>
          <a:p>
            <a:pPr algn="just">
              <a:spcAft>
                <a:spcPts val="2400"/>
              </a:spcAft>
              <a:buClr>
                <a:srgbClr val="FFFF00"/>
              </a:buClr>
              <a:buSzPct val="75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Dated A.D. 125</a:t>
            </a:r>
          </a:p>
          <a:p>
            <a:pPr marL="236538" indent="-236538" algn="just">
              <a:spcAft>
                <a:spcPts val="2400"/>
              </a:spcAft>
              <a:buClr>
                <a:srgbClr val="FFFF00"/>
              </a:buClr>
              <a:buSzPct val="75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Than 50 Years After The Original</a:t>
            </a:r>
          </a:p>
          <a:p>
            <a:pPr marL="236538" indent="-236538" algn="just">
              <a:spcAft>
                <a:spcPts val="2400"/>
              </a:spcAft>
              <a:buClr>
                <a:srgbClr val="FFFF00"/>
              </a:buClr>
              <a:buSzPct val="75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At the John Ryland Museum in Manchester, England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0" descr="MainLibraryExterio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0981" y="5413375"/>
            <a:ext cx="3140497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93381" y="7165975"/>
            <a:ext cx="2785250" cy="45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Manchester, England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919163" y="816524"/>
            <a:ext cx="8582025" cy="648191"/>
          </a:xfrm>
          <a:prstGeom prst="rect">
            <a:avLst/>
          </a:prstGeom>
          <a:noFill/>
          <a:ln w="1008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78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3 Significant Ancient Copies</a:t>
            </a:r>
            <a:endParaRPr lang="en-GB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40581" y="1906587"/>
            <a:ext cx="8655050" cy="2462213"/>
          </a:xfrm>
          <a:prstGeom prst="rect">
            <a:avLst/>
          </a:prstGeom>
          <a:noFill/>
          <a:ln w="50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742950" algn="just">
              <a:lnSpc>
                <a:spcPct val="100000"/>
              </a:lnSpc>
              <a:spcAft>
                <a:spcPts val="2400"/>
              </a:spcAft>
              <a:buClr>
                <a:srgbClr val="FFFFFF"/>
              </a:buClr>
              <a:buSzPct val="117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Vatican Manuscript </a:t>
            </a:r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(B)</a:t>
            </a:r>
          </a:p>
          <a:p>
            <a:pPr marL="742950" indent="-742950" algn="just">
              <a:lnSpc>
                <a:spcPct val="100000"/>
              </a:lnSpc>
              <a:spcAft>
                <a:spcPts val="2400"/>
              </a:spcAft>
              <a:buClr>
                <a:srgbClr val="FFFFFF"/>
              </a:buClr>
              <a:buSzPct val="117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Date = 4</a:t>
            </a:r>
            <a:r>
              <a:rPr lang="en-GB" sz="4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</a:t>
            </a:r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Century</a:t>
            </a:r>
          </a:p>
          <a:p>
            <a:pPr marL="742950" indent="-742950" algn="just">
              <a:lnSpc>
                <a:spcPct val="100000"/>
              </a:lnSpc>
              <a:spcAft>
                <a:spcPts val="2400"/>
              </a:spcAft>
              <a:buClr>
                <a:srgbClr val="FFFFFF"/>
              </a:buClr>
              <a:buSzPct val="117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Location = Vatican</a:t>
            </a:r>
          </a:p>
        </p:txBody>
      </p:sp>
      <p:pic>
        <p:nvPicPr>
          <p:cNvPr id="4" name="Picture 2" descr="http://www.faithhelper.com/codex_vaticanu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4268" y="4497387"/>
            <a:ext cx="3881887" cy="30003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4" descr="http://libraries.theeuropeanlibrary.org/TELimages/treasures/va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9417" y="3525479"/>
            <a:ext cx="2885426" cy="289524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j04011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95550" cy="7775575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897981" y="3125787"/>
            <a:ext cx="7010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100000"/>
              </a:lnSpc>
              <a:buSzPct val="100000"/>
              <a:buFont typeface="Times New Roman" pitchFamily="18" charset="0"/>
              <a:buNone/>
            </a:pPr>
            <a:r>
              <a:rPr lang="en-US" sz="6000" dirty="0" smtClean="0">
                <a:solidFill>
                  <a:schemeClr val="bg1"/>
                </a:solidFill>
                <a:latin typeface="Gill Sans" pitchFamily="34" charset="0"/>
              </a:rPr>
              <a:t>You Can’t Trust</a:t>
            </a:r>
          </a:p>
          <a:p>
            <a:pPr algn="ctr">
              <a:lnSpc>
                <a:spcPct val="100000"/>
              </a:lnSpc>
              <a:buSzPct val="100000"/>
              <a:buFont typeface="Times New Roman" pitchFamily="18" charset="0"/>
              <a:buNone/>
            </a:pPr>
            <a:r>
              <a:rPr lang="en-US" sz="6000" dirty="0" smtClean="0">
                <a:solidFill>
                  <a:schemeClr val="bg1"/>
                </a:solidFill>
                <a:latin typeface="Gill Sans" pitchFamily="34" charset="0"/>
              </a:rPr>
              <a:t>The Bible Because There Are </a:t>
            </a:r>
          </a:p>
          <a:p>
            <a:pPr algn="ctr">
              <a:lnSpc>
                <a:spcPct val="100000"/>
              </a:lnSpc>
              <a:buSzPct val="100000"/>
              <a:buFont typeface="Times New Roman" pitchFamily="18" charset="0"/>
              <a:buNone/>
            </a:pPr>
            <a:r>
              <a:rPr lang="en-US" sz="6000" dirty="0" smtClean="0">
                <a:solidFill>
                  <a:schemeClr val="bg1"/>
                </a:solidFill>
                <a:latin typeface="Gill Sans" pitchFamily="34" charset="0"/>
              </a:rPr>
              <a:t>Mistakes In It</a:t>
            </a:r>
            <a:endParaRPr lang="en-US" sz="6000" dirty="0">
              <a:solidFill>
                <a:schemeClr val="bg1"/>
              </a:solidFill>
              <a:latin typeface="Gill Sans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919163" y="816524"/>
            <a:ext cx="8582025" cy="648191"/>
          </a:xfrm>
          <a:prstGeom prst="rect">
            <a:avLst/>
          </a:prstGeom>
          <a:noFill/>
          <a:ln w="1008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78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3 Significant Ancient Copies</a:t>
            </a:r>
            <a:endParaRPr lang="en-GB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40581" y="1906587"/>
            <a:ext cx="8655050" cy="3139321"/>
          </a:xfrm>
          <a:prstGeom prst="rect">
            <a:avLst/>
          </a:prstGeom>
          <a:noFill/>
          <a:ln w="50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742950" algn="just">
              <a:lnSpc>
                <a:spcPct val="100000"/>
              </a:lnSpc>
              <a:spcAft>
                <a:spcPts val="2400"/>
              </a:spcAft>
              <a:buClr>
                <a:srgbClr val="FFFFFF"/>
              </a:buClr>
              <a:buSzPct val="117000"/>
              <a:buFont typeface="+mj-lt"/>
              <a:buAutoNum type="arabicPeriod" startA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Sinaitic Manuscript 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(Aleph)</a:t>
            </a:r>
          </a:p>
          <a:p>
            <a:pPr marL="742950" indent="-742950" algn="just">
              <a:lnSpc>
                <a:spcPct val="100000"/>
              </a:lnSpc>
              <a:spcAft>
                <a:spcPts val="2400"/>
              </a:spcAft>
              <a:buClr>
                <a:srgbClr val="FFFFFF"/>
              </a:buClr>
              <a:buSzPct val="117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Date = 4</a:t>
            </a:r>
            <a:r>
              <a:rPr lang="en-GB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Century</a:t>
            </a:r>
          </a:p>
          <a:p>
            <a:pPr marL="742950" indent="-742950" algn="just">
              <a:lnSpc>
                <a:spcPct val="100000"/>
              </a:lnSpc>
              <a:spcAft>
                <a:spcPts val="2400"/>
              </a:spcAft>
              <a:buClr>
                <a:srgbClr val="FFFFFF"/>
              </a:buClr>
              <a:buSzPct val="117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Location = British Library</a:t>
            </a:r>
          </a:p>
          <a:p>
            <a:pPr marL="742950" indent="-742950" algn="just">
              <a:lnSpc>
                <a:spcPct val="100000"/>
              </a:lnSpc>
              <a:spcAft>
                <a:spcPts val="2400"/>
              </a:spcAft>
              <a:buClr>
                <a:srgbClr val="FFFFFF"/>
              </a:buClr>
              <a:buSzPct val="117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Find = Great Story</a:t>
            </a:r>
          </a:p>
        </p:txBody>
      </p:sp>
      <p:pic>
        <p:nvPicPr>
          <p:cNvPr id="6" name="Picture 5" descr="C:\Users\Brent\Pictures\Romania and London 2\P1010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6581" y="3735387"/>
            <a:ext cx="3249071" cy="243112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6" descr="C:\Users\Brent\Pictures\Romania and London 2\P1010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1581" y="5106987"/>
            <a:ext cx="3260919" cy="243998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Brent\Pictures\Romania and London 2\P1010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81" y="382587"/>
            <a:ext cx="9448800" cy="70700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919163" y="816524"/>
            <a:ext cx="8582025" cy="648191"/>
          </a:xfrm>
          <a:prstGeom prst="rect">
            <a:avLst/>
          </a:prstGeom>
          <a:noFill/>
          <a:ln w="1008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78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3 Significant Ancient Copies</a:t>
            </a:r>
            <a:endParaRPr lang="en-GB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40581" y="1906587"/>
            <a:ext cx="8655050" cy="2277547"/>
          </a:xfrm>
          <a:prstGeom prst="rect">
            <a:avLst/>
          </a:prstGeom>
          <a:noFill/>
          <a:ln w="50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742950" algn="just">
              <a:lnSpc>
                <a:spcPct val="100000"/>
              </a:lnSpc>
              <a:spcAft>
                <a:spcPts val="2400"/>
              </a:spcAft>
              <a:buClr>
                <a:srgbClr val="FFFFFF"/>
              </a:buClr>
              <a:buSzPct val="117000"/>
              <a:buFont typeface="+mj-lt"/>
              <a:buAutoNum type="arabicPeriod" startAt="3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Alexandrian Manuscript 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(A)</a:t>
            </a:r>
          </a:p>
          <a:p>
            <a:pPr marL="742950" indent="-742950" algn="just">
              <a:lnSpc>
                <a:spcPct val="100000"/>
              </a:lnSpc>
              <a:spcAft>
                <a:spcPts val="2400"/>
              </a:spcAft>
              <a:buClr>
                <a:srgbClr val="FFFFFF"/>
              </a:buClr>
              <a:buSzPct val="117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Date = 5</a:t>
            </a:r>
            <a:r>
              <a:rPr lang="en-GB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Century</a:t>
            </a:r>
          </a:p>
          <a:p>
            <a:pPr marL="742950" indent="-742950" algn="just">
              <a:lnSpc>
                <a:spcPct val="100000"/>
              </a:lnSpc>
              <a:spcAft>
                <a:spcPts val="2400"/>
              </a:spcAft>
              <a:buClr>
                <a:srgbClr val="FFFFFF"/>
              </a:buClr>
              <a:buSzPct val="117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Location = British Library</a:t>
            </a:r>
          </a:p>
        </p:txBody>
      </p:sp>
      <p:pic>
        <p:nvPicPr>
          <p:cNvPr id="7" name="Picture 3" descr="C:\Users\Brent\Pictures\Romania and London 2\P1010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0381" y="4344987"/>
            <a:ext cx="4279293" cy="320198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C:\Users\Brent\Pictures\Romania and London 2\P101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381" y="458787"/>
            <a:ext cx="9601200" cy="71841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9581" y="534987"/>
            <a:ext cx="9372600" cy="6003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 3:16-17</a:t>
            </a:r>
          </a:p>
          <a:p>
            <a:pPr algn="just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“All Scripture is inspired by God and profitable for teaching, for reproof, for correction, for training in righteousness; </a:t>
            </a:r>
          </a:p>
          <a:p>
            <a:pPr algn="just"/>
            <a:r>
              <a:rPr lang="en-US" sz="4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the man of God may be adequate, equipped for every good work.”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764381" y="306387"/>
            <a:ext cx="9041607" cy="1200329"/>
          </a:xfrm>
          <a:prstGeom prst="rect">
            <a:avLst/>
          </a:prstGeom>
          <a:noFill/>
          <a:ln w="1008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78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There Are </a:t>
            </a:r>
            <a:r>
              <a:rPr lang="en-GB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Mistakes (Variations) </a:t>
            </a:r>
            <a:r>
              <a:rPr lang="en-GB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In Our Translations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88988" y="1955800"/>
            <a:ext cx="8655050" cy="5289550"/>
          </a:xfrm>
          <a:prstGeom prst="rect">
            <a:avLst/>
          </a:prstGeom>
          <a:noFill/>
          <a:ln w="50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85763" indent="-385763">
              <a:lnSpc>
                <a:spcPct val="96000"/>
              </a:lnSpc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Acts 9:5; 26:14</a:t>
            </a:r>
          </a:p>
          <a:p>
            <a:pPr marL="366713" indent="-366713">
              <a:lnSpc>
                <a:spcPct val="99000"/>
              </a:lnSpc>
              <a:spcBef>
                <a:spcPts val="3613"/>
              </a:spcBef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>
                <a:solidFill>
                  <a:srgbClr val="00EFE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NASB, NIV</a:t>
            </a: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"And he said, 'Who art Thou, Lord?' And He said, 'I am Jesus whom you are persecuting'."</a:t>
            </a:r>
          </a:p>
          <a:p>
            <a:pPr marL="366713" indent="-366713">
              <a:lnSpc>
                <a:spcPct val="99000"/>
              </a:lnSpc>
              <a:spcBef>
                <a:spcPts val="3613"/>
              </a:spcBef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>
                <a:solidFill>
                  <a:srgbClr val="60EF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KJV</a:t>
            </a: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"And he said, Who art thou, Lord? And the Lord said, I am Jesus whom thou persecutest: 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it is hard for thee to kick against the pricks.</a:t>
            </a: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"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919163" y="406400"/>
            <a:ext cx="8582025" cy="1468438"/>
          </a:xfrm>
          <a:prstGeom prst="rect">
            <a:avLst/>
          </a:prstGeom>
          <a:noFill/>
          <a:ln w="1008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78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Do These Mistakes Make The Bible Not Trustworthy?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01688" y="2160588"/>
            <a:ext cx="8655050" cy="4841875"/>
          </a:xfrm>
          <a:prstGeom prst="rect">
            <a:avLst/>
          </a:prstGeom>
          <a:noFill/>
          <a:ln w="50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74650" indent="-374650" algn="just">
              <a:lnSpc>
                <a:spcPct val="99000"/>
              </a:lnSpc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These are human mistakes, not divine mistakes.</a:t>
            </a:r>
          </a:p>
          <a:p>
            <a:pPr marL="374650" indent="-374650" algn="just">
              <a:lnSpc>
                <a:spcPct val="99000"/>
              </a:lnSpc>
              <a:spcBef>
                <a:spcPts val="3713"/>
              </a:spcBef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Most are non-intentional changes.</a:t>
            </a:r>
          </a:p>
          <a:p>
            <a:pPr marL="374650" indent="-374650" algn="just">
              <a:lnSpc>
                <a:spcPct val="99000"/>
              </a:lnSpc>
              <a:spcBef>
                <a:spcPts val="3713"/>
              </a:spcBef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Even the intentional changes are not to change the text, but to improve it.</a:t>
            </a:r>
          </a:p>
          <a:p>
            <a:pPr marL="374650" indent="-374650" algn="just">
              <a:lnSpc>
                <a:spcPct val="99000"/>
              </a:lnSpc>
              <a:spcBef>
                <a:spcPts val="3713"/>
              </a:spcBef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Don't ignore the obvious!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919163" y="406400"/>
            <a:ext cx="8582025" cy="1468438"/>
          </a:xfrm>
          <a:prstGeom prst="rect">
            <a:avLst/>
          </a:prstGeom>
          <a:noFill/>
          <a:ln w="1008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79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6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Textual Variants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39775" y="1946275"/>
            <a:ext cx="8655050" cy="5391150"/>
          </a:xfrm>
          <a:prstGeom prst="rect">
            <a:avLst/>
          </a:prstGeom>
          <a:noFill/>
          <a:ln w="50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66713" indent="-366713" algn="just">
              <a:lnSpc>
                <a:spcPct val="99000"/>
              </a:lnSpc>
              <a:buClr>
                <a:srgbClr val="FFFFFF"/>
              </a:buClr>
              <a:buSzPct val="102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When you look at the different copies or translations you will see variations or differences.</a:t>
            </a:r>
          </a:p>
          <a:p>
            <a:pPr marL="366713" indent="-366713" algn="just">
              <a:lnSpc>
                <a:spcPct val="99000"/>
              </a:lnSpc>
              <a:spcBef>
                <a:spcPts val="3613"/>
              </a:spcBef>
              <a:buClr>
                <a:srgbClr val="FFFFFF"/>
              </a:buClr>
              <a:buSzPct val="102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Unintentional Mistakes</a:t>
            </a:r>
          </a:p>
          <a:p>
            <a:pPr marL="709613" lvl="1" indent="-325438" algn="just">
              <a:lnSpc>
                <a:spcPct val="101000"/>
              </a:lnSpc>
              <a:spcBef>
                <a:spcPts val="3213"/>
              </a:spcBef>
              <a:buClr>
                <a:srgbClr val="FFFFFF"/>
              </a:buClr>
              <a:buSzPct val="102000"/>
              <a:buFont typeface="StarSymbol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Copying the wrong letter or word.</a:t>
            </a:r>
          </a:p>
          <a:p>
            <a:pPr marL="709613" lvl="1" indent="-325438" algn="just">
              <a:lnSpc>
                <a:spcPct val="101000"/>
              </a:lnSpc>
              <a:spcBef>
                <a:spcPts val="3213"/>
              </a:spcBef>
              <a:buClr>
                <a:srgbClr val="FFFFFF"/>
              </a:buClr>
              <a:buSzPct val="102000"/>
              <a:buFont typeface="StarSymbol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Leaving a word out or copying a word twice.</a:t>
            </a:r>
          </a:p>
          <a:p>
            <a:pPr marL="709613" lvl="1" indent="-325438" algn="just">
              <a:lnSpc>
                <a:spcPct val="101000"/>
              </a:lnSpc>
              <a:spcBef>
                <a:spcPts val="3213"/>
              </a:spcBef>
              <a:buClr>
                <a:srgbClr val="FFFFFF"/>
              </a:buClr>
              <a:buSzPct val="102000"/>
              <a:buFont typeface="StarSymbol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Easily discovered and fixed.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919163" y="406400"/>
            <a:ext cx="8582025" cy="1468438"/>
          </a:xfrm>
          <a:prstGeom prst="rect">
            <a:avLst/>
          </a:prstGeom>
          <a:noFill/>
          <a:ln w="1008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79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6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Textual Variants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08025" y="2066925"/>
            <a:ext cx="8655050" cy="5124450"/>
          </a:xfrm>
          <a:prstGeom prst="rect">
            <a:avLst/>
          </a:prstGeom>
          <a:noFill/>
          <a:ln w="50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93700" indent="-393700" algn="just">
              <a:lnSpc>
                <a:spcPct val="96000"/>
              </a:lnSpc>
              <a:buClr>
                <a:srgbClr val="FFFFFF"/>
              </a:buClr>
              <a:buSzPct val="75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Intentional Mistakes</a:t>
            </a:r>
          </a:p>
          <a:p>
            <a:pPr marL="779463" lvl="1" indent="-393700" algn="just">
              <a:lnSpc>
                <a:spcPct val="96000"/>
              </a:lnSpc>
              <a:spcBef>
                <a:spcPts val="3900"/>
              </a:spcBef>
              <a:buClr>
                <a:srgbClr val="FFFFFF"/>
              </a:buClr>
              <a:buSzPct val="75000"/>
              <a:buFont typeface="StarSymbol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adding of a word, words, or sentences.</a:t>
            </a:r>
          </a:p>
          <a:p>
            <a:pPr marL="779463" lvl="1" indent="-393700" algn="just">
              <a:lnSpc>
                <a:spcPct val="96000"/>
              </a:lnSpc>
              <a:spcBef>
                <a:spcPts val="3900"/>
              </a:spcBef>
              <a:buClr>
                <a:srgbClr val="FFFFFF"/>
              </a:buClr>
              <a:buSzPct val="75000"/>
              <a:buFont typeface="StarSymbol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This was not done to deceive and change the text, but rather to explain, interpret, or parallel a passage.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919163" y="406400"/>
            <a:ext cx="8582025" cy="1468438"/>
          </a:xfrm>
          <a:prstGeom prst="rect">
            <a:avLst/>
          </a:prstGeom>
          <a:noFill/>
          <a:ln w="1008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78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5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Matt. 11:19 &amp; Luke 7:35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39775" y="1844675"/>
            <a:ext cx="8655050" cy="5576888"/>
          </a:xfrm>
          <a:prstGeom prst="rect">
            <a:avLst/>
          </a:prstGeom>
          <a:noFill/>
          <a:ln w="50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00038" indent="-300038" algn="just">
              <a:lnSpc>
                <a:spcPct val="102000"/>
              </a:lnSpc>
              <a:buClr>
                <a:srgbClr val="FFFFFF"/>
              </a:buClr>
              <a:buSzPct val="115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Matt. 11:19 (NASB)</a:t>
            </a:r>
          </a:p>
          <a:p>
            <a:pPr marL="300038" indent="-300038" algn="just">
              <a:lnSpc>
                <a:spcPct val="102000"/>
              </a:lnSpc>
              <a:spcBef>
                <a:spcPts val="2963"/>
              </a:spcBef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"The Son of Man came eating and drinking, and they say, 'Behold, a gluttonous man and a drunkard, a friend of tax-gatherers and sinners!' Yet wisdom is vindicated </a:t>
            </a:r>
            <a:r>
              <a:rPr lang="en-GB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by her deeds</a:t>
            </a:r>
            <a:r>
              <a:rPr lang="en-GB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."</a:t>
            </a:r>
          </a:p>
          <a:p>
            <a:pPr marL="300038" indent="-300038" algn="just">
              <a:lnSpc>
                <a:spcPct val="102000"/>
              </a:lnSpc>
              <a:spcBef>
                <a:spcPts val="2963"/>
              </a:spcBef>
              <a:buClr>
                <a:srgbClr val="FFFFFF"/>
              </a:buClr>
              <a:buSzPct val="115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Matt. 11:19 (KJV)</a:t>
            </a:r>
          </a:p>
          <a:p>
            <a:pPr marL="300038" indent="-300038" algn="just">
              <a:lnSpc>
                <a:spcPct val="102000"/>
              </a:lnSpc>
              <a:spcBef>
                <a:spcPts val="2963"/>
              </a:spcBef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"The Son of man came eating and drinking, and they say, Behold a man gluttonous, and a winebibber, a friend of publicans and sinners. But wisdom is justified </a:t>
            </a:r>
            <a:r>
              <a:rPr lang="en-GB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of her children</a:t>
            </a:r>
            <a:r>
              <a:rPr lang="en-GB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."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919163" y="406400"/>
            <a:ext cx="8582025" cy="1468438"/>
          </a:xfrm>
          <a:prstGeom prst="rect">
            <a:avLst/>
          </a:prstGeom>
          <a:noFill/>
          <a:ln w="1008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78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5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Col. 1:14 &amp; Eph. 1:7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55650" y="1897063"/>
            <a:ext cx="8655050" cy="5621337"/>
          </a:xfrm>
          <a:prstGeom prst="rect">
            <a:avLst/>
          </a:prstGeom>
          <a:noFill/>
          <a:ln w="50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85763" indent="-385763" algn="just">
              <a:lnSpc>
                <a:spcPct val="96000"/>
              </a:lnSpc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Col. 1:14 (NASB)</a:t>
            </a:r>
          </a:p>
          <a:p>
            <a:pPr marL="385763" indent="-385763" algn="just">
              <a:lnSpc>
                <a:spcPct val="96000"/>
              </a:lnSpc>
              <a:spcBef>
                <a:spcPts val="3800"/>
              </a:spcBef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"in whom we have redemption, the forgiveness of sins."</a:t>
            </a:r>
          </a:p>
          <a:p>
            <a:pPr marL="385763" indent="-385763" algn="just">
              <a:lnSpc>
                <a:spcPct val="96000"/>
              </a:lnSpc>
              <a:spcBef>
                <a:spcPts val="3800"/>
              </a:spcBef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Col. 1:14 (KJV)</a:t>
            </a:r>
          </a:p>
          <a:p>
            <a:pPr marL="385763" indent="-385763" algn="just">
              <a:lnSpc>
                <a:spcPct val="96000"/>
              </a:lnSpc>
              <a:spcBef>
                <a:spcPts val="3800"/>
              </a:spcBef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"In whom we have redemption </a:t>
            </a:r>
            <a:r>
              <a:rPr lang="en-GB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through his blood</a:t>
            </a:r>
            <a:r>
              <a:rPr lang="en-GB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even the forgiveness of sins."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919163" y="406400"/>
            <a:ext cx="8582025" cy="1468438"/>
          </a:xfrm>
          <a:prstGeom prst="rect">
            <a:avLst/>
          </a:prstGeom>
          <a:noFill/>
          <a:ln w="1008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78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5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More Difficult Passages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79463" y="2138363"/>
            <a:ext cx="8655050" cy="4395787"/>
          </a:xfrm>
          <a:prstGeom prst="rect">
            <a:avLst/>
          </a:prstGeom>
          <a:noFill/>
          <a:ln w="50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85763" indent="-385763" algn="just">
              <a:lnSpc>
                <a:spcPct val="96000"/>
              </a:lnSpc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 John 5:7</a:t>
            </a:r>
            <a:r>
              <a:rPr lang="en-GB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- The "Trinity"</a:t>
            </a:r>
          </a:p>
          <a:p>
            <a:pPr marL="385763" indent="-385763" algn="just">
              <a:lnSpc>
                <a:spcPct val="96000"/>
              </a:lnSpc>
              <a:spcBef>
                <a:spcPts val="3800"/>
              </a:spcBef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Mark 16:9-20 </a:t>
            </a:r>
            <a:r>
              <a:rPr lang="en-GB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 The "Long Ending"</a:t>
            </a:r>
          </a:p>
          <a:p>
            <a:pPr marL="385763" indent="-385763" algn="just">
              <a:lnSpc>
                <a:spcPct val="96000"/>
              </a:lnSpc>
              <a:spcBef>
                <a:spcPts val="3800"/>
              </a:spcBef>
              <a:buClr>
                <a:srgbClr val="FFFFFF"/>
              </a:buClr>
              <a:buSzPct val="117000"/>
              <a:buFont typeface="StarSymbol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Even if we took these out, what they say and teach are found in other passages. Their exclusion would not change the teaching of the Bible.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937</Words>
  <Application>Microsoft Office PowerPoint</Application>
  <PresentationFormat>Custom</PresentationFormat>
  <Paragraphs>141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..\..\..\..\lotus\work\flg\herm5.PRZ The Bible Has More Copies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How We Got The Bible</dc:subject>
  <dc:creator>Brent</dc:creator>
  <cp:lastModifiedBy>Brent</cp:lastModifiedBy>
  <cp:revision>57</cp:revision>
  <dcterms:modified xsi:type="dcterms:W3CDTF">2009-11-08T22:38:56Z</dcterms:modified>
</cp:coreProperties>
</file>