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306" r:id="rId3"/>
    <p:sldId id="332" r:id="rId4"/>
    <p:sldId id="310" r:id="rId5"/>
    <p:sldId id="333" r:id="rId6"/>
    <p:sldId id="334" r:id="rId7"/>
    <p:sldId id="312" r:id="rId8"/>
    <p:sldId id="319" r:id="rId9"/>
    <p:sldId id="293" r:id="rId10"/>
    <p:sldId id="315" r:id="rId11"/>
    <p:sldId id="321" r:id="rId12"/>
    <p:sldId id="330" r:id="rId13"/>
    <p:sldId id="323" r:id="rId14"/>
    <p:sldId id="325" r:id="rId15"/>
    <p:sldId id="335" r:id="rId16"/>
    <p:sldId id="336" r:id="rId17"/>
    <p:sldId id="337" r:id="rId18"/>
    <p:sldId id="340" r:id="rId19"/>
    <p:sldId id="338" r:id="rId20"/>
    <p:sldId id="33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6" autoAdjust="0"/>
    <p:restoredTop sz="94667"/>
  </p:normalViewPr>
  <p:slideViewPr>
    <p:cSldViewPr snapToGrid="0" snapToObjects="1">
      <p:cViewPr>
        <p:scale>
          <a:sx n="41" d="100"/>
          <a:sy n="41" d="100"/>
        </p:scale>
        <p:origin x="1080" y="510"/>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3E9E9-135E-44E1-BF15-305CCDC0413E}" type="datetimeFigureOut">
              <a:rPr lang="en-US" smtClean="0"/>
              <a:t>6/29/2018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AB620-D7D6-419A-BEE7-D40FC0669776}" type="slidenum">
              <a:rPr lang="en-US" smtClean="0"/>
              <a:t>‹#›</a:t>
            </a:fld>
            <a:endParaRPr lang="en-US"/>
          </a:p>
        </p:txBody>
      </p:sp>
    </p:spTree>
    <p:extLst>
      <p:ext uri="{BB962C8B-B14F-4D97-AF65-F5344CB8AC3E}">
        <p14:creationId xmlns:p14="http://schemas.microsoft.com/office/powerpoint/2010/main" val="21442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3C633830-2244-49AE-BC4A-47F415C177C6}" type="datetimeFigureOut">
              <a:rPr lang="en-US" smtClean="0"/>
              <a:pPr/>
              <a:t>6/29/2018</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2AC27A5A-7290-4DE1-BA94-4BE8A8E57DCF}" type="slidenum">
              <a:rPr lang="en-US" smtClean="0"/>
              <a:pPr/>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232779"/>
      </p:ext>
    </p:extLst>
  </p:cSld>
  <p:clrMapOvr>
    <a:masterClrMapping/>
  </p:clrMapOvr>
  <p:extLst mod="1">
    <p:ext uri="{DCECCB84-F9BA-43D5-87BE-67443E8EF086}">
      <p15:sldGuideLst xmlns:p15="http://schemas.microsoft.com/office/powerpoint/2012/main">
        <p15:guide id="1" orient="horz" pos="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9933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3C633830-2244-49AE-BC4A-47F415C177C6}" type="datetimeFigureOut">
              <a:rPr lang="en-US" smtClean="0"/>
              <a:t>6/29/2018</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2AC27A5A-7290-4DE1-BA94-4BE8A8E57DCF}"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696416"/>
      </p:ext>
    </p:extLst>
  </p:cSld>
  <p:clrMapOvr>
    <a:masterClrMapping/>
  </p:clrMapOvr>
  <p:extLst mod="1">
    <p:ext uri="{DCECCB84-F9BA-43D5-87BE-67443E8EF086}">
      <p15:sldGuideLst xmlns:p15="http://schemas.microsoft.com/office/powerpoint/2012/main">
        <p15:guide id="1" pos="6456">
          <p15:clr>
            <a:srgbClr val="FBAE40"/>
          </p15:clr>
        </p15:guide>
        <p15:guide id="2" pos="48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2112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3C633830-2244-49AE-BC4A-47F415C177C6}" type="datetimeFigureOut">
              <a:rPr lang="en-US" smtClean="0"/>
              <a:pPr/>
              <a:t>6/29/2018</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843098"/>
      </p:ext>
    </p:extLst>
  </p:cSld>
  <p:clrMapOvr>
    <a:masterClrMapping/>
  </p:clrMapOvr>
  <p:extLst mod="1">
    <p:ext uri="{DCECCB84-F9BA-43D5-87BE-67443E8EF086}">
      <p15:sldGuideLst xmlns:p15="http://schemas.microsoft.com/office/powerpoint/2012/main">
        <p15:guide id="1" pos="6456">
          <p15:clr>
            <a:srgbClr val="FBAE40"/>
          </p15:clr>
        </p15:guide>
        <p15:guide id="2" pos="48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6751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81575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93891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70465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86190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06790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3C633830-2244-49AE-BC4A-47F415C177C6}" type="datetimeFigureOut">
              <a:rPr lang="en-US" smtClean="0"/>
              <a:pPr/>
              <a:t>6/29/2018</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956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9" pos="2124" userDrawn="1">
          <p15:clr>
            <a:srgbClr val="F26B43"/>
          </p15:clr>
        </p15:guide>
        <p15:guide id="10" pos="360" userDrawn="1">
          <p15:clr>
            <a:srgbClr val="F26B43"/>
          </p15:clr>
        </p15:guide>
        <p15:guide id="11" orient="horz" pos="432" userDrawn="1">
          <p15:clr>
            <a:srgbClr val="F26B43"/>
          </p15:clr>
        </p15:guide>
        <p15:guide id="12" pos="5400" userDrawn="1">
          <p15:clr>
            <a:srgbClr val="F26B43"/>
          </p15:clr>
        </p15:guide>
        <p15:guide id="13"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685" y="1714720"/>
            <a:ext cx="5275772" cy="1643684"/>
          </a:xfrm>
        </p:spPr>
        <p:txBody>
          <a:bodyPr/>
          <a:lstStyle/>
          <a:p>
            <a:r>
              <a:rPr lang="en-US" dirty="0"/>
              <a:t>Christian Evidences</a:t>
            </a:r>
          </a:p>
        </p:txBody>
      </p:sp>
      <p:sp>
        <p:nvSpPr>
          <p:cNvPr id="3" name="Subtitle 2"/>
          <p:cNvSpPr>
            <a:spLocks noGrp="1"/>
          </p:cNvSpPr>
          <p:nvPr>
            <p:ph type="subTitle" idx="1"/>
          </p:nvPr>
        </p:nvSpPr>
        <p:spPr>
          <a:xfrm>
            <a:off x="816684" y="3669350"/>
            <a:ext cx="8125838" cy="838777"/>
          </a:xfrm>
        </p:spPr>
        <p:txBody>
          <a:bodyPr>
            <a:noAutofit/>
          </a:bodyPr>
          <a:lstStyle/>
          <a:p>
            <a:r>
              <a:rPr lang="en-US" sz="4400" dirty="0"/>
              <a:t>Summer 2018</a:t>
            </a:r>
          </a:p>
          <a:p>
            <a:r>
              <a:rPr lang="en-US" sz="4400" dirty="0"/>
              <a:t>July 1: A study of ancient writings</a:t>
            </a:r>
          </a:p>
        </p:txBody>
      </p:sp>
    </p:spTree>
    <p:extLst>
      <p:ext uri="{BB962C8B-B14F-4D97-AF65-F5344CB8AC3E}">
        <p14:creationId xmlns:p14="http://schemas.microsoft.com/office/powerpoint/2010/main" val="1670380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Early</a:t>
            </a:r>
            <a:br>
              <a:rPr lang="en-US" sz="4400" dirty="0"/>
            </a:br>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516256" cy="6858000"/>
          </a:xfrm>
        </p:spPr>
        <p:txBody>
          <a:bodyPr>
            <a:normAutofit/>
          </a:bodyPr>
          <a:lstStyle/>
          <a:p>
            <a:endParaRPr lang="en-US" sz="3000" dirty="0">
              <a:solidFill>
                <a:srgbClr val="FFFF00"/>
              </a:solidFill>
            </a:endParaRPr>
          </a:p>
          <a:p>
            <a:r>
              <a:rPr lang="en-US" sz="3000" b="1" dirty="0">
                <a:solidFill>
                  <a:srgbClr val="FFFF00"/>
                </a:solidFill>
              </a:rPr>
              <a:t>Martin </a:t>
            </a:r>
            <a:r>
              <a:rPr lang="en-US" sz="3000" b="1" dirty="0" err="1">
                <a:solidFill>
                  <a:srgbClr val="FFFF00"/>
                </a:solidFill>
              </a:rPr>
              <a:t>Bodmer</a:t>
            </a:r>
            <a:r>
              <a:rPr lang="en-US" sz="3000" b="1" dirty="0">
                <a:solidFill>
                  <a:srgbClr val="FFFF00"/>
                </a:solidFill>
              </a:rPr>
              <a:t> Papyri</a:t>
            </a:r>
          </a:p>
          <a:p>
            <a:pPr marL="0" indent="0">
              <a:buNone/>
            </a:pPr>
            <a:r>
              <a:rPr lang="en-US" sz="3000" dirty="0">
                <a:solidFill>
                  <a:schemeClr val="tx1"/>
                </a:solidFill>
              </a:rPr>
              <a:t>	2/3 of the gospel of John</a:t>
            </a:r>
          </a:p>
          <a:p>
            <a:pPr marL="0" indent="0">
              <a:buNone/>
            </a:pPr>
            <a:r>
              <a:rPr lang="en-US" sz="3000" dirty="0">
                <a:solidFill>
                  <a:schemeClr val="tx1"/>
                </a:solidFill>
              </a:rPr>
              <a:t>	AD 200</a:t>
            </a:r>
            <a:endParaRPr lang="en-US" sz="2800" dirty="0">
              <a:solidFill>
                <a:schemeClr val="tx1"/>
              </a:solidFill>
            </a:endParaRPr>
          </a:p>
          <a:p>
            <a:endParaRPr lang="en-US" sz="3000" dirty="0">
              <a:solidFill>
                <a:schemeClr val="tx1"/>
              </a:solidFill>
            </a:endParaRPr>
          </a:p>
          <a:p>
            <a:r>
              <a:rPr lang="en-US" sz="3000" b="1" dirty="0">
                <a:solidFill>
                  <a:srgbClr val="FFFF00"/>
                </a:solidFill>
              </a:rPr>
              <a:t>Codex Sinaiticus </a:t>
            </a:r>
            <a:r>
              <a:rPr lang="en-US" sz="3000" dirty="0">
                <a:solidFill>
                  <a:schemeClr val="tx1"/>
                </a:solidFill>
              </a:rPr>
              <a:t>– complete New Testament – AD 350</a:t>
            </a:r>
          </a:p>
          <a:p>
            <a:endParaRPr lang="en-US" sz="3000" dirty="0">
              <a:solidFill>
                <a:schemeClr val="tx1"/>
              </a:solidFill>
            </a:endParaRPr>
          </a:p>
          <a:p>
            <a:r>
              <a:rPr lang="en-US" sz="3000" b="1" dirty="0">
                <a:solidFill>
                  <a:srgbClr val="FFFF00"/>
                </a:solidFill>
              </a:rPr>
              <a:t>Codex </a:t>
            </a:r>
            <a:r>
              <a:rPr lang="en-US" sz="3000" b="1" dirty="0" err="1">
                <a:solidFill>
                  <a:srgbClr val="FFFF00"/>
                </a:solidFill>
              </a:rPr>
              <a:t>Vaticanus</a:t>
            </a:r>
            <a:r>
              <a:rPr lang="en-US" sz="3000" b="1" dirty="0">
                <a:solidFill>
                  <a:srgbClr val="FFFF00"/>
                </a:solidFill>
              </a:rPr>
              <a:t> </a:t>
            </a:r>
            <a:r>
              <a:rPr lang="en-US" sz="3000" dirty="0">
                <a:solidFill>
                  <a:schemeClr val="tx1"/>
                </a:solidFill>
              </a:rPr>
              <a:t>– almost complete New Testament –      AD 350</a:t>
            </a:r>
          </a:p>
        </p:txBody>
      </p:sp>
    </p:spTree>
    <p:extLst>
      <p:ext uri="{BB962C8B-B14F-4D97-AF65-F5344CB8AC3E}">
        <p14:creationId xmlns:p14="http://schemas.microsoft.com/office/powerpoint/2010/main" val="40665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01802"/>
            <a:ext cx="3413760" cy="4952492"/>
          </a:xfrm>
        </p:spPr>
        <p:txBody>
          <a:bodyPr>
            <a:normAutofit/>
          </a:bodyPr>
          <a:lstStyle/>
          <a:p>
            <a:r>
              <a:rPr lang="en-US" sz="4400" dirty="0"/>
              <a:t>New</a:t>
            </a:r>
            <a:br>
              <a:rPr lang="en-US" sz="4400" dirty="0"/>
            </a:br>
            <a:r>
              <a:rPr lang="en-US" sz="4400" dirty="0"/>
              <a:t>Testament</a:t>
            </a:r>
            <a:br>
              <a:rPr lang="en-US" sz="4400" dirty="0"/>
            </a:br>
            <a:r>
              <a:rPr lang="en-US" sz="4400" dirty="0"/>
              <a:t>Canon</a:t>
            </a:r>
            <a:br>
              <a:rPr lang="en-US" sz="4400" dirty="0"/>
            </a:br>
            <a:br>
              <a:rPr lang="en-US" sz="4400" dirty="0"/>
            </a:br>
            <a:endParaRPr lang="en-US" sz="4400" dirty="0">
              <a:solidFill>
                <a:schemeClr val="tx1"/>
              </a:solidFill>
            </a:endParaRPr>
          </a:p>
        </p:txBody>
      </p:sp>
      <p:sp>
        <p:nvSpPr>
          <p:cNvPr id="3" name="TextBox 2">
            <a:extLst>
              <a:ext uri="{FF2B5EF4-FFF2-40B4-BE49-F238E27FC236}">
                <a16:creationId xmlns:a16="http://schemas.microsoft.com/office/drawing/2014/main" id="{B72CA876-1260-457B-8EEC-1E9104BB88C1}"/>
              </a:ext>
            </a:extLst>
          </p:cNvPr>
          <p:cNvSpPr txBox="1"/>
          <p:nvPr/>
        </p:nvSpPr>
        <p:spPr>
          <a:xfrm>
            <a:off x="3596640" y="601802"/>
            <a:ext cx="5345882" cy="3785652"/>
          </a:xfrm>
          <a:prstGeom prst="rect">
            <a:avLst/>
          </a:prstGeom>
          <a:noFill/>
        </p:spPr>
        <p:txBody>
          <a:bodyPr wrap="square" rtlCol="0">
            <a:spAutoFit/>
          </a:bodyPr>
          <a:lstStyle/>
          <a:p>
            <a:endParaRPr lang="en-US" sz="4000" dirty="0"/>
          </a:p>
          <a:p>
            <a:r>
              <a:rPr lang="en-US" sz="4000" dirty="0"/>
              <a:t>2 Timothy 3:16 </a:t>
            </a:r>
          </a:p>
          <a:p>
            <a:r>
              <a:rPr lang="en-US" sz="4000" dirty="0"/>
              <a:t>All scripture is inspired by God…</a:t>
            </a:r>
          </a:p>
          <a:p>
            <a:endParaRPr lang="en-US" sz="4000" dirty="0"/>
          </a:p>
          <a:p>
            <a:endParaRPr lang="en-US" sz="4000" dirty="0"/>
          </a:p>
        </p:txBody>
      </p:sp>
    </p:spTree>
    <p:extLst>
      <p:ext uri="{BB962C8B-B14F-4D97-AF65-F5344CB8AC3E}">
        <p14:creationId xmlns:p14="http://schemas.microsoft.com/office/powerpoint/2010/main" val="237122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New</a:t>
            </a:r>
            <a:br>
              <a:rPr lang="en-US" sz="4400" dirty="0"/>
            </a:br>
            <a:r>
              <a:rPr lang="en-US" sz="4400" dirty="0"/>
              <a:t>Testament</a:t>
            </a:r>
            <a:br>
              <a:rPr lang="en-US" sz="4400" dirty="0"/>
            </a:br>
            <a:r>
              <a:rPr lang="en-US" sz="4400" dirty="0"/>
              <a:t>Canon</a:t>
            </a:r>
            <a:br>
              <a:rPr lang="en-US" sz="4400" dirty="0"/>
            </a:br>
            <a:br>
              <a:rPr lang="en-US" sz="4400" dirty="0"/>
            </a:br>
            <a:endParaRPr lang="en-US" sz="4400" dirty="0">
              <a:solidFill>
                <a:schemeClr val="tx1"/>
              </a:solidFill>
            </a:endParaRPr>
          </a:p>
        </p:txBody>
      </p:sp>
      <p:sp>
        <p:nvSpPr>
          <p:cNvPr id="5" name="Content Placeholder 4">
            <a:extLst>
              <a:ext uri="{FF2B5EF4-FFF2-40B4-BE49-F238E27FC236}">
                <a16:creationId xmlns:a16="http://schemas.microsoft.com/office/drawing/2014/main" id="{6A1E89E0-1306-4F44-8053-333172FA11C8}"/>
              </a:ext>
            </a:extLst>
          </p:cNvPr>
          <p:cNvSpPr>
            <a:spLocks noGrp="1"/>
          </p:cNvSpPr>
          <p:nvPr>
            <p:ph sz="half" idx="2"/>
          </p:nvPr>
        </p:nvSpPr>
        <p:spPr>
          <a:xfrm>
            <a:off x="3515360" y="2107773"/>
            <a:ext cx="5384800" cy="4836160"/>
          </a:xfrm>
        </p:spPr>
        <p:txBody>
          <a:bodyPr>
            <a:noAutofit/>
          </a:bodyPr>
          <a:lstStyle/>
          <a:p>
            <a:pPr marL="0" indent="0">
              <a:buNone/>
            </a:pPr>
            <a:r>
              <a:rPr lang="en-US" sz="2300" dirty="0"/>
              <a:t>1.  </a:t>
            </a:r>
            <a:r>
              <a:rPr lang="en-US" sz="2300" u="sng" dirty="0"/>
              <a:t>Was the book written by an apostle?</a:t>
            </a:r>
          </a:p>
          <a:p>
            <a:pPr marL="0" indent="0">
              <a:buNone/>
            </a:pPr>
            <a:r>
              <a:rPr lang="en-US" sz="2300" dirty="0"/>
              <a:t>2.  Was the writer confirmed by the acts of 	God? (i.e. miracles)</a:t>
            </a:r>
          </a:p>
          <a:p>
            <a:pPr marL="457200" indent="-457200">
              <a:buAutoNum type="arabicPeriod" startAt="3"/>
            </a:pPr>
            <a:r>
              <a:rPr lang="en-US" sz="2300" dirty="0"/>
              <a:t>Did the message tell the truth?  (Does it harmonize with apostolic authority?)</a:t>
            </a:r>
          </a:p>
          <a:p>
            <a:pPr marL="0" indent="0">
              <a:buNone/>
            </a:pPr>
            <a:r>
              <a:rPr lang="en-US" sz="2300" dirty="0"/>
              <a:t>4.  Was it generally accepted by God’s 	people, especially those living when 	the book was written? </a:t>
            </a:r>
          </a:p>
        </p:txBody>
      </p:sp>
      <p:sp>
        <p:nvSpPr>
          <p:cNvPr id="7" name="TextBox 6">
            <a:extLst>
              <a:ext uri="{FF2B5EF4-FFF2-40B4-BE49-F238E27FC236}">
                <a16:creationId xmlns:a16="http://schemas.microsoft.com/office/drawing/2014/main" id="{A3936358-9C35-4AB0-AA07-DB60409E6B69}"/>
              </a:ext>
            </a:extLst>
          </p:cNvPr>
          <p:cNvSpPr txBox="1"/>
          <p:nvPr/>
        </p:nvSpPr>
        <p:spPr>
          <a:xfrm>
            <a:off x="3515360" y="114122"/>
            <a:ext cx="5384800" cy="1569660"/>
          </a:xfrm>
          <a:prstGeom prst="rect">
            <a:avLst/>
          </a:prstGeom>
          <a:solidFill>
            <a:srgbClr val="FFFF00"/>
          </a:solidFill>
        </p:spPr>
        <p:txBody>
          <a:bodyPr wrap="square" rtlCol="0">
            <a:spAutoFit/>
          </a:bodyPr>
          <a:lstStyle/>
          <a:p>
            <a:pPr algn="ctr"/>
            <a:r>
              <a:rPr lang="en-US" sz="3200" dirty="0">
                <a:solidFill>
                  <a:schemeClr val="bg1"/>
                </a:solidFill>
              </a:rPr>
              <a:t>What is/was the criteria used for determining what is inspired by God?</a:t>
            </a:r>
          </a:p>
        </p:txBody>
      </p:sp>
    </p:spTree>
    <p:extLst>
      <p:ext uri="{BB962C8B-B14F-4D97-AF65-F5344CB8AC3E}">
        <p14:creationId xmlns:p14="http://schemas.microsoft.com/office/powerpoint/2010/main" val="136049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lnSpcReduction="10000"/>
          </a:bodyPr>
          <a:lstStyle/>
          <a:p>
            <a:pPr marL="0" indent="0">
              <a:buNone/>
            </a:pPr>
            <a:endParaRPr lang="en-US" sz="600" b="1" dirty="0">
              <a:solidFill>
                <a:schemeClr val="tx1"/>
              </a:solidFill>
            </a:endParaRPr>
          </a:p>
          <a:p>
            <a:r>
              <a:rPr lang="en-US" sz="3000" b="1" dirty="0">
                <a:solidFill>
                  <a:schemeClr val="tx1"/>
                </a:solidFill>
              </a:rPr>
              <a:t>2 Peter 3:15-16 </a:t>
            </a:r>
            <a:r>
              <a:rPr lang="en-US" sz="3000" dirty="0">
                <a:solidFill>
                  <a:schemeClr val="tx1"/>
                </a:solidFill>
              </a:rPr>
              <a:t>(AD 67-68)</a:t>
            </a:r>
          </a:p>
          <a:p>
            <a:pPr lvl="1"/>
            <a:r>
              <a:rPr lang="en-US" sz="2400" b="1" baseline="30000" dirty="0"/>
              <a:t>15 </a:t>
            </a:r>
            <a:r>
              <a:rPr lang="en-US" sz="2400" dirty="0"/>
              <a:t>And count the patience of our Lord as salvation, just as our beloved brother Paul also wrote to you according to the wisdom given him, </a:t>
            </a:r>
            <a:r>
              <a:rPr lang="en-US" sz="2400" b="1" baseline="30000" dirty="0"/>
              <a:t>16 </a:t>
            </a:r>
            <a:r>
              <a:rPr lang="en-US" sz="2400" dirty="0"/>
              <a:t>as he does in all his letters when he speaks in them of these matters. There are some things in them that are hard to understand, which the ignorant and unstable twist to their own destruction, </a:t>
            </a:r>
            <a:r>
              <a:rPr lang="en-US" sz="2400" b="1" u="sng" dirty="0"/>
              <a:t>as they do the other Scriptures</a:t>
            </a:r>
            <a:r>
              <a:rPr lang="en-US" sz="2400" dirty="0"/>
              <a:t>.</a:t>
            </a:r>
          </a:p>
          <a:p>
            <a:endParaRPr lang="en-US" sz="600" dirty="0">
              <a:solidFill>
                <a:schemeClr val="tx1"/>
              </a:solidFill>
            </a:endParaRPr>
          </a:p>
          <a:p>
            <a:r>
              <a:rPr lang="en-US" sz="2600" dirty="0">
                <a:solidFill>
                  <a:schemeClr val="tx1"/>
                </a:solidFill>
              </a:rPr>
              <a:t>Letters of </a:t>
            </a:r>
            <a:r>
              <a:rPr lang="en-US" sz="2600" b="1" dirty="0">
                <a:solidFill>
                  <a:schemeClr val="tx1"/>
                </a:solidFill>
              </a:rPr>
              <a:t>Polycarp </a:t>
            </a:r>
            <a:r>
              <a:rPr lang="en-US" sz="2600" dirty="0">
                <a:solidFill>
                  <a:schemeClr val="tx1"/>
                </a:solidFill>
              </a:rPr>
              <a:t>(AD 115), </a:t>
            </a:r>
            <a:r>
              <a:rPr lang="en-US" sz="2600" b="1" dirty="0">
                <a:solidFill>
                  <a:schemeClr val="tx1"/>
                </a:solidFill>
              </a:rPr>
              <a:t>Clement</a:t>
            </a:r>
            <a:r>
              <a:rPr lang="en-US" sz="2600" dirty="0">
                <a:solidFill>
                  <a:schemeClr val="tx1"/>
                </a:solidFill>
              </a:rPr>
              <a:t> (AD 200)</a:t>
            </a:r>
          </a:p>
          <a:p>
            <a:pPr lvl="1"/>
            <a:r>
              <a:rPr lang="en-US" sz="2000" dirty="0">
                <a:solidFill>
                  <a:schemeClr val="tx1"/>
                </a:solidFill>
              </a:rPr>
              <a:t>refer to Old and New Testament books with the phrase, </a:t>
            </a:r>
            <a:r>
              <a:rPr lang="en-US" sz="2000" b="1" dirty="0">
                <a:solidFill>
                  <a:schemeClr val="tx1"/>
                </a:solidFill>
              </a:rPr>
              <a:t>“</a:t>
            </a:r>
            <a:r>
              <a:rPr lang="en-US" sz="2000" b="1" u="sng" dirty="0">
                <a:solidFill>
                  <a:schemeClr val="tx1"/>
                </a:solidFill>
              </a:rPr>
              <a:t>as it is said in these scriptures.</a:t>
            </a:r>
            <a:r>
              <a:rPr lang="en-US" sz="2000" b="1" dirty="0">
                <a:solidFill>
                  <a:schemeClr val="tx1"/>
                </a:solidFill>
              </a:rPr>
              <a:t>”</a:t>
            </a:r>
          </a:p>
          <a:p>
            <a:pPr marL="0" indent="0">
              <a:buNone/>
            </a:pPr>
            <a:endParaRPr lang="en-US" sz="3000" dirty="0">
              <a:solidFill>
                <a:schemeClr val="tx1"/>
              </a:solidFill>
            </a:endParaRPr>
          </a:p>
          <a:p>
            <a:endParaRPr lang="en-US" sz="3000" dirty="0">
              <a:solidFill>
                <a:srgbClr val="FFFF00"/>
              </a:solidFill>
            </a:endParaRPr>
          </a:p>
          <a:p>
            <a:endParaRPr lang="en-US" sz="3000" dirty="0">
              <a:solidFill>
                <a:schemeClr val="tx1"/>
              </a:solidFill>
            </a:endParaRPr>
          </a:p>
        </p:txBody>
      </p:sp>
    </p:spTree>
    <p:extLst>
      <p:ext uri="{BB962C8B-B14F-4D97-AF65-F5344CB8AC3E}">
        <p14:creationId xmlns:p14="http://schemas.microsoft.com/office/powerpoint/2010/main" val="2904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br>
              <a:rPr lang="en-US" sz="4400" dirty="0"/>
            </a:br>
            <a:br>
              <a:rPr lang="en-US" sz="4400" dirty="0"/>
            </a:b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fontScale="77500" lnSpcReduction="20000"/>
          </a:bodyPr>
          <a:lstStyle/>
          <a:p>
            <a:pPr marL="0" indent="0">
              <a:buNone/>
            </a:pPr>
            <a:endParaRPr lang="en-US" sz="1200" b="1" dirty="0">
              <a:solidFill>
                <a:schemeClr val="tx1"/>
              </a:solidFill>
            </a:endParaRPr>
          </a:p>
          <a:p>
            <a:r>
              <a:rPr lang="en-US" sz="3600" b="1" dirty="0" err="1">
                <a:solidFill>
                  <a:schemeClr val="tx1"/>
                </a:solidFill>
              </a:rPr>
              <a:t>Iranaeus</a:t>
            </a:r>
            <a:r>
              <a:rPr lang="en-US" sz="3600" dirty="0">
                <a:solidFill>
                  <a:schemeClr val="tx1"/>
                </a:solidFill>
              </a:rPr>
              <a:t> (AD 180) (20 books listed)</a:t>
            </a:r>
          </a:p>
          <a:p>
            <a:pPr marL="0" indent="0">
              <a:buNone/>
            </a:pPr>
            <a:r>
              <a:rPr lang="en-US" sz="3600" dirty="0">
                <a:solidFill>
                  <a:schemeClr val="tx1"/>
                </a:solidFill>
              </a:rPr>
              <a:t>	His writings attest the canonical recognition of the four gospels, Acts, Romans, 1 &amp; 2 Corinthians, Galatians, Ephesians, Philippians, Colossians,     1 &amp; 2 Thessalonians, 1 &amp; 2 Timothy,   Titus, 1 Peter, 1 John, and </a:t>
            </a:r>
            <a:r>
              <a:rPr lang="en-US" sz="3600" b="1" dirty="0">
                <a:solidFill>
                  <a:schemeClr val="tx1"/>
                </a:solidFill>
              </a:rPr>
              <a:t>Revelation</a:t>
            </a:r>
            <a:r>
              <a:rPr lang="en-US" sz="3600" dirty="0">
                <a:solidFill>
                  <a:schemeClr val="tx1"/>
                </a:solidFill>
              </a:rPr>
              <a:t>.</a:t>
            </a:r>
            <a:r>
              <a:rPr lang="en-US" sz="3600" dirty="0">
                <a:solidFill>
                  <a:srgbClr val="FFFF00"/>
                </a:solidFill>
              </a:rPr>
              <a:t> </a:t>
            </a:r>
          </a:p>
          <a:p>
            <a:pPr marL="0" indent="0">
              <a:buNone/>
            </a:pPr>
            <a:endParaRPr lang="en-US" sz="3500" b="1" dirty="0">
              <a:solidFill>
                <a:schemeClr val="tx1"/>
              </a:solidFill>
            </a:endParaRPr>
          </a:p>
          <a:p>
            <a:r>
              <a:rPr lang="en-US" sz="3500" b="1" dirty="0">
                <a:solidFill>
                  <a:schemeClr val="tx1"/>
                </a:solidFill>
              </a:rPr>
              <a:t>Origen</a:t>
            </a:r>
            <a:r>
              <a:rPr lang="en-US" sz="3500" dirty="0">
                <a:solidFill>
                  <a:schemeClr val="tx1"/>
                </a:solidFill>
              </a:rPr>
              <a:t> in </a:t>
            </a:r>
            <a:r>
              <a:rPr lang="en-US" sz="3500" i="1" dirty="0" err="1">
                <a:solidFill>
                  <a:schemeClr val="tx1"/>
                </a:solidFill>
              </a:rPr>
              <a:t>Homiliae</a:t>
            </a:r>
            <a:r>
              <a:rPr lang="en-US" sz="3500" i="1" dirty="0">
                <a:solidFill>
                  <a:schemeClr val="tx1"/>
                </a:solidFill>
              </a:rPr>
              <a:t> </a:t>
            </a:r>
            <a:r>
              <a:rPr lang="en-US" sz="3500" i="1" dirty="0" err="1">
                <a:solidFill>
                  <a:schemeClr val="tx1"/>
                </a:solidFill>
              </a:rPr>
              <a:t>Josuam</a:t>
            </a:r>
            <a:r>
              <a:rPr lang="en-US" sz="3500" i="1" dirty="0">
                <a:solidFill>
                  <a:schemeClr val="tx1"/>
                </a:solidFill>
              </a:rPr>
              <a:t> 7.1</a:t>
            </a:r>
            <a:r>
              <a:rPr lang="en-US" sz="3500" dirty="0">
                <a:solidFill>
                  <a:schemeClr val="tx1"/>
                </a:solidFill>
              </a:rPr>
              <a:t> </a:t>
            </a:r>
          </a:p>
          <a:p>
            <a:r>
              <a:rPr lang="en-US" sz="4100" b="1" u="sng" dirty="0">
                <a:solidFill>
                  <a:schemeClr val="bg1"/>
                </a:solidFill>
                <a:highlight>
                  <a:srgbClr val="FFFF00"/>
                </a:highlight>
              </a:rPr>
              <a:t>(c. AD 249)</a:t>
            </a:r>
            <a:endParaRPr lang="en-US" sz="4600" b="1" u="sng" dirty="0">
              <a:solidFill>
                <a:schemeClr val="bg1"/>
              </a:solidFill>
              <a:highlight>
                <a:srgbClr val="FFFF00"/>
              </a:highlight>
            </a:endParaRPr>
          </a:p>
          <a:p>
            <a:pPr marL="0" indent="0">
              <a:buNone/>
            </a:pPr>
            <a:r>
              <a:rPr lang="en-US" sz="3500" dirty="0">
                <a:solidFill>
                  <a:schemeClr val="tx1"/>
                </a:solidFill>
              </a:rPr>
              <a:t>	Lists all books except for 		Revelation.</a:t>
            </a:r>
          </a:p>
          <a:p>
            <a:pPr marL="0" indent="0">
              <a:buNone/>
            </a:pPr>
            <a:r>
              <a:rPr lang="en-US" sz="3600" dirty="0">
                <a:solidFill>
                  <a:srgbClr val="FFFF00"/>
                </a:solidFill>
              </a:rPr>
              <a:t>(Revelation only book missing)</a:t>
            </a:r>
          </a:p>
        </p:txBody>
      </p:sp>
      <p:sp>
        <p:nvSpPr>
          <p:cNvPr id="9" name="Arrow: Curved Left 8">
            <a:extLst>
              <a:ext uri="{FF2B5EF4-FFF2-40B4-BE49-F238E27FC236}">
                <a16:creationId xmlns:a16="http://schemas.microsoft.com/office/drawing/2014/main" id="{189A85B5-C06C-487B-926D-51B14C36241F}"/>
              </a:ext>
            </a:extLst>
          </p:cNvPr>
          <p:cNvSpPr/>
          <p:nvPr/>
        </p:nvSpPr>
        <p:spPr>
          <a:xfrm rot="13893401">
            <a:off x="3074223" y="140"/>
            <a:ext cx="3277255" cy="5587119"/>
          </a:xfrm>
          <a:prstGeom prst="curvedLeftArrow">
            <a:avLst>
              <a:gd name="adj1" fmla="val 1076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689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New Testament Canon</a:t>
            </a:r>
            <a:endParaRPr lang="en-US" sz="4400" dirty="0">
              <a:solidFill>
                <a:schemeClr val="tx1"/>
              </a:solidFill>
            </a:endParaRPr>
          </a:p>
        </p:txBody>
      </p:sp>
      <p:sp>
        <p:nvSpPr>
          <p:cNvPr id="3" name="Content Placeholder 2"/>
          <p:cNvSpPr>
            <a:spLocks noGrp="1"/>
          </p:cNvSpPr>
          <p:nvPr>
            <p:ph idx="1"/>
          </p:nvPr>
        </p:nvSpPr>
        <p:spPr>
          <a:xfrm>
            <a:off x="3413760" y="2133600"/>
            <a:ext cx="5730240" cy="4724400"/>
          </a:xfrm>
        </p:spPr>
        <p:txBody>
          <a:bodyPr>
            <a:normAutofit/>
          </a:bodyPr>
          <a:lstStyle/>
          <a:p>
            <a:pPr marL="0" indent="0">
              <a:buNone/>
            </a:pPr>
            <a:endParaRPr lang="en-US" sz="1200" b="1" dirty="0">
              <a:solidFill>
                <a:schemeClr val="tx1"/>
              </a:solidFill>
            </a:endParaRPr>
          </a:p>
          <a:p>
            <a:pPr marL="0" indent="0">
              <a:buNone/>
            </a:pPr>
            <a:endParaRPr lang="en-US" sz="3200" b="1" dirty="0">
              <a:solidFill>
                <a:schemeClr val="tx1"/>
              </a:solidFill>
            </a:endParaRPr>
          </a:p>
          <a:p>
            <a:pPr marL="0" indent="0">
              <a:buNone/>
            </a:pPr>
            <a:r>
              <a:rPr lang="en-US" sz="3200" b="1" dirty="0">
                <a:solidFill>
                  <a:schemeClr val="tx1"/>
                </a:solidFill>
              </a:rPr>
              <a:t>That’s 219 years after Jesus.</a:t>
            </a:r>
          </a:p>
          <a:p>
            <a:pPr marL="0" indent="0">
              <a:buNone/>
            </a:pPr>
            <a:endParaRPr lang="en-US" sz="3500" b="1" dirty="0">
              <a:solidFill>
                <a:schemeClr val="tx1"/>
              </a:solidFill>
            </a:endParaRPr>
          </a:p>
          <a:p>
            <a:pPr marL="0" indent="0">
              <a:buNone/>
            </a:pPr>
            <a:r>
              <a:rPr lang="en-US" sz="3200" b="1" dirty="0">
                <a:solidFill>
                  <a:schemeClr val="tx1"/>
                </a:solidFill>
              </a:rPr>
              <a:t>Writings of the church fathers referred to the 27 books exclusively with few exceptions.</a:t>
            </a:r>
          </a:p>
        </p:txBody>
      </p:sp>
      <p:sp>
        <p:nvSpPr>
          <p:cNvPr id="4" name="TextBox 3">
            <a:extLst>
              <a:ext uri="{FF2B5EF4-FFF2-40B4-BE49-F238E27FC236}">
                <a16:creationId xmlns:a16="http://schemas.microsoft.com/office/drawing/2014/main" id="{F6B7815B-E5EB-4936-8896-E8D0CFBA69B2}"/>
              </a:ext>
            </a:extLst>
          </p:cNvPr>
          <p:cNvSpPr txBox="1"/>
          <p:nvPr/>
        </p:nvSpPr>
        <p:spPr>
          <a:xfrm>
            <a:off x="3601328" y="601801"/>
            <a:ext cx="5237871" cy="2062103"/>
          </a:xfrm>
          <a:prstGeom prst="rect">
            <a:avLst/>
          </a:prstGeom>
          <a:solidFill>
            <a:srgbClr val="FFFF00"/>
          </a:solidFill>
        </p:spPr>
        <p:txBody>
          <a:bodyPr wrap="square" rtlCol="0">
            <a:spAutoFit/>
          </a:bodyPr>
          <a:lstStyle/>
          <a:p>
            <a:pPr algn="ctr"/>
            <a:r>
              <a:rPr lang="en-US" sz="3200" b="1" dirty="0">
                <a:solidFill>
                  <a:schemeClr val="bg1"/>
                </a:solidFill>
              </a:rPr>
              <a:t>By AD 249, all books of the New Testament had been recognized as authoritative and inspired works.</a:t>
            </a:r>
          </a:p>
        </p:txBody>
      </p:sp>
    </p:spTree>
    <p:extLst>
      <p:ext uri="{BB962C8B-B14F-4D97-AF65-F5344CB8AC3E}">
        <p14:creationId xmlns:p14="http://schemas.microsoft.com/office/powerpoint/2010/main" val="902656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Other Books</a:t>
            </a:r>
            <a:endParaRPr lang="en-US" sz="4400" dirty="0">
              <a:solidFill>
                <a:schemeClr val="tx1"/>
              </a:solidFill>
            </a:endParaRPr>
          </a:p>
        </p:txBody>
      </p:sp>
      <p:sp>
        <p:nvSpPr>
          <p:cNvPr id="3" name="Content Placeholder 2"/>
          <p:cNvSpPr>
            <a:spLocks noGrp="1"/>
          </p:cNvSpPr>
          <p:nvPr>
            <p:ph idx="1"/>
          </p:nvPr>
        </p:nvSpPr>
        <p:spPr>
          <a:xfrm>
            <a:off x="3676650" y="0"/>
            <a:ext cx="5467350" cy="6858000"/>
          </a:xfrm>
        </p:spPr>
        <p:txBody>
          <a:bodyPr>
            <a:normAutofit lnSpcReduction="10000"/>
          </a:bodyPr>
          <a:lstStyle/>
          <a:p>
            <a:pPr marL="0" indent="0" algn="ctr">
              <a:buNone/>
            </a:pPr>
            <a:r>
              <a:rPr lang="en-US" sz="3200" b="1" dirty="0" err="1">
                <a:solidFill>
                  <a:schemeClr val="tx1"/>
                </a:solidFill>
              </a:rPr>
              <a:t>Pseudepigrapha</a:t>
            </a:r>
            <a:endParaRPr lang="en-US" sz="3200" b="1" dirty="0">
              <a:solidFill>
                <a:schemeClr val="tx1"/>
              </a:solidFill>
            </a:endParaRPr>
          </a:p>
          <a:p>
            <a:pPr marL="0" indent="0">
              <a:buNone/>
            </a:pPr>
            <a:r>
              <a:rPr lang="en-US" sz="2800" dirty="0">
                <a:solidFill>
                  <a:schemeClr val="tx1"/>
                </a:solidFill>
              </a:rPr>
              <a:t>Writing produced by someone falsely claiming to be someone else.</a:t>
            </a:r>
          </a:p>
          <a:p>
            <a:pPr marL="0" indent="0">
              <a:buNone/>
            </a:pPr>
            <a:endParaRPr lang="en-US" sz="2800" dirty="0">
              <a:solidFill>
                <a:schemeClr val="tx1"/>
              </a:solidFill>
            </a:endParaRPr>
          </a:p>
          <a:p>
            <a:r>
              <a:rPr lang="en-US" sz="2800" dirty="0">
                <a:solidFill>
                  <a:schemeClr val="tx1"/>
                </a:solidFill>
              </a:rPr>
              <a:t>Gospel of Thomas</a:t>
            </a:r>
          </a:p>
          <a:p>
            <a:r>
              <a:rPr lang="en-US" sz="2800" dirty="0">
                <a:solidFill>
                  <a:schemeClr val="tx1"/>
                </a:solidFill>
              </a:rPr>
              <a:t>Gospel of the Ebionites</a:t>
            </a:r>
          </a:p>
          <a:p>
            <a:r>
              <a:rPr lang="en-US" sz="2800" dirty="0">
                <a:solidFill>
                  <a:schemeClr val="tx1"/>
                </a:solidFill>
              </a:rPr>
              <a:t>Gospel of Peter</a:t>
            </a:r>
          </a:p>
          <a:p>
            <a:r>
              <a:rPr lang="en-US" sz="2800" dirty="0">
                <a:solidFill>
                  <a:schemeClr val="tx1"/>
                </a:solidFill>
              </a:rPr>
              <a:t>Gospel of Mary</a:t>
            </a:r>
          </a:p>
          <a:p>
            <a:r>
              <a:rPr lang="en-US" sz="2800" dirty="0">
                <a:solidFill>
                  <a:schemeClr val="tx1"/>
                </a:solidFill>
              </a:rPr>
              <a:t>Gospel of the Hebrews</a:t>
            </a:r>
          </a:p>
          <a:p>
            <a:r>
              <a:rPr lang="en-US" sz="2800" dirty="0">
                <a:solidFill>
                  <a:schemeClr val="tx1"/>
                </a:solidFill>
              </a:rPr>
              <a:t>Gospel of the Egyptians</a:t>
            </a:r>
          </a:p>
          <a:p>
            <a:r>
              <a:rPr lang="en-US" sz="2800" dirty="0">
                <a:solidFill>
                  <a:schemeClr val="tx1"/>
                </a:solidFill>
              </a:rPr>
              <a:t>Gospel of Philip</a:t>
            </a:r>
          </a:p>
          <a:p>
            <a:r>
              <a:rPr lang="en-US" sz="2800" dirty="0">
                <a:solidFill>
                  <a:schemeClr val="tx1"/>
                </a:solidFill>
              </a:rPr>
              <a:t>Gospel of Judas</a:t>
            </a:r>
          </a:p>
        </p:txBody>
      </p:sp>
    </p:spTree>
    <p:extLst>
      <p:ext uri="{BB962C8B-B14F-4D97-AF65-F5344CB8AC3E}">
        <p14:creationId xmlns:p14="http://schemas.microsoft.com/office/powerpoint/2010/main" val="14642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1802"/>
            <a:ext cx="3413760" cy="4952492"/>
          </a:xfrm>
        </p:spPr>
        <p:txBody>
          <a:bodyPr>
            <a:normAutofit/>
          </a:bodyPr>
          <a:lstStyle/>
          <a:p>
            <a:r>
              <a:rPr lang="en-US" sz="4400" dirty="0"/>
              <a:t>Other Books</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lnSpcReduction="10000"/>
          </a:bodyPr>
          <a:lstStyle/>
          <a:p>
            <a:pPr marL="0" indent="0" algn="ctr">
              <a:buNone/>
            </a:pPr>
            <a:r>
              <a:rPr lang="en-US" sz="3200" b="1" dirty="0">
                <a:solidFill>
                  <a:schemeClr val="tx1"/>
                </a:solidFill>
              </a:rPr>
              <a:t>Apocryphal Writings</a:t>
            </a:r>
          </a:p>
          <a:p>
            <a:pPr marL="0" indent="0">
              <a:buNone/>
            </a:pPr>
            <a:r>
              <a:rPr lang="en-US" sz="2800" dirty="0">
                <a:solidFill>
                  <a:schemeClr val="tx1"/>
                </a:solidFill>
              </a:rPr>
              <a:t>Writings that contained much “legendary material.” Some were gnostic with “secret knowledge.”</a:t>
            </a:r>
          </a:p>
          <a:p>
            <a:pPr marL="0" indent="0">
              <a:buNone/>
            </a:pPr>
            <a:endParaRPr lang="en-US" sz="2800" dirty="0">
              <a:solidFill>
                <a:schemeClr val="tx1"/>
              </a:solidFill>
            </a:endParaRPr>
          </a:p>
          <a:p>
            <a:r>
              <a:rPr lang="en-US" sz="2800" dirty="0">
                <a:solidFill>
                  <a:schemeClr val="tx1"/>
                </a:solidFill>
              </a:rPr>
              <a:t>The “Real” First Corinthians</a:t>
            </a:r>
          </a:p>
          <a:p>
            <a:r>
              <a:rPr lang="en-US" sz="2800" dirty="0">
                <a:solidFill>
                  <a:schemeClr val="tx1"/>
                </a:solidFill>
              </a:rPr>
              <a:t>Ancient Homily (2</a:t>
            </a:r>
            <a:r>
              <a:rPr lang="en-US" sz="2800" baseline="30000" dirty="0">
                <a:solidFill>
                  <a:schemeClr val="tx1"/>
                </a:solidFill>
              </a:rPr>
              <a:t>nd</a:t>
            </a:r>
            <a:r>
              <a:rPr lang="en-US" sz="2800" dirty="0">
                <a:solidFill>
                  <a:schemeClr val="tx1"/>
                </a:solidFill>
              </a:rPr>
              <a:t> Clement)</a:t>
            </a:r>
          </a:p>
          <a:p>
            <a:r>
              <a:rPr lang="en-US" sz="2800" dirty="0">
                <a:solidFill>
                  <a:schemeClr val="tx1"/>
                </a:solidFill>
              </a:rPr>
              <a:t>Apocalypse (Revelation) of Peter</a:t>
            </a:r>
          </a:p>
          <a:p>
            <a:r>
              <a:rPr lang="en-US" sz="2800" dirty="0">
                <a:solidFill>
                  <a:schemeClr val="tx1"/>
                </a:solidFill>
              </a:rPr>
              <a:t>Acts of Paul and Thecla</a:t>
            </a:r>
          </a:p>
          <a:p>
            <a:r>
              <a:rPr lang="en-US" sz="2800" dirty="0">
                <a:solidFill>
                  <a:schemeClr val="tx1"/>
                </a:solidFill>
              </a:rPr>
              <a:t>Epistle to the Laodiceans</a:t>
            </a:r>
          </a:p>
          <a:p>
            <a:r>
              <a:rPr lang="en-US" sz="2800" dirty="0">
                <a:solidFill>
                  <a:schemeClr val="tx1"/>
                </a:solidFill>
              </a:rPr>
              <a:t>Gospel According to the Hebrews</a:t>
            </a:r>
          </a:p>
          <a:p>
            <a:r>
              <a:rPr lang="en-US" sz="2800" dirty="0">
                <a:solidFill>
                  <a:schemeClr val="tx1"/>
                </a:solidFill>
              </a:rPr>
              <a:t>Shepherd of </a:t>
            </a:r>
            <a:r>
              <a:rPr lang="en-US" sz="2800" dirty="0" err="1">
                <a:solidFill>
                  <a:schemeClr val="tx1"/>
                </a:solidFill>
              </a:rPr>
              <a:t>Hermas</a:t>
            </a:r>
            <a:endParaRPr lang="en-US" sz="2800" dirty="0">
              <a:solidFill>
                <a:schemeClr val="tx1"/>
              </a:solidFill>
            </a:endParaRPr>
          </a:p>
        </p:txBody>
      </p:sp>
    </p:spTree>
    <p:extLst>
      <p:ext uri="{BB962C8B-B14F-4D97-AF65-F5344CB8AC3E}">
        <p14:creationId xmlns:p14="http://schemas.microsoft.com/office/powerpoint/2010/main" val="37604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1802"/>
            <a:ext cx="3413760" cy="4952492"/>
          </a:xfrm>
        </p:spPr>
        <p:txBody>
          <a:bodyPr>
            <a:normAutofit/>
          </a:bodyPr>
          <a:lstStyle/>
          <a:p>
            <a:r>
              <a:rPr lang="en-US" sz="4400" dirty="0"/>
              <a:t>Other Books</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a:bodyPr>
          <a:lstStyle/>
          <a:p>
            <a:pPr marL="0" indent="0" algn="ctr">
              <a:buNone/>
            </a:pPr>
            <a:r>
              <a:rPr lang="en-US" sz="3200" b="1" dirty="0">
                <a:solidFill>
                  <a:schemeClr val="tx1"/>
                </a:solidFill>
              </a:rPr>
              <a:t>Catechetical Writings</a:t>
            </a:r>
          </a:p>
          <a:p>
            <a:pPr marL="0" indent="0">
              <a:buNone/>
            </a:pPr>
            <a:r>
              <a:rPr lang="en-US" sz="2800" dirty="0">
                <a:solidFill>
                  <a:schemeClr val="tx1"/>
                </a:solidFill>
              </a:rPr>
              <a:t>Writings that had some value, but were still not considered canonical.</a:t>
            </a:r>
          </a:p>
          <a:p>
            <a:pPr marL="0" indent="0">
              <a:buNone/>
            </a:pPr>
            <a:endParaRPr lang="en-US" sz="2800" dirty="0">
              <a:solidFill>
                <a:schemeClr val="tx1"/>
              </a:solidFill>
            </a:endParaRPr>
          </a:p>
          <a:p>
            <a:r>
              <a:rPr lang="en-US" sz="2800" dirty="0">
                <a:solidFill>
                  <a:schemeClr val="tx1"/>
                </a:solidFill>
              </a:rPr>
              <a:t>Epistle of Pseudo-Barnabas</a:t>
            </a:r>
          </a:p>
          <a:p>
            <a:r>
              <a:rPr lang="en-US" sz="2800" dirty="0">
                <a:solidFill>
                  <a:schemeClr val="tx1"/>
                </a:solidFill>
              </a:rPr>
              <a:t>Epistle to the Corinthians (Clement)</a:t>
            </a:r>
          </a:p>
          <a:p>
            <a:r>
              <a:rPr lang="en-US" sz="2800" dirty="0">
                <a:solidFill>
                  <a:schemeClr val="tx1"/>
                </a:solidFill>
              </a:rPr>
              <a:t>Shepherd of </a:t>
            </a:r>
            <a:r>
              <a:rPr lang="en-US" sz="2800" dirty="0" err="1">
                <a:solidFill>
                  <a:schemeClr val="tx1"/>
                </a:solidFill>
              </a:rPr>
              <a:t>Hermas</a:t>
            </a:r>
            <a:endParaRPr lang="en-US" sz="2800" dirty="0">
              <a:solidFill>
                <a:schemeClr val="tx1"/>
              </a:solidFill>
            </a:endParaRPr>
          </a:p>
          <a:p>
            <a:r>
              <a:rPr lang="en-US" sz="2800" dirty="0">
                <a:solidFill>
                  <a:schemeClr val="tx1"/>
                </a:solidFill>
              </a:rPr>
              <a:t>Didache, Teaching of the Twelve</a:t>
            </a:r>
          </a:p>
          <a:p>
            <a:r>
              <a:rPr lang="en-US" sz="2800" dirty="0">
                <a:solidFill>
                  <a:schemeClr val="tx1"/>
                </a:solidFill>
              </a:rPr>
              <a:t>Epistle of Polycarp to the Philippians</a:t>
            </a:r>
          </a:p>
          <a:p>
            <a:r>
              <a:rPr lang="en-US" sz="2800" dirty="0">
                <a:solidFill>
                  <a:schemeClr val="tx1"/>
                </a:solidFill>
              </a:rPr>
              <a:t>The Seven Epistles of Ignatius</a:t>
            </a:r>
          </a:p>
          <a:p>
            <a:endParaRPr lang="en-US" sz="2800" dirty="0">
              <a:solidFill>
                <a:schemeClr val="tx1"/>
              </a:solidFill>
            </a:endParaRPr>
          </a:p>
        </p:txBody>
      </p:sp>
    </p:spTree>
    <p:extLst>
      <p:ext uri="{BB962C8B-B14F-4D97-AF65-F5344CB8AC3E}">
        <p14:creationId xmlns:p14="http://schemas.microsoft.com/office/powerpoint/2010/main" val="136296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Old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lnSpcReduction="10000"/>
          </a:bodyPr>
          <a:lstStyle/>
          <a:p>
            <a:pPr marL="0" indent="0">
              <a:buNone/>
            </a:pPr>
            <a:endParaRPr lang="en-US" sz="1200" b="1" dirty="0">
              <a:solidFill>
                <a:schemeClr val="tx1"/>
              </a:solidFill>
            </a:endParaRPr>
          </a:p>
          <a:p>
            <a:pPr marL="0" indent="0">
              <a:buNone/>
            </a:pPr>
            <a:endParaRPr lang="en-US" sz="3200" b="1" dirty="0">
              <a:solidFill>
                <a:schemeClr val="tx1"/>
              </a:solidFill>
            </a:endParaRPr>
          </a:p>
          <a:p>
            <a:pPr marL="0" indent="0">
              <a:buNone/>
            </a:pPr>
            <a:r>
              <a:rPr lang="en-US" sz="3200" b="1" dirty="0">
                <a:solidFill>
                  <a:schemeClr val="tx1"/>
                </a:solidFill>
              </a:rPr>
              <a:t>As with the New Testament, “no human authority and no council of rabbis ever made the Old Testament authoritative. These books were inspired by God and had His stamp of authority on them from the beginning. Through the long usage in the Jewish community their authority was recognized.”</a:t>
            </a:r>
          </a:p>
        </p:txBody>
      </p:sp>
    </p:spTree>
    <p:extLst>
      <p:ext uri="{BB962C8B-B14F-4D97-AF65-F5344CB8AC3E}">
        <p14:creationId xmlns:p14="http://schemas.microsoft.com/office/powerpoint/2010/main" val="118538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this study</a:t>
            </a:r>
          </a:p>
        </p:txBody>
      </p:sp>
      <p:sp>
        <p:nvSpPr>
          <p:cNvPr id="3" name="Content Placeholder 2"/>
          <p:cNvSpPr>
            <a:spLocks noGrp="1"/>
          </p:cNvSpPr>
          <p:nvPr>
            <p:ph idx="1"/>
          </p:nvPr>
        </p:nvSpPr>
        <p:spPr/>
        <p:txBody>
          <a:bodyPr>
            <a:noAutofit/>
          </a:bodyPr>
          <a:lstStyle/>
          <a:p>
            <a:r>
              <a:rPr lang="en-US" sz="4000" dirty="0"/>
              <a:t>To strengthen our own faith through the examination of evidence.</a:t>
            </a:r>
          </a:p>
          <a:p>
            <a:r>
              <a:rPr lang="en-US" sz="4000" dirty="0"/>
              <a:t>To equip ourselves with the tools needed to defend our faith.</a:t>
            </a:r>
          </a:p>
        </p:txBody>
      </p:sp>
    </p:spTree>
    <p:extLst>
      <p:ext uri="{BB962C8B-B14F-4D97-AF65-F5344CB8AC3E}">
        <p14:creationId xmlns:p14="http://schemas.microsoft.com/office/powerpoint/2010/main" val="17160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Old Testament Canon</a:t>
            </a:r>
            <a:endParaRPr lang="en-US" sz="4400" dirty="0">
              <a:solidFill>
                <a:schemeClr val="tx1"/>
              </a:solidFill>
            </a:endParaRPr>
          </a:p>
        </p:txBody>
      </p:sp>
      <p:sp>
        <p:nvSpPr>
          <p:cNvPr id="3" name="Content Placeholder 2"/>
          <p:cNvSpPr>
            <a:spLocks noGrp="1"/>
          </p:cNvSpPr>
          <p:nvPr>
            <p:ph idx="1"/>
          </p:nvPr>
        </p:nvSpPr>
        <p:spPr>
          <a:xfrm>
            <a:off x="3413760" y="0"/>
            <a:ext cx="5730240" cy="6858000"/>
          </a:xfrm>
        </p:spPr>
        <p:txBody>
          <a:bodyPr>
            <a:normAutofit/>
          </a:bodyPr>
          <a:lstStyle/>
          <a:p>
            <a:pPr marL="0" indent="0">
              <a:buNone/>
            </a:pPr>
            <a:endParaRPr lang="en-US" sz="1200" b="1" dirty="0">
              <a:solidFill>
                <a:schemeClr val="tx1"/>
              </a:solidFill>
            </a:endParaRPr>
          </a:p>
          <a:p>
            <a:pPr marL="0" indent="0">
              <a:buNone/>
            </a:pPr>
            <a:endParaRPr lang="en-US" sz="3200" b="1" dirty="0">
              <a:solidFill>
                <a:schemeClr val="tx1"/>
              </a:solidFill>
            </a:endParaRPr>
          </a:p>
          <a:p>
            <a:pPr marL="0" indent="0">
              <a:buNone/>
            </a:pPr>
            <a:r>
              <a:rPr lang="en-US" sz="3200" b="1" dirty="0">
                <a:solidFill>
                  <a:schemeClr val="tx1"/>
                </a:solidFill>
              </a:rPr>
              <a:t>Council in Jamnia – AD 90</a:t>
            </a:r>
          </a:p>
          <a:p>
            <a:pPr marL="0" indent="0">
              <a:buNone/>
            </a:pPr>
            <a:r>
              <a:rPr lang="en-US" sz="3200" b="1" dirty="0">
                <a:solidFill>
                  <a:schemeClr val="tx1"/>
                </a:solidFill>
              </a:rPr>
              <a:t>	Rabbis merely confirmed the canon which was already in place</a:t>
            </a:r>
          </a:p>
          <a:p>
            <a:pPr marL="0" indent="0">
              <a:buNone/>
            </a:pPr>
            <a:endParaRPr lang="en-US" sz="3200" b="1" dirty="0">
              <a:solidFill>
                <a:schemeClr val="tx1"/>
              </a:solidFill>
            </a:endParaRPr>
          </a:p>
          <a:p>
            <a:pPr marL="0" indent="0">
              <a:buNone/>
            </a:pPr>
            <a:r>
              <a:rPr lang="en-US" sz="3200" b="1" dirty="0">
                <a:solidFill>
                  <a:schemeClr val="tx1"/>
                </a:solidFill>
              </a:rPr>
              <a:t>Evidence shows that the Hebrew canon was established as early as the fourth century BC and no later than 150 BC.</a:t>
            </a:r>
          </a:p>
        </p:txBody>
      </p:sp>
    </p:spTree>
    <p:extLst>
      <p:ext uri="{BB962C8B-B14F-4D97-AF65-F5344CB8AC3E}">
        <p14:creationId xmlns:p14="http://schemas.microsoft.com/office/powerpoint/2010/main" val="321132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8EDB5-35D8-4C91-B233-96D1250B8170}"/>
              </a:ext>
            </a:extLst>
          </p:cNvPr>
          <p:cNvPicPr>
            <a:picLocks noChangeAspect="1"/>
          </p:cNvPicPr>
          <p:nvPr/>
        </p:nvPicPr>
        <p:blipFill>
          <a:blip r:embed="rId2"/>
          <a:stretch>
            <a:fillRect/>
          </a:stretch>
        </p:blipFill>
        <p:spPr>
          <a:xfrm>
            <a:off x="772160" y="-208713"/>
            <a:ext cx="7448645" cy="7066713"/>
          </a:xfrm>
          <a:prstGeom prst="rect">
            <a:avLst/>
          </a:prstGeom>
        </p:spPr>
      </p:pic>
    </p:spTree>
    <p:extLst>
      <p:ext uri="{BB962C8B-B14F-4D97-AF65-F5344CB8AC3E}">
        <p14:creationId xmlns:p14="http://schemas.microsoft.com/office/powerpoint/2010/main" val="125656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821056" cy="6858000"/>
          </a:xfrm>
        </p:spPr>
        <p:txBody>
          <a:bodyPr>
            <a:normAutofit/>
          </a:bodyPr>
          <a:lstStyle/>
          <a:p>
            <a:endParaRPr lang="en-US" sz="3000" dirty="0">
              <a:solidFill>
                <a:srgbClr val="FFFF00"/>
              </a:solidFill>
            </a:endParaRPr>
          </a:p>
          <a:p>
            <a:pPr marL="0" indent="0">
              <a:buNone/>
            </a:pPr>
            <a:r>
              <a:rPr lang="en-US" sz="3200" dirty="0">
                <a:solidFill>
                  <a:srgbClr val="FFFF00"/>
                </a:solidFill>
              </a:rPr>
              <a:t>Important factors</a:t>
            </a:r>
          </a:p>
          <a:p>
            <a:endParaRPr lang="en-US" sz="3000" dirty="0">
              <a:solidFill>
                <a:srgbClr val="FFFF00"/>
              </a:solidFill>
            </a:endParaRPr>
          </a:p>
          <a:p>
            <a:r>
              <a:rPr lang="en-US" sz="3000" dirty="0">
                <a:solidFill>
                  <a:schemeClr val="tx1"/>
                </a:solidFill>
              </a:rPr>
              <a:t>How many?</a:t>
            </a:r>
          </a:p>
          <a:p>
            <a:endParaRPr lang="en-US" sz="3000" dirty="0">
              <a:solidFill>
                <a:schemeClr val="tx1"/>
              </a:solidFill>
            </a:endParaRPr>
          </a:p>
          <a:p>
            <a:r>
              <a:rPr lang="en-US" sz="3000" dirty="0">
                <a:solidFill>
                  <a:schemeClr val="tx1"/>
                </a:solidFill>
              </a:rPr>
              <a:t>Are they from many different areas geographically?</a:t>
            </a:r>
          </a:p>
          <a:p>
            <a:endParaRPr lang="en-US" sz="3000" dirty="0">
              <a:solidFill>
                <a:schemeClr val="tx1"/>
              </a:solidFill>
            </a:endParaRPr>
          </a:p>
          <a:p>
            <a:r>
              <a:rPr lang="en-US" sz="3000" dirty="0">
                <a:solidFill>
                  <a:schemeClr val="tx1"/>
                </a:solidFill>
              </a:rPr>
              <a:t>How close in age is the manuscript to the original writing?</a:t>
            </a:r>
          </a:p>
        </p:txBody>
      </p:sp>
    </p:spTree>
    <p:extLst>
      <p:ext uri="{BB962C8B-B14F-4D97-AF65-F5344CB8AC3E}">
        <p14:creationId xmlns:p14="http://schemas.microsoft.com/office/powerpoint/2010/main" val="30479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solidFill>
                  <a:schemeClr val="tx1"/>
                </a:solidFill>
              </a:rPr>
              <a:t>Original</a:t>
            </a:r>
            <a:br>
              <a:rPr lang="en-US" sz="4400" dirty="0">
                <a:solidFill>
                  <a:schemeClr val="tx1"/>
                </a:solidFill>
              </a:rPr>
            </a:br>
            <a:r>
              <a:rPr lang="en-US" sz="4400" dirty="0">
                <a:solidFill>
                  <a:schemeClr val="tx1"/>
                </a:solidFill>
              </a:rPr>
              <a:t>Dates of</a:t>
            </a:r>
            <a:br>
              <a:rPr lang="en-US" sz="4400" dirty="0">
                <a:solidFill>
                  <a:schemeClr val="tx1"/>
                </a:solidFill>
              </a:rPr>
            </a:br>
            <a:r>
              <a:rPr lang="en-US" sz="4400" dirty="0">
                <a:solidFill>
                  <a:schemeClr val="tx1"/>
                </a:solidFill>
              </a:rPr>
              <a:t>Composition</a:t>
            </a:r>
          </a:p>
        </p:txBody>
      </p:sp>
      <p:sp>
        <p:nvSpPr>
          <p:cNvPr id="3" name="Content Placeholder 2"/>
          <p:cNvSpPr>
            <a:spLocks noGrp="1"/>
          </p:cNvSpPr>
          <p:nvPr>
            <p:ph idx="1"/>
          </p:nvPr>
        </p:nvSpPr>
        <p:spPr>
          <a:xfrm>
            <a:off x="3627744" y="0"/>
            <a:ext cx="5516256" cy="6858000"/>
          </a:xfrm>
        </p:spPr>
        <p:txBody>
          <a:bodyPr>
            <a:normAutofit/>
          </a:bodyPr>
          <a:lstStyle/>
          <a:p>
            <a:endParaRPr lang="en-US" sz="3000" dirty="0">
              <a:solidFill>
                <a:srgbClr val="FFFF00"/>
              </a:solidFill>
            </a:endParaRPr>
          </a:p>
          <a:p>
            <a:pPr marL="0" indent="0">
              <a:buNone/>
            </a:pPr>
            <a:r>
              <a:rPr lang="en-US" sz="3200" dirty="0">
                <a:solidFill>
                  <a:srgbClr val="FFFF00"/>
                </a:solidFill>
              </a:rPr>
              <a:t>Dating Original Writings</a:t>
            </a:r>
          </a:p>
          <a:p>
            <a:endParaRPr lang="en-US" sz="500" dirty="0">
              <a:solidFill>
                <a:srgbClr val="FFFF00"/>
              </a:solidFill>
            </a:endParaRPr>
          </a:p>
          <a:p>
            <a:r>
              <a:rPr lang="en-US" sz="3000" dirty="0">
                <a:solidFill>
                  <a:schemeClr val="tx1"/>
                </a:solidFill>
              </a:rPr>
              <a:t>Clues outside of the writings that relate to the author or the writing</a:t>
            </a:r>
          </a:p>
          <a:p>
            <a:r>
              <a:rPr lang="en-US" sz="3000" dirty="0">
                <a:solidFill>
                  <a:schemeClr val="tx1"/>
                </a:solidFill>
              </a:rPr>
              <a:t>Expressions that are dated</a:t>
            </a:r>
          </a:p>
          <a:p>
            <a:r>
              <a:rPr lang="en-US" sz="3000" dirty="0">
                <a:solidFill>
                  <a:schemeClr val="tx1"/>
                </a:solidFill>
              </a:rPr>
              <a:t>Events that are mentioned or omitted</a:t>
            </a:r>
          </a:p>
          <a:p>
            <a:r>
              <a:rPr lang="en-US" sz="3000" dirty="0">
                <a:solidFill>
                  <a:schemeClr val="tx1"/>
                </a:solidFill>
              </a:rPr>
              <a:t>Similarities to other texts written in a certain time period</a:t>
            </a:r>
          </a:p>
        </p:txBody>
      </p:sp>
    </p:spTree>
    <p:extLst>
      <p:ext uri="{BB962C8B-B14F-4D97-AF65-F5344CB8AC3E}">
        <p14:creationId xmlns:p14="http://schemas.microsoft.com/office/powerpoint/2010/main" val="326013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solidFill>
                  <a:schemeClr val="tx1"/>
                </a:solidFill>
              </a:rPr>
              <a:t>Manuscripts</a:t>
            </a:r>
          </a:p>
        </p:txBody>
      </p:sp>
      <p:sp>
        <p:nvSpPr>
          <p:cNvPr id="3" name="Content Placeholder 2"/>
          <p:cNvSpPr>
            <a:spLocks noGrp="1"/>
          </p:cNvSpPr>
          <p:nvPr>
            <p:ph idx="1"/>
          </p:nvPr>
        </p:nvSpPr>
        <p:spPr>
          <a:xfrm>
            <a:off x="3627744" y="0"/>
            <a:ext cx="5516256" cy="6858000"/>
          </a:xfrm>
        </p:spPr>
        <p:txBody>
          <a:bodyPr>
            <a:normAutofit fontScale="92500" lnSpcReduction="10000"/>
          </a:bodyPr>
          <a:lstStyle/>
          <a:p>
            <a:endParaRPr lang="en-US" sz="3000" dirty="0">
              <a:solidFill>
                <a:srgbClr val="FFFF00"/>
              </a:solidFill>
            </a:endParaRPr>
          </a:p>
          <a:p>
            <a:pPr marL="0" indent="0">
              <a:buNone/>
            </a:pPr>
            <a:r>
              <a:rPr lang="en-US" sz="3200" dirty="0">
                <a:solidFill>
                  <a:srgbClr val="FFFF00"/>
                </a:solidFill>
              </a:rPr>
              <a:t>Dating Manuscripts</a:t>
            </a:r>
          </a:p>
          <a:p>
            <a:endParaRPr lang="en-US" sz="500" dirty="0">
              <a:solidFill>
                <a:srgbClr val="FFFF00"/>
              </a:solidFill>
            </a:endParaRPr>
          </a:p>
          <a:p>
            <a:r>
              <a:rPr lang="en-US" sz="3000" dirty="0">
                <a:solidFill>
                  <a:schemeClr val="tx1"/>
                </a:solidFill>
              </a:rPr>
              <a:t>Material on which it is written; what kind of ink was used</a:t>
            </a:r>
          </a:p>
          <a:p>
            <a:r>
              <a:rPr lang="en-US" sz="3000" dirty="0">
                <a:solidFill>
                  <a:schemeClr val="tx1"/>
                </a:solidFill>
              </a:rPr>
              <a:t>Compare with other works – general trends</a:t>
            </a:r>
          </a:p>
          <a:p>
            <a:r>
              <a:rPr lang="en-US" sz="3000" dirty="0">
                <a:solidFill>
                  <a:schemeClr val="tx1"/>
                </a:solidFill>
              </a:rPr>
              <a:t>Handwriting – </a:t>
            </a:r>
            <a:r>
              <a:rPr lang="en-US" sz="3000" b="1" dirty="0">
                <a:solidFill>
                  <a:schemeClr val="tx1"/>
                </a:solidFill>
              </a:rPr>
              <a:t>book hand </a:t>
            </a:r>
            <a:r>
              <a:rPr lang="en-US" sz="3000" dirty="0">
                <a:solidFill>
                  <a:schemeClr val="tx1"/>
                </a:solidFill>
              </a:rPr>
              <a:t>and </a:t>
            </a:r>
            <a:r>
              <a:rPr lang="en-US" sz="3000" b="1" dirty="0">
                <a:solidFill>
                  <a:schemeClr val="tx1"/>
                </a:solidFill>
              </a:rPr>
              <a:t>cursive</a:t>
            </a:r>
          </a:p>
          <a:p>
            <a:r>
              <a:rPr lang="en-US" sz="3000" dirty="0">
                <a:solidFill>
                  <a:schemeClr val="tx1"/>
                </a:solidFill>
              </a:rPr>
              <a:t>Styles of letters – </a:t>
            </a:r>
            <a:r>
              <a:rPr lang="en-US" sz="3000" b="1" dirty="0">
                <a:solidFill>
                  <a:schemeClr val="tx1"/>
                </a:solidFill>
              </a:rPr>
              <a:t>uncials</a:t>
            </a:r>
            <a:r>
              <a:rPr lang="en-US" sz="3000" dirty="0">
                <a:solidFill>
                  <a:schemeClr val="tx1"/>
                </a:solidFill>
              </a:rPr>
              <a:t> and </a:t>
            </a:r>
            <a:r>
              <a:rPr lang="en-US" sz="3000" b="1" dirty="0">
                <a:solidFill>
                  <a:schemeClr val="tx1"/>
                </a:solidFill>
              </a:rPr>
              <a:t>minuscules</a:t>
            </a:r>
          </a:p>
          <a:p>
            <a:r>
              <a:rPr lang="en-US" sz="3000" dirty="0">
                <a:solidFill>
                  <a:schemeClr val="tx1"/>
                </a:solidFill>
              </a:rPr>
              <a:t>Generally, we get a broad idea of when it was written</a:t>
            </a:r>
          </a:p>
          <a:p>
            <a:pPr lvl="1"/>
            <a:r>
              <a:rPr lang="en-US" sz="2800" dirty="0">
                <a:solidFill>
                  <a:schemeClr val="tx1"/>
                </a:solidFill>
              </a:rPr>
              <a:t>plus or minus 20 years or more</a:t>
            </a:r>
          </a:p>
        </p:txBody>
      </p:sp>
    </p:spTree>
    <p:extLst>
      <p:ext uri="{BB962C8B-B14F-4D97-AF65-F5344CB8AC3E}">
        <p14:creationId xmlns:p14="http://schemas.microsoft.com/office/powerpoint/2010/main" val="38911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6">
            <a:extLst>
              <a:ext uri="{FF2B5EF4-FFF2-40B4-BE49-F238E27FC236}">
                <a16:creationId xmlns:a16="http://schemas.microsoft.com/office/drawing/2014/main" id="{4A8D4180-174B-425C-8200-7A023B193A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380580"/>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74" name="Straight Connector 73">
            <a:extLst>
              <a:ext uri="{FF2B5EF4-FFF2-40B4-BE49-F238E27FC236}">
                <a16:creationId xmlns:a16="http://schemas.microsoft.com/office/drawing/2014/main" id="{99F3B66A-5147-4765-B206-AD39D6D8DB8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1D11295-838F-4417-B6F1-1155EB5433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2" descr="Image result for P52">
            <a:extLst>
              <a:ext uri="{FF2B5EF4-FFF2-40B4-BE49-F238E27FC236}">
                <a16:creationId xmlns:a16="http://schemas.microsoft.com/office/drawing/2014/main" id="{5ABA8AB4-B031-4D81-8F73-6056543EAE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1128712"/>
            <a:ext cx="8178799" cy="46005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70024D-9E33-474E-AFB6-1B44A50724D3}"/>
              </a:ext>
            </a:extLst>
          </p:cNvPr>
          <p:cNvSpPr txBox="1"/>
          <p:nvPr/>
        </p:nvSpPr>
        <p:spPr>
          <a:xfrm>
            <a:off x="1320800" y="0"/>
            <a:ext cx="6482080" cy="923330"/>
          </a:xfrm>
          <a:prstGeom prst="rect">
            <a:avLst/>
          </a:prstGeom>
          <a:noFill/>
        </p:spPr>
        <p:txBody>
          <a:bodyPr wrap="square" rtlCol="0">
            <a:spAutoFit/>
          </a:bodyPr>
          <a:lstStyle/>
          <a:p>
            <a:pPr algn="ctr"/>
            <a:r>
              <a:rPr lang="en-US" sz="5400" dirty="0">
                <a:solidFill>
                  <a:schemeClr val="bg1"/>
                </a:solidFill>
              </a:rPr>
              <a:t>P52</a:t>
            </a:r>
          </a:p>
        </p:txBody>
      </p:sp>
    </p:spTree>
    <p:extLst>
      <p:ext uri="{BB962C8B-B14F-4D97-AF65-F5344CB8AC3E}">
        <p14:creationId xmlns:p14="http://schemas.microsoft.com/office/powerpoint/2010/main" val="207638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802"/>
            <a:ext cx="3413760" cy="4952492"/>
          </a:xfrm>
        </p:spPr>
        <p:txBody>
          <a:bodyPr>
            <a:normAutofit/>
          </a:bodyPr>
          <a:lstStyle/>
          <a:p>
            <a:r>
              <a:rPr lang="en-US" sz="4400" dirty="0"/>
              <a:t>Early</a:t>
            </a:r>
            <a:br>
              <a:rPr lang="en-US" sz="4400" dirty="0"/>
            </a:br>
            <a:r>
              <a:rPr lang="en-US" sz="4400" dirty="0"/>
              <a:t>Manuscripts</a:t>
            </a:r>
            <a:endParaRPr lang="en-US" sz="4400" dirty="0">
              <a:solidFill>
                <a:schemeClr val="tx1"/>
              </a:solidFill>
            </a:endParaRPr>
          </a:p>
        </p:txBody>
      </p:sp>
      <p:sp>
        <p:nvSpPr>
          <p:cNvPr id="3" name="Content Placeholder 2"/>
          <p:cNvSpPr>
            <a:spLocks noGrp="1"/>
          </p:cNvSpPr>
          <p:nvPr>
            <p:ph idx="1"/>
          </p:nvPr>
        </p:nvSpPr>
        <p:spPr>
          <a:xfrm>
            <a:off x="3627744" y="0"/>
            <a:ext cx="5516256" cy="6858000"/>
          </a:xfrm>
        </p:spPr>
        <p:txBody>
          <a:bodyPr>
            <a:normAutofit fontScale="92500" lnSpcReduction="10000"/>
          </a:bodyPr>
          <a:lstStyle/>
          <a:p>
            <a:endParaRPr lang="en-US" sz="3000" dirty="0">
              <a:solidFill>
                <a:srgbClr val="FFFF00"/>
              </a:solidFill>
            </a:endParaRPr>
          </a:p>
          <a:p>
            <a:r>
              <a:rPr lang="en-US" sz="3000" b="1" dirty="0">
                <a:solidFill>
                  <a:srgbClr val="FFFF00"/>
                </a:solidFill>
              </a:rPr>
              <a:t>P52</a:t>
            </a:r>
            <a:r>
              <a:rPr lang="en-US" sz="3000" dirty="0">
                <a:solidFill>
                  <a:schemeClr val="tx1"/>
                </a:solidFill>
              </a:rPr>
              <a:t> – a papyrus fragment from the gospel of John – dated    A.D. 100-150 </a:t>
            </a:r>
          </a:p>
          <a:p>
            <a:pPr marL="0" lvl="1" indent="0">
              <a:buNone/>
            </a:pPr>
            <a:r>
              <a:rPr lang="en-US" sz="2600" dirty="0">
                <a:solidFill>
                  <a:schemeClr val="tx1"/>
                </a:solidFill>
              </a:rPr>
              <a:t>	So far, it is the oldest piece of the 	New Testament ever found. </a:t>
            </a:r>
          </a:p>
          <a:p>
            <a:endParaRPr lang="en-US" sz="3000" dirty="0">
              <a:solidFill>
                <a:schemeClr val="tx1"/>
              </a:solidFill>
            </a:endParaRPr>
          </a:p>
          <a:p>
            <a:r>
              <a:rPr lang="en-US" sz="3000" b="1" dirty="0">
                <a:solidFill>
                  <a:srgbClr val="FFFF00"/>
                </a:solidFill>
              </a:rPr>
              <a:t>Chester Beatty Biblical Papyri</a:t>
            </a:r>
          </a:p>
          <a:p>
            <a:pPr marL="0" lvl="1" indent="0">
              <a:buNone/>
            </a:pPr>
            <a:r>
              <a:rPr lang="en-US" sz="2800" dirty="0">
                <a:solidFill>
                  <a:schemeClr val="tx1"/>
                </a:solidFill>
              </a:rPr>
              <a:t>	#1: portions of the four gospels 		and Acts – 3</a:t>
            </a:r>
            <a:r>
              <a:rPr lang="en-US" sz="2800" baseline="30000" dirty="0">
                <a:solidFill>
                  <a:schemeClr val="tx1"/>
                </a:solidFill>
              </a:rPr>
              <a:t>rd</a:t>
            </a:r>
            <a:r>
              <a:rPr lang="en-US" sz="2800" dirty="0">
                <a:solidFill>
                  <a:schemeClr val="tx1"/>
                </a:solidFill>
              </a:rPr>
              <a:t> century</a:t>
            </a:r>
          </a:p>
          <a:p>
            <a:pPr marL="0" lvl="1" indent="0">
              <a:buNone/>
            </a:pPr>
            <a:r>
              <a:rPr lang="en-US" sz="2800" dirty="0">
                <a:solidFill>
                  <a:schemeClr val="tx1"/>
                </a:solidFill>
              </a:rPr>
              <a:t>	#2: portions of 8 letters of Paul 		and Hebrews – AD 200</a:t>
            </a:r>
          </a:p>
          <a:p>
            <a:pPr marL="0" lvl="1" indent="0">
              <a:buNone/>
            </a:pPr>
            <a:r>
              <a:rPr lang="en-US" sz="2800" dirty="0">
                <a:solidFill>
                  <a:schemeClr val="tx1"/>
                </a:solidFill>
              </a:rPr>
              <a:t>	#3: large portion of Revelation 		– 3</a:t>
            </a:r>
            <a:r>
              <a:rPr lang="en-US" sz="2800" baseline="30000" dirty="0">
                <a:solidFill>
                  <a:schemeClr val="tx1"/>
                </a:solidFill>
              </a:rPr>
              <a:t>rd</a:t>
            </a:r>
            <a:r>
              <a:rPr lang="en-US" sz="2800" dirty="0">
                <a:solidFill>
                  <a:schemeClr val="tx1"/>
                </a:solidFill>
              </a:rPr>
              <a:t> century</a:t>
            </a:r>
          </a:p>
          <a:p>
            <a:pPr lvl="1"/>
            <a:endParaRPr lang="en-US" sz="2800" dirty="0">
              <a:solidFill>
                <a:schemeClr val="tx1"/>
              </a:solidFill>
            </a:endParaRPr>
          </a:p>
          <a:p>
            <a:endParaRPr lang="en-US" sz="3000" dirty="0">
              <a:solidFill>
                <a:schemeClr val="tx1"/>
              </a:solidFill>
            </a:endParaRPr>
          </a:p>
        </p:txBody>
      </p:sp>
    </p:spTree>
    <p:extLst>
      <p:ext uri="{BB962C8B-B14F-4D97-AF65-F5344CB8AC3E}">
        <p14:creationId xmlns:p14="http://schemas.microsoft.com/office/powerpoint/2010/main" val="215067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7" y="601802"/>
            <a:ext cx="8772042" cy="4952492"/>
          </a:xfrm>
        </p:spPr>
        <p:txBody>
          <a:bodyPr>
            <a:normAutofit/>
          </a:bodyPr>
          <a:lstStyle/>
          <a:p>
            <a:pPr algn="ctr"/>
            <a:r>
              <a:rPr lang="en-US" sz="4400" dirty="0"/>
              <a:t>Codex Sinaiticus</a:t>
            </a:r>
          </a:p>
        </p:txBody>
      </p:sp>
      <p:sp>
        <p:nvSpPr>
          <p:cNvPr id="3" name="Content Placeholder 2"/>
          <p:cNvSpPr>
            <a:spLocks noGrp="1"/>
          </p:cNvSpPr>
          <p:nvPr>
            <p:ph idx="1"/>
          </p:nvPr>
        </p:nvSpPr>
        <p:spPr>
          <a:xfrm>
            <a:off x="3611106" y="33101"/>
            <a:ext cx="5532894" cy="5413280"/>
          </a:xfrm>
        </p:spPr>
        <p:txBody>
          <a:bodyPr>
            <a:normAutofit/>
          </a:bodyPr>
          <a:lstStyle/>
          <a:p>
            <a:endParaRPr lang="en-US" sz="4000" dirty="0"/>
          </a:p>
          <a:p>
            <a:endParaRPr lang="en-US" sz="4000" dirty="0"/>
          </a:p>
          <a:p>
            <a:endParaRPr lang="en-US" sz="4000" dirty="0"/>
          </a:p>
        </p:txBody>
      </p:sp>
      <p:pic>
        <p:nvPicPr>
          <p:cNvPr id="1032" name="Picture 8" descr="http://www.codexsinaiticus.org/en/img/Codex_Sinaiticus_open_full.jpg">
            <a:extLst>
              <a:ext uri="{FF2B5EF4-FFF2-40B4-BE49-F238E27FC236}">
                <a16:creationId xmlns:a16="http://schemas.microsoft.com/office/drawing/2014/main" id="{A7156F95-614C-4EA5-B786-5EAD56C6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7" y="1686126"/>
            <a:ext cx="9502521" cy="557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695784"/>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23298</TotalTime>
  <Words>504</Words>
  <Application>Microsoft Office PowerPoint</Application>
  <PresentationFormat>On-screen Show (4:3)</PresentationFormat>
  <Paragraphs>132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Schoolbook</vt:lpstr>
      <vt:lpstr>Corbel</vt:lpstr>
      <vt:lpstr>Headlines</vt:lpstr>
      <vt:lpstr>Christian Evidences</vt:lpstr>
      <vt:lpstr>Purposes of this study</vt:lpstr>
      <vt:lpstr>PowerPoint Presentation</vt:lpstr>
      <vt:lpstr>Manuscripts</vt:lpstr>
      <vt:lpstr>Original Dates of Composition</vt:lpstr>
      <vt:lpstr>Manuscripts</vt:lpstr>
      <vt:lpstr>PowerPoint Presentation</vt:lpstr>
      <vt:lpstr>Early Manuscripts</vt:lpstr>
      <vt:lpstr>Codex Sinaiticus</vt:lpstr>
      <vt:lpstr>Early Manuscripts</vt:lpstr>
      <vt:lpstr>New Testament Canon  </vt:lpstr>
      <vt:lpstr>New Testament Canon  </vt:lpstr>
      <vt:lpstr>New Testament Canon</vt:lpstr>
      <vt:lpstr>New Testament Canon  </vt:lpstr>
      <vt:lpstr>New Testament Canon</vt:lpstr>
      <vt:lpstr>Other Books</vt:lpstr>
      <vt:lpstr>Other Books</vt:lpstr>
      <vt:lpstr>Other Books</vt:lpstr>
      <vt:lpstr>Old Testament Canon</vt:lpstr>
      <vt:lpstr>Old Testament Canon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Evidences</dc:title>
  <dc:creator>Microsoft Office User</dc:creator>
  <cp:lastModifiedBy>Krueger, Michael S</cp:lastModifiedBy>
  <cp:revision>135</cp:revision>
  <dcterms:created xsi:type="dcterms:W3CDTF">2018-05-28T15:14:19Z</dcterms:created>
  <dcterms:modified xsi:type="dcterms:W3CDTF">2018-07-01T14:20:48Z</dcterms:modified>
</cp:coreProperties>
</file>