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5" r:id="rId1"/>
  </p:sldMasterIdLst>
  <p:handoutMasterIdLst>
    <p:handoutMasterId r:id="rId9"/>
  </p:handoutMasterIdLst>
  <p:sldIdLst>
    <p:sldId id="271" r:id="rId2"/>
    <p:sldId id="272" r:id="rId3"/>
    <p:sldId id="273" r:id="rId4"/>
    <p:sldId id="274" r:id="rId5"/>
    <p:sldId id="276" r:id="rId6"/>
    <p:sldId id="275" r:id="rId7"/>
    <p:sldId id="277" r:id="rId8"/>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69"/>
    <p:restoredTop sz="94667"/>
  </p:normalViewPr>
  <p:slideViewPr>
    <p:cSldViewPr snapToGrid="0" snapToObjects="1">
      <p:cViewPr varScale="1">
        <p:scale>
          <a:sx n="62" d="100"/>
          <a:sy n="62" d="100"/>
        </p:scale>
        <p:origin x="36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22E22ACA-9A64-984D-A732-2E331D10BD8E}" type="datetimeFigureOut">
              <a:rPr lang="en-US" smtClean="0"/>
              <a:t>8/1/2018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A88F629-0939-6048-9CB1-5FD3D291CEBB}" type="slidenum">
              <a:rPr lang="en-US" smtClean="0"/>
              <a:t>‹#›</a:t>
            </a:fld>
            <a:endParaRPr lang="en-US"/>
          </a:p>
        </p:txBody>
      </p:sp>
    </p:spTree>
    <p:extLst>
      <p:ext uri="{BB962C8B-B14F-4D97-AF65-F5344CB8AC3E}">
        <p14:creationId xmlns:p14="http://schemas.microsoft.com/office/powerpoint/2010/main" val="7892344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234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028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7282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94859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5984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4868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25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5942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273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291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012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36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466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132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582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949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297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8/1/2018</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7376678"/>
      </p:ext>
    </p:extLst>
  </p:cSld>
  <p:clrMap bg1="dk1" tx1="lt1" bg2="dk2" tx2="lt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Evangelism</a:t>
            </a:r>
          </a:p>
        </p:txBody>
      </p:sp>
      <p:sp>
        <p:nvSpPr>
          <p:cNvPr id="4" name="Subtitle 3"/>
          <p:cNvSpPr>
            <a:spLocks noGrp="1"/>
          </p:cNvSpPr>
          <p:nvPr>
            <p:ph type="subTitle" idx="1"/>
          </p:nvPr>
        </p:nvSpPr>
        <p:spPr/>
        <p:txBody>
          <a:bodyPr>
            <a:noAutofit/>
          </a:bodyPr>
          <a:lstStyle/>
          <a:p>
            <a:r>
              <a:rPr lang="en-US" sz="2800" dirty="0"/>
              <a:t>Auditorium Class, 8.01.2018</a:t>
            </a:r>
          </a:p>
        </p:txBody>
      </p:sp>
    </p:spTree>
    <p:extLst>
      <p:ext uri="{BB962C8B-B14F-4D97-AF65-F5344CB8AC3E}">
        <p14:creationId xmlns:p14="http://schemas.microsoft.com/office/powerpoint/2010/main" val="40913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3199" y="1229834"/>
            <a:ext cx="8197599" cy="1754326"/>
          </a:xfrm>
          <a:prstGeom prst="rect">
            <a:avLst/>
          </a:prstGeom>
          <a:solidFill>
            <a:schemeClr val="accent1"/>
          </a:solidFill>
        </p:spPr>
        <p:txBody>
          <a:bodyPr wrap="square" rtlCol="0">
            <a:spAutoFit/>
          </a:bodyPr>
          <a:lstStyle/>
          <a:p>
            <a:pPr algn="ctr"/>
            <a:r>
              <a:rPr lang="en-US" sz="3600" b="1" dirty="0">
                <a:solidFill>
                  <a:schemeClr val="bg2"/>
                </a:solidFill>
              </a:rPr>
              <a:t>Evangelism</a:t>
            </a:r>
            <a:r>
              <a:rPr lang="en-US" sz="3600" dirty="0">
                <a:solidFill>
                  <a:schemeClr val="bg2"/>
                </a:solidFill>
              </a:rPr>
              <a:t>: Inviting others—through godly lives and wise words—to become disciples of Jesus.</a:t>
            </a:r>
          </a:p>
        </p:txBody>
      </p:sp>
      <p:sp>
        <p:nvSpPr>
          <p:cNvPr id="5" name="Title 1"/>
          <p:cNvSpPr>
            <a:spLocks noGrp="1"/>
          </p:cNvSpPr>
          <p:nvPr>
            <p:ph type="title"/>
          </p:nvPr>
        </p:nvSpPr>
        <p:spPr>
          <a:xfrm>
            <a:off x="484710" y="3124666"/>
            <a:ext cx="7055380" cy="739474"/>
          </a:xfrm>
        </p:spPr>
        <p:txBody>
          <a:bodyPr/>
          <a:lstStyle/>
          <a:p>
            <a:r>
              <a:rPr lang="en-US" sz="3600" dirty="0"/>
              <a:t>Four C’s of Evangelism</a:t>
            </a:r>
          </a:p>
        </p:txBody>
      </p:sp>
      <p:sp>
        <p:nvSpPr>
          <p:cNvPr id="6" name="Content Placeholder 2"/>
          <p:cNvSpPr>
            <a:spLocks noGrp="1"/>
          </p:cNvSpPr>
          <p:nvPr>
            <p:ph idx="1"/>
          </p:nvPr>
        </p:nvSpPr>
        <p:spPr>
          <a:xfrm>
            <a:off x="828436" y="3752603"/>
            <a:ext cx="6711654" cy="2745186"/>
          </a:xfrm>
        </p:spPr>
        <p:txBody>
          <a:bodyPr>
            <a:normAutofit/>
          </a:bodyPr>
          <a:lstStyle/>
          <a:p>
            <a:r>
              <a:rPr lang="en-US" sz="3600" dirty="0"/>
              <a:t>CARE</a:t>
            </a:r>
          </a:p>
          <a:p>
            <a:r>
              <a:rPr lang="en-US" sz="3600" dirty="0"/>
              <a:t>CONSCIOUSNESS</a:t>
            </a:r>
          </a:p>
          <a:p>
            <a:r>
              <a:rPr lang="en-US" sz="3600" dirty="0"/>
              <a:t>COURAGE</a:t>
            </a:r>
          </a:p>
          <a:p>
            <a:r>
              <a:rPr lang="en-US" sz="3600" dirty="0"/>
              <a:t>CRAFT</a:t>
            </a:r>
          </a:p>
        </p:txBody>
      </p:sp>
    </p:spTree>
    <p:extLst>
      <p:ext uri="{BB962C8B-B14F-4D97-AF65-F5344CB8AC3E}">
        <p14:creationId xmlns:p14="http://schemas.microsoft.com/office/powerpoint/2010/main" val="63917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2018" y="1455466"/>
            <a:ext cx="7939965" cy="2862322"/>
          </a:xfrm>
          <a:prstGeom prst="rect">
            <a:avLst/>
          </a:prstGeom>
          <a:solidFill>
            <a:schemeClr val="accent1"/>
          </a:solidFill>
          <a:ln>
            <a:noFill/>
          </a:ln>
        </p:spPr>
        <p:txBody>
          <a:bodyPr wrap="square" rtlCol="0">
            <a:spAutoFit/>
          </a:bodyPr>
          <a:lstStyle/>
          <a:p>
            <a:pPr algn="ctr"/>
            <a:r>
              <a:rPr lang="en-US" sz="3600" b="1" u="sng" dirty="0">
                <a:solidFill>
                  <a:schemeClr val="bg2"/>
                </a:solidFill>
              </a:rPr>
              <a:t>Goal of the class:</a:t>
            </a:r>
          </a:p>
          <a:p>
            <a:pPr algn="ctr"/>
            <a:r>
              <a:rPr lang="en-US" sz="3600" dirty="0">
                <a:solidFill>
                  <a:schemeClr val="bg2"/>
                </a:solidFill>
              </a:rPr>
              <a:t>To grow in our care and consciousness of lost souls and our courage and craft in interacting and influencing them.</a:t>
            </a:r>
          </a:p>
        </p:txBody>
      </p:sp>
      <p:cxnSp>
        <p:nvCxnSpPr>
          <p:cNvPr id="6" name="Straight Connector 5"/>
          <p:cNvCxnSpPr/>
          <p:nvPr/>
        </p:nvCxnSpPr>
        <p:spPr>
          <a:xfrm flipV="1">
            <a:off x="829294" y="3135086"/>
            <a:ext cx="3018311" cy="989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53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281752" cy="739474"/>
          </a:xfrm>
        </p:spPr>
        <p:txBody>
          <a:bodyPr/>
          <a:lstStyle/>
          <a:p>
            <a:r>
              <a:rPr lang="en-US" sz="3600" dirty="0"/>
              <a:t>Consciousness </a:t>
            </a:r>
            <a:r>
              <a:rPr lang="mr-IN" sz="3600" dirty="0"/>
              <a:t>–</a:t>
            </a:r>
            <a:r>
              <a:rPr lang="en-US" sz="3600" dirty="0"/>
              <a:t> 2 Corinthians 5</a:t>
            </a:r>
          </a:p>
        </p:txBody>
      </p:sp>
      <p:sp>
        <p:nvSpPr>
          <p:cNvPr id="3" name="Content Placeholder 2"/>
          <p:cNvSpPr>
            <a:spLocks noGrp="1"/>
          </p:cNvSpPr>
          <p:nvPr>
            <p:ph idx="1"/>
          </p:nvPr>
        </p:nvSpPr>
        <p:spPr>
          <a:xfrm>
            <a:off x="484709" y="2639028"/>
            <a:ext cx="7673639" cy="3866695"/>
          </a:xfrm>
        </p:spPr>
        <p:txBody>
          <a:bodyPr>
            <a:noAutofit/>
          </a:bodyPr>
          <a:lstStyle/>
          <a:p>
            <a:pPr>
              <a:spcBef>
                <a:spcPts val="1200"/>
              </a:spcBef>
            </a:pPr>
            <a:r>
              <a:rPr lang="en-US" sz="3000" dirty="0"/>
              <a:t>“Knowing the fear of the Lord, we persuade men.” (11)</a:t>
            </a:r>
          </a:p>
          <a:p>
            <a:pPr>
              <a:spcBef>
                <a:spcPts val="1200"/>
              </a:spcBef>
            </a:pPr>
            <a:r>
              <a:rPr lang="en-US" sz="3000" dirty="0"/>
              <a:t>“The love of Christ compels us</a:t>
            </a:r>
            <a:r>
              <a:rPr lang="mr-IN" sz="3000" dirty="0"/>
              <a:t>…</a:t>
            </a:r>
            <a:r>
              <a:rPr lang="en-US" sz="3000" dirty="0"/>
              <a:t> He died for all, so that they who live might no longer live for themselves.” (14-15)</a:t>
            </a:r>
          </a:p>
          <a:p>
            <a:pPr>
              <a:spcBef>
                <a:spcPts val="1200"/>
              </a:spcBef>
            </a:pPr>
            <a:r>
              <a:rPr lang="en-US" sz="3000" dirty="0"/>
              <a:t>“We regard no one according to the flesh.” (16)</a:t>
            </a:r>
          </a:p>
          <a:p>
            <a:pPr>
              <a:spcBef>
                <a:spcPts val="0"/>
              </a:spcBef>
            </a:pPr>
            <a:endParaRPr lang="en-US" sz="3000" dirty="0"/>
          </a:p>
        </p:txBody>
      </p:sp>
      <p:sp>
        <p:nvSpPr>
          <p:cNvPr id="4" name="TextBox 3"/>
          <p:cNvSpPr txBox="1"/>
          <p:nvPr/>
        </p:nvSpPr>
        <p:spPr>
          <a:xfrm>
            <a:off x="484710" y="1192192"/>
            <a:ext cx="7673638" cy="1200329"/>
          </a:xfrm>
          <a:prstGeom prst="rect">
            <a:avLst/>
          </a:prstGeom>
          <a:solidFill>
            <a:schemeClr val="accent1"/>
          </a:solidFill>
        </p:spPr>
        <p:txBody>
          <a:bodyPr wrap="square" rtlCol="0">
            <a:spAutoFit/>
          </a:bodyPr>
          <a:lstStyle/>
          <a:p>
            <a:pPr algn="ctr"/>
            <a:r>
              <a:rPr lang="en-US" sz="3600" dirty="0">
                <a:solidFill>
                  <a:schemeClr val="bg2"/>
                </a:solidFill>
              </a:rPr>
              <a:t>How did Paul </a:t>
            </a:r>
            <a:r>
              <a:rPr lang="en-US" sz="3600" b="1" dirty="0">
                <a:solidFill>
                  <a:schemeClr val="bg2"/>
                </a:solidFill>
              </a:rPr>
              <a:t>view</a:t>
            </a:r>
            <a:r>
              <a:rPr lang="en-US" sz="3600" dirty="0">
                <a:solidFill>
                  <a:schemeClr val="bg2"/>
                </a:solidFill>
              </a:rPr>
              <a:t> his work? What </a:t>
            </a:r>
            <a:r>
              <a:rPr lang="en-US" sz="3600" b="1" dirty="0">
                <a:solidFill>
                  <a:schemeClr val="bg2"/>
                </a:solidFill>
              </a:rPr>
              <a:t>motivated</a:t>
            </a:r>
            <a:r>
              <a:rPr lang="en-US" sz="3600" dirty="0">
                <a:solidFill>
                  <a:schemeClr val="bg2"/>
                </a:solidFill>
              </a:rPr>
              <a:t> him in his work?</a:t>
            </a:r>
          </a:p>
        </p:txBody>
      </p:sp>
    </p:spTree>
    <p:extLst>
      <p:ext uri="{BB962C8B-B14F-4D97-AF65-F5344CB8AC3E}">
        <p14:creationId xmlns:p14="http://schemas.microsoft.com/office/powerpoint/2010/main" val="34104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281752" cy="739474"/>
          </a:xfrm>
        </p:spPr>
        <p:txBody>
          <a:bodyPr/>
          <a:lstStyle/>
          <a:p>
            <a:r>
              <a:rPr lang="en-US" sz="3600" dirty="0"/>
              <a:t>Consciousness </a:t>
            </a:r>
            <a:r>
              <a:rPr lang="mr-IN" sz="3600" dirty="0"/>
              <a:t>–</a:t>
            </a:r>
            <a:r>
              <a:rPr lang="en-US" sz="3600" dirty="0"/>
              <a:t> 2 Corinthians 5</a:t>
            </a:r>
          </a:p>
        </p:txBody>
      </p:sp>
      <p:sp>
        <p:nvSpPr>
          <p:cNvPr id="3" name="Content Placeholder 2"/>
          <p:cNvSpPr>
            <a:spLocks noGrp="1"/>
          </p:cNvSpPr>
          <p:nvPr>
            <p:ph idx="1"/>
          </p:nvPr>
        </p:nvSpPr>
        <p:spPr>
          <a:xfrm>
            <a:off x="484710" y="1318208"/>
            <a:ext cx="7883786" cy="3195919"/>
          </a:xfrm>
        </p:spPr>
        <p:txBody>
          <a:bodyPr>
            <a:normAutofit fontScale="92500" lnSpcReduction="20000"/>
          </a:bodyPr>
          <a:lstStyle/>
          <a:p>
            <a:pPr marL="0" indent="0" algn="ctr">
              <a:spcBef>
                <a:spcPts val="0"/>
              </a:spcBef>
              <a:buNone/>
            </a:pPr>
            <a:r>
              <a:rPr lang="en-US" sz="3200" dirty="0"/>
              <a:t>“Now all these things are from God, who reconciled us to Himself through Christ and gave us the ministry of reconciliation, namely that God was in Christ reconciling the world to Himself, not counting their trespasses against them, and He has committed to us the word of reconciliation.” (18-19)</a:t>
            </a:r>
          </a:p>
        </p:txBody>
      </p:sp>
      <p:sp>
        <p:nvSpPr>
          <p:cNvPr id="5" name="Content Placeholder 2"/>
          <p:cNvSpPr txBox="1">
            <a:spLocks/>
          </p:cNvSpPr>
          <p:nvPr/>
        </p:nvSpPr>
        <p:spPr>
          <a:xfrm>
            <a:off x="484710" y="4514127"/>
            <a:ext cx="7883786" cy="2243559"/>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spcBef>
                <a:spcPts val="0"/>
              </a:spcBef>
              <a:buFont typeface="Wingdings 3" charset="2"/>
              <a:buNone/>
            </a:pPr>
            <a:r>
              <a:rPr lang="en-US" sz="3200" dirty="0"/>
              <a:t>“Therefore we are ambassadors of Christ, as though God were making an appeal through us; we beg you on behalf of Christ: Be reconciled to God!” (20)</a:t>
            </a:r>
          </a:p>
        </p:txBody>
      </p:sp>
      <p:cxnSp>
        <p:nvCxnSpPr>
          <p:cNvPr id="6" name="Straight Connector 5"/>
          <p:cNvCxnSpPr/>
          <p:nvPr/>
        </p:nvCxnSpPr>
        <p:spPr>
          <a:xfrm flipV="1">
            <a:off x="1443017" y="2430684"/>
            <a:ext cx="6693986" cy="1981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871015" y="3889094"/>
            <a:ext cx="5096944" cy="1981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395959" y="4248536"/>
            <a:ext cx="2394051" cy="2117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83437" y="4998862"/>
            <a:ext cx="5337819" cy="1297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211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4301046" cy="739474"/>
          </a:xfrm>
        </p:spPr>
        <p:txBody>
          <a:bodyPr/>
          <a:lstStyle/>
          <a:p>
            <a:r>
              <a:rPr lang="en-US" sz="3600" dirty="0"/>
              <a:t>How do we grow?</a:t>
            </a:r>
          </a:p>
        </p:txBody>
      </p:sp>
      <p:sp>
        <p:nvSpPr>
          <p:cNvPr id="3" name="Content Placeholder 2"/>
          <p:cNvSpPr>
            <a:spLocks noGrp="1"/>
          </p:cNvSpPr>
          <p:nvPr>
            <p:ph idx="1"/>
          </p:nvPr>
        </p:nvSpPr>
        <p:spPr>
          <a:xfrm>
            <a:off x="573056" y="1805651"/>
            <a:ext cx="7436624" cy="3253237"/>
          </a:xfrm>
        </p:spPr>
        <p:txBody>
          <a:bodyPr>
            <a:normAutofit/>
          </a:bodyPr>
          <a:lstStyle/>
          <a:p>
            <a:r>
              <a:rPr lang="en-US" sz="4000" dirty="0"/>
              <a:t>What practical things can I do to grow in consciousness of </a:t>
            </a:r>
            <a:r>
              <a:rPr lang="en-US" sz="4000"/>
              <a:t>my responsibility toward the lost? </a:t>
            </a:r>
            <a:endParaRPr lang="en-US" sz="4000" dirty="0"/>
          </a:p>
        </p:txBody>
      </p:sp>
    </p:spTree>
    <p:extLst>
      <p:ext uri="{BB962C8B-B14F-4D97-AF65-F5344CB8AC3E}">
        <p14:creationId xmlns:p14="http://schemas.microsoft.com/office/powerpoint/2010/main" val="51112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Evangelism</a:t>
            </a:r>
          </a:p>
        </p:txBody>
      </p:sp>
      <p:sp>
        <p:nvSpPr>
          <p:cNvPr id="4" name="Subtitle 3"/>
          <p:cNvSpPr>
            <a:spLocks noGrp="1"/>
          </p:cNvSpPr>
          <p:nvPr>
            <p:ph type="subTitle" idx="1"/>
          </p:nvPr>
        </p:nvSpPr>
        <p:spPr/>
        <p:txBody>
          <a:bodyPr>
            <a:noAutofit/>
          </a:bodyPr>
          <a:lstStyle/>
          <a:p>
            <a:r>
              <a:rPr lang="en-US" sz="2800" dirty="0"/>
              <a:t>Auditorium Class, Summer 2018</a:t>
            </a:r>
          </a:p>
        </p:txBody>
      </p:sp>
    </p:spTree>
    <p:extLst>
      <p:ext uri="{BB962C8B-B14F-4D97-AF65-F5344CB8AC3E}">
        <p14:creationId xmlns:p14="http://schemas.microsoft.com/office/powerpoint/2010/main" val="2068457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1706</TotalTime>
  <Words>256</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Mangal</vt:lpstr>
      <vt:lpstr>Wingdings 3</vt:lpstr>
      <vt:lpstr>Ion</vt:lpstr>
      <vt:lpstr>Evangelism</vt:lpstr>
      <vt:lpstr>Four C’s of Evangelism</vt:lpstr>
      <vt:lpstr>PowerPoint Presentation</vt:lpstr>
      <vt:lpstr>Consciousness – 2 Corinthians 5</vt:lpstr>
      <vt:lpstr>Consciousness – 2 Corinthians 5</vt:lpstr>
      <vt:lpstr>How do we grow?</vt:lpstr>
      <vt:lpstr>Evangelism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Evangelism</dc:title>
  <dc:creator>Microsoft Office User</dc:creator>
  <cp:lastModifiedBy>Robert McDonald</cp:lastModifiedBy>
  <cp:revision>21</cp:revision>
  <cp:lastPrinted>2018-08-01T22:38:52Z</cp:lastPrinted>
  <dcterms:created xsi:type="dcterms:W3CDTF">2018-07-18T19:16:25Z</dcterms:created>
  <dcterms:modified xsi:type="dcterms:W3CDTF">2018-08-02T00:24:48Z</dcterms:modified>
</cp:coreProperties>
</file>