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1" d="100"/>
          <a:sy n="61" d="100"/>
        </p:scale>
        <p:origin x="871" y="36"/>
      </p:cViewPr>
      <p:guideLst/>
    </p:cSldViewPr>
  </p:slideViewPr>
  <p:notesTextViewPr>
    <p:cViewPr>
      <p:scale>
        <a:sx n="1" d="1"/>
        <a:sy n="1" d="1"/>
      </p:scale>
      <p:origin x="0" y="-37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E78E91-A21A-4A3E-8119-F5D9BDC95081}" type="datetimeFigureOut">
              <a:rPr lang="en-US" smtClean="0"/>
              <a:t>11/21/2018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1D85BD-C8B9-4701-B82A-CF8C92F1F4EF}" type="slidenum">
              <a:rPr lang="en-US" smtClean="0"/>
              <a:t>‹#›</a:t>
            </a:fld>
            <a:endParaRPr lang="en-US"/>
          </a:p>
        </p:txBody>
      </p:sp>
    </p:spTree>
    <p:extLst>
      <p:ext uri="{BB962C8B-B14F-4D97-AF65-F5344CB8AC3E}">
        <p14:creationId xmlns:p14="http://schemas.microsoft.com/office/powerpoint/2010/main" val="131427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Milestones </a:t>
            </a:r>
            <a:r>
              <a:rPr lang="en-US" dirty="0"/>
              <a:t>– For tonight’s invitation, I want to talk to you about milestones</a:t>
            </a:r>
          </a:p>
          <a:p>
            <a:r>
              <a:rPr lang="en-US" dirty="0"/>
              <a:t> </a:t>
            </a:r>
          </a:p>
          <a:p>
            <a:pPr lvl="0"/>
            <a:r>
              <a:rPr lang="en-US" dirty="0"/>
              <a:t>The original use of </a:t>
            </a:r>
            <a:r>
              <a:rPr lang="en-US" i="1" dirty="0"/>
              <a:t>milestones</a:t>
            </a:r>
            <a:r>
              <a:rPr lang="en-US" dirty="0"/>
              <a:t> is very old, in fact, the use of milestones dates back to around the 3rd century B.C. or about 2,300 years ago.</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1</a:t>
            </a:fld>
            <a:endParaRPr lang="en-US"/>
          </a:p>
        </p:txBody>
      </p:sp>
    </p:spTree>
    <p:extLst>
      <p:ext uri="{BB962C8B-B14F-4D97-AF65-F5344CB8AC3E}">
        <p14:creationId xmlns:p14="http://schemas.microsoft.com/office/powerpoint/2010/main" val="110496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for each of us tonight is how we will respond to milestone events that are certain to occur in our lives.</a:t>
            </a:r>
          </a:p>
          <a:p>
            <a:r>
              <a:rPr lang="en-US" dirty="0"/>
              <a:t> </a:t>
            </a:r>
          </a:p>
          <a:p>
            <a:pPr lvl="0"/>
            <a:r>
              <a:rPr lang="en-US" dirty="0"/>
              <a:t>When we enter into the joyous events of this physical existence, will we abandon God to enjoy the good things this world has to offer?  Will we forget God?</a:t>
            </a:r>
          </a:p>
          <a:p>
            <a:r>
              <a:rPr lang="en-US" dirty="0"/>
              <a:t> </a:t>
            </a:r>
          </a:p>
          <a:p>
            <a:pPr lvl="0"/>
            <a:r>
              <a:rPr lang="en-US" dirty="0"/>
              <a:t>When we suffer in this present life, will we remain faithful?  Will we reject God?</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11</a:t>
            </a:fld>
            <a:endParaRPr lang="en-US"/>
          </a:p>
        </p:txBody>
      </p:sp>
    </p:spTree>
    <p:extLst>
      <p:ext uri="{BB962C8B-B14F-4D97-AF65-F5344CB8AC3E}">
        <p14:creationId xmlns:p14="http://schemas.microsoft.com/office/powerpoint/2010/main" val="41208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answering these questions, please keep this in mind:</a:t>
            </a:r>
          </a:p>
          <a:p>
            <a:r>
              <a:rPr lang="en-US" dirty="0"/>
              <a:t> </a:t>
            </a:r>
          </a:p>
          <a:p>
            <a:pPr lvl="1"/>
            <a:r>
              <a:rPr lang="en-US" dirty="0"/>
              <a:t>Life is constant change.  Nothing stays the same.  </a:t>
            </a:r>
          </a:p>
          <a:p>
            <a:pPr lvl="1"/>
            <a:r>
              <a:rPr lang="en-US" dirty="0"/>
              <a:t>The good things of this physical life are temporary and passing. All that we obtain we will lose.</a:t>
            </a:r>
          </a:p>
          <a:p>
            <a:pPr lvl="0"/>
            <a:r>
              <a:rPr lang="en-US" dirty="0"/>
              <a:t>This life is filled with difficulties, sorrows, and pain. But they too are passing.</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12</a:t>
            </a:fld>
            <a:endParaRPr lang="en-US"/>
          </a:p>
        </p:txBody>
      </p:sp>
    </p:spTree>
    <p:extLst>
      <p:ext uri="{BB962C8B-B14F-4D97-AF65-F5344CB8AC3E}">
        <p14:creationId xmlns:p14="http://schemas.microsoft.com/office/powerpoint/2010/main" val="46708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But God is the one constant and changing presence in our lives.  He will more than restore all that we lose in this present life.  </a:t>
            </a:r>
          </a:p>
          <a:p>
            <a:pPr lvl="0"/>
            <a:r>
              <a:rPr lang="en-US" dirty="0"/>
              <a:t>He grants to us eternal life as an inheritance</a:t>
            </a:r>
          </a:p>
          <a:p>
            <a:pPr lvl="0"/>
            <a:r>
              <a:rPr lang="en-US" dirty="0"/>
              <a:t>He gives us His kingdom as an inheritance.</a:t>
            </a:r>
          </a:p>
          <a:p>
            <a:pPr lvl="0"/>
            <a:r>
              <a:rPr lang="en-US" dirty="0"/>
              <a:t>He glorifies us and gives us authority. </a:t>
            </a:r>
          </a:p>
          <a:p>
            <a:pPr lvl="0"/>
            <a:r>
              <a:rPr lang="en-US" dirty="0"/>
              <a:t>He will make everything new</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13</a:t>
            </a:fld>
            <a:endParaRPr lang="en-US"/>
          </a:p>
        </p:txBody>
      </p:sp>
    </p:spTree>
    <p:extLst>
      <p:ext uri="{BB962C8B-B14F-4D97-AF65-F5344CB8AC3E}">
        <p14:creationId xmlns:p14="http://schemas.microsoft.com/office/powerpoint/2010/main" val="137140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brings us to me – what are my next milestones?</a:t>
            </a:r>
          </a:p>
          <a:p>
            <a:pPr lvl="0"/>
            <a:r>
              <a:rPr lang="en-US" dirty="0"/>
              <a:t>In many respects, all of your approaching milestones in life are now memories for me.</a:t>
            </a:r>
          </a:p>
          <a:p>
            <a:pPr lvl="0"/>
            <a:r>
              <a:rPr lang="en-US" dirty="0"/>
              <a:t>Education is done and past</a:t>
            </a:r>
          </a:p>
          <a:p>
            <a:pPr lvl="0"/>
            <a:r>
              <a:rPr lang="en-US" dirty="0"/>
              <a:t>I’ve held my jobs and am now retired.</a:t>
            </a:r>
          </a:p>
          <a:p>
            <a:pPr lvl="0"/>
            <a:r>
              <a:rPr lang="en-US" dirty="0"/>
              <a:t>Our children are grown</a:t>
            </a:r>
          </a:p>
          <a:p>
            <a:pPr lvl="0"/>
            <a:r>
              <a:rPr lang="en-US" dirty="0"/>
              <a:t>Deb and I have suffered our sorrows and tragedies.  Most are behind us.  Some continue.  And more will come</a:t>
            </a:r>
          </a:p>
          <a:p>
            <a:pPr lvl="0"/>
            <a:r>
              <a:rPr lang="en-US" dirty="0"/>
              <a:t>My life has been mostly lived – but three milestones remain.  And more than that, they remain for you and all the other children of God.  They are the constant milestones that remain throughout our entire lives </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14</a:t>
            </a:fld>
            <a:endParaRPr lang="en-US"/>
          </a:p>
        </p:txBody>
      </p:sp>
    </p:spTree>
    <p:extLst>
      <p:ext uri="{BB962C8B-B14F-4D97-AF65-F5344CB8AC3E}">
        <p14:creationId xmlns:p14="http://schemas.microsoft.com/office/powerpoint/2010/main" val="379409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Serve God:</a:t>
            </a:r>
          </a:p>
          <a:p>
            <a:r>
              <a:rPr lang="en-US" dirty="0"/>
              <a:t> </a:t>
            </a:r>
          </a:p>
          <a:p>
            <a:r>
              <a:rPr lang="en-US" b="1" dirty="0"/>
              <a:t>1 Corinthians 15:58 </a:t>
            </a:r>
            <a:r>
              <a:rPr lang="en-US" dirty="0"/>
              <a:t>Therefore, my beloved brethren, be steadfast, immovable, always abounding in the work of the Lord, knowing that your toil is not </a:t>
            </a:r>
            <a:r>
              <a:rPr lang="en-US" i="1" dirty="0"/>
              <a:t>in</a:t>
            </a:r>
            <a:r>
              <a:rPr lang="en-US" dirty="0"/>
              <a:t> vain in the Lord.</a:t>
            </a:r>
          </a:p>
          <a:p>
            <a:r>
              <a:rPr lang="en-US" dirty="0"/>
              <a:t> </a:t>
            </a:r>
          </a:p>
          <a:p>
            <a:r>
              <a:rPr lang="en-US" dirty="0"/>
              <a:t>No matter what we successes and joys come our way or what sorrows and griefs we suffer, we must faithfully endure to serve God in love.</a:t>
            </a:r>
          </a:p>
          <a:p>
            <a:r>
              <a:rPr lang="en-US" dirty="0"/>
              <a:t> </a:t>
            </a:r>
          </a:p>
          <a:p>
            <a:r>
              <a:rPr lang="en-US" dirty="0"/>
              <a:t>Death:</a:t>
            </a:r>
          </a:p>
          <a:p>
            <a:r>
              <a:rPr lang="en-US" dirty="0"/>
              <a:t> </a:t>
            </a:r>
          </a:p>
          <a:p>
            <a:r>
              <a:rPr lang="en-US" b="1" dirty="0"/>
              <a:t>Hebrews 9:27 </a:t>
            </a:r>
            <a:r>
              <a:rPr lang="en-US" dirty="0"/>
              <a:t>And inasmuch as it is appointed for men to die once and after this </a:t>
            </a:r>
            <a:r>
              <a:rPr lang="en-US" i="1" dirty="0"/>
              <a:t>comes</a:t>
            </a:r>
            <a:r>
              <a:rPr lang="en-US" dirty="0"/>
              <a:t> judgment,</a:t>
            </a:r>
          </a:p>
          <a:p>
            <a:r>
              <a:rPr lang="en-US" dirty="0"/>
              <a:t> </a:t>
            </a:r>
          </a:p>
          <a:p>
            <a:r>
              <a:rPr lang="en-US" dirty="0"/>
              <a:t>All of our lives’ milestones all point to and prepare us for this final moment certain moment in life.  While most men dread this moment in fear and grief, for the Christian, the day and hour of our death will be the best moment of our life in this physical existence.  After that, it will only get better.</a:t>
            </a:r>
          </a:p>
          <a:p>
            <a:r>
              <a:rPr lang="en-US" dirty="0"/>
              <a:t> </a:t>
            </a:r>
          </a:p>
          <a:p>
            <a:r>
              <a:rPr lang="en-US" dirty="0"/>
              <a:t>Glorification:</a:t>
            </a:r>
          </a:p>
          <a:p>
            <a:r>
              <a:rPr lang="en-US" dirty="0"/>
              <a:t> </a:t>
            </a:r>
          </a:p>
          <a:p>
            <a:r>
              <a:rPr lang="en-US" b="1" dirty="0"/>
              <a:t>2 Timothy 4:8 </a:t>
            </a:r>
            <a:r>
              <a:rPr lang="en-US" dirty="0"/>
              <a:t> in the future there is laid up for me the crown of righteousness, which the Lord, the righteous Judge, will award to me on that day; and not only to me, but also to all who have loved His appearing.</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15</a:t>
            </a:fld>
            <a:endParaRPr lang="en-US"/>
          </a:p>
        </p:txBody>
      </p:sp>
    </p:spTree>
    <p:extLst>
      <p:ext uri="{BB962C8B-B14F-4D97-AF65-F5344CB8AC3E}">
        <p14:creationId xmlns:p14="http://schemas.microsoft.com/office/powerpoint/2010/main" val="285173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original use of </a:t>
            </a:r>
            <a:r>
              <a:rPr lang="en-US" i="1" dirty="0"/>
              <a:t>milestones</a:t>
            </a:r>
            <a:r>
              <a:rPr lang="en-US" dirty="0"/>
              <a:t> is very old, in fact, the use of milestones dates back to around the 3rd century B.C. or about 2,300 years ago.</a:t>
            </a:r>
          </a:p>
          <a:p>
            <a:pPr lvl="0"/>
            <a:r>
              <a:rPr lang="en-US" dirty="0"/>
              <a:t>The Romans had built a huge 53,000 mile network of roads and for every 1,000 paces or approximately 4,800 feet a stone marker was placed. </a:t>
            </a:r>
          </a:p>
          <a:p>
            <a:r>
              <a:rPr lang="en-US" dirty="0"/>
              <a:t> </a:t>
            </a:r>
          </a:p>
          <a:p>
            <a:pPr lvl="0"/>
            <a:r>
              <a:rPr lang="en-US" b="1" dirty="0"/>
              <a:t>Mark Progress:</a:t>
            </a:r>
            <a:r>
              <a:rPr lang="en-US" dirty="0"/>
              <a:t>  Travelers were then able to use these stones placed at such intervals to mark their progress. </a:t>
            </a:r>
          </a:p>
          <a:p>
            <a:r>
              <a:rPr lang="en-US" dirty="0"/>
              <a:t> </a:t>
            </a:r>
          </a:p>
          <a:p>
            <a:pPr lvl="0"/>
            <a:r>
              <a:rPr lang="en-US" b="1" dirty="0"/>
              <a:t>Directions and Information:</a:t>
            </a:r>
            <a:r>
              <a:rPr lang="en-US" dirty="0"/>
              <a:t>  Also, it also helped those who had traveled a particular road give new traveler’s directions and information about their trip on that same road. </a:t>
            </a:r>
          </a:p>
          <a:p>
            <a:r>
              <a:rPr lang="en-US" dirty="0"/>
              <a:t> </a:t>
            </a:r>
          </a:p>
          <a:p>
            <a:pPr lvl="0"/>
            <a:r>
              <a:rPr lang="en-US" b="1" dirty="0"/>
              <a:t>About 95 Roman milestones still exist</a:t>
            </a:r>
            <a:r>
              <a:rPr lang="en-US" dirty="0"/>
              <a:t> with inscriptions, mostly dedications to the current Emperor at the time of inscription, or distance to a location.</a:t>
            </a:r>
          </a:p>
          <a:p>
            <a:pPr lvl="0"/>
            <a:endParaRPr lang="en-US" dirty="0"/>
          </a:p>
          <a:p>
            <a:r>
              <a:rPr lang="en-US" dirty="0"/>
              <a:t> </a:t>
            </a:r>
          </a:p>
          <a:p>
            <a:pPr lvl="0"/>
            <a:r>
              <a:rPr lang="en-US" dirty="0"/>
              <a:t>The original use of </a:t>
            </a:r>
            <a:r>
              <a:rPr lang="en-US" i="1" dirty="0"/>
              <a:t>milestones</a:t>
            </a:r>
            <a:r>
              <a:rPr lang="en-US" dirty="0"/>
              <a:t> is very old, in fact, the use of milestones dates back to around the 3rd century B.C. or about 2,300 years ago.</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2</a:t>
            </a:fld>
            <a:endParaRPr lang="en-US"/>
          </a:p>
        </p:txBody>
      </p:sp>
    </p:spTree>
    <p:extLst>
      <p:ext uri="{BB962C8B-B14F-4D97-AF65-F5344CB8AC3E}">
        <p14:creationId xmlns:p14="http://schemas.microsoft.com/office/powerpoint/2010/main" val="172085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For example, I-45</a:t>
            </a:r>
            <a:r>
              <a:rPr lang="en-US" dirty="0"/>
              <a:t> has 285 mile-markers.  </a:t>
            </a:r>
          </a:p>
          <a:p>
            <a:r>
              <a:rPr lang="en-US" dirty="0"/>
              <a:t> </a:t>
            </a:r>
          </a:p>
          <a:p>
            <a:pPr lvl="0"/>
            <a:r>
              <a:rPr lang="en-US" b="1" dirty="0"/>
              <a:t>Mile marker zero</a:t>
            </a:r>
            <a:r>
              <a:rPr lang="en-US" dirty="0"/>
              <a:t> is on Galveston Island at the 61</a:t>
            </a:r>
            <a:r>
              <a:rPr lang="en-US" baseline="30000" dirty="0"/>
              <a:t>st</a:t>
            </a:r>
            <a:r>
              <a:rPr lang="en-US" dirty="0"/>
              <a:t> street intersection.  </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4</a:t>
            </a:fld>
            <a:endParaRPr lang="en-US"/>
          </a:p>
        </p:txBody>
      </p:sp>
    </p:spTree>
    <p:extLst>
      <p:ext uri="{BB962C8B-B14F-4D97-AF65-F5344CB8AC3E}">
        <p14:creationId xmlns:p14="http://schemas.microsoft.com/office/powerpoint/2010/main" val="96901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a:t>
            </a:r>
            <a:r>
              <a:rPr lang="en-US" b="1" dirty="0"/>
              <a:t>last I-45 mile</a:t>
            </a:r>
            <a:r>
              <a:rPr lang="en-US" dirty="0"/>
              <a:t> marker – mile marker 285 – which is located in Dallas between exits 284 A and B. At that point, the highway turns into I-75.  </a:t>
            </a:r>
          </a:p>
          <a:p>
            <a:r>
              <a:rPr lang="en-US" dirty="0"/>
              <a:t> </a:t>
            </a:r>
          </a:p>
          <a:p>
            <a:pPr lvl="0"/>
            <a:r>
              <a:rPr lang="en-US" dirty="0"/>
              <a:t>Therefore, as you are traveling north, exit 284 B denotes the end of I-45 as it changes into I-75.  </a:t>
            </a:r>
          </a:p>
          <a:p>
            <a:pPr defTabSz="931774"/>
            <a:r>
              <a:rPr lang="en-US" dirty="0"/>
              <a:t>As you are traveling south, exit 284 A denotes the ending of I-75 as it changes into I-45.</a:t>
            </a:r>
          </a:p>
          <a:p>
            <a:pPr defTabSz="931774"/>
            <a:r>
              <a:rPr lang="en-US" dirty="0"/>
              <a:t>In between, each mile marker tells the traveler where they are at.  For example, at I-45 </a:t>
            </a:r>
            <a:r>
              <a:rPr lang="en-US" b="1" dirty="0"/>
              <a:t>mile marker 263</a:t>
            </a:r>
            <a:r>
              <a:rPr lang="en-US" dirty="0"/>
              <a:t> is Walnut Springs, Texas. </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5</a:t>
            </a:fld>
            <a:endParaRPr lang="en-US"/>
          </a:p>
        </p:txBody>
      </p:sp>
    </p:spTree>
    <p:extLst>
      <p:ext uri="{BB962C8B-B14F-4D97-AF65-F5344CB8AC3E}">
        <p14:creationId xmlns:p14="http://schemas.microsoft.com/office/powerpoint/2010/main" val="394234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Related to that, the word milestone is more commonly used as reference points in our lives </a:t>
            </a:r>
          </a:p>
          <a:p>
            <a:r>
              <a:rPr lang="en-US" dirty="0"/>
              <a:t> </a:t>
            </a:r>
          </a:p>
          <a:p>
            <a:pPr lvl="0"/>
            <a:r>
              <a:rPr lang="en-US" b="1" dirty="0"/>
              <a:t>Milestone Events:</a:t>
            </a:r>
            <a:r>
              <a:rPr lang="en-US" dirty="0"/>
              <a:t>  Each person’s life is like a journey on a road taking us from birth to death.  And like the Roman milestones, various events that take place in our lives serve as milestones which let us know where we are at in our life’s journey. </a:t>
            </a:r>
          </a:p>
          <a:p>
            <a:r>
              <a:rPr lang="en-US" dirty="0"/>
              <a:t> </a:t>
            </a:r>
          </a:p>
          <a:p>
            <a:pPr lvl="0"/>
            <a:r>
              <a:rPr lang="en-US" dirty="0"/>
              <a:t>All milestones of life are permanent life changing events.  </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6</a:t>
            </a:fld>
            <a:endParaRPr lang="en-US"/>
          </a:p>
        </p:txBody>
      </p:sp>
    </p:spTree>
    <p:extLst>
      <p:ext uri="{BB962C8B-B14F-4D97-AF65-F5344CB8AC3E}">
        <p14:creationId xmlns:p14="http://schemas.microsoft.com/office/powerpoint/2010/main" val="84909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Birthdays:  </a:t>
            </a:r>
            <a:r>
              <a:rPr lang="en-US" dirty="0"/>
              <a:t>For example, </a:t>
            </a:r>
            <a:r>
              <a:rPr lang="en-US" b="1" dirty="0"/>
              <a:t>each birthday</a:t>
            </a:r>
            <a:r>
              <a:rPr lang="en-US" dirty="0"/>
              <a:t> that we have is a type of milestone that not only tells us where we are on our life’s journey, but informs us of what we can generally expect to experience as we enter each decade. With each passing decade, our lives are permanently changed forever.  There is no going back.</a:t>
            </a:r>
          </a:p>
          <a:p>
            <a:r>
              <a:rPr lang="en-US" dirty="0"/>
              <a:t> </a:t>
            </a:r>
          </a:p>
          <a:p>
            <a:pPr lvl="0"/>
            <a:r>
              <a:rPr lang="en-US" dirty="0"/>
              <a:t>Of course, the milestones of life are far more than simply aging and having birthdays.  As we travel through life, we will also encounter various life changing events that we also call milestones. </a:t>
            </a:r>
          </a:p>
          <a:p>
            <a:r>
              <a:rPr lang="en-US" dirty="0"/>
              <a:t> </a:t>
            </a:r>
          </a:p>
          <a:p>
            <a:pPr lvl="0"/>
            <a:r>
              <a:rPr lang="en-US" b="1" dirty="0"/>
              <a:t>Joy:</a:t>
            </a:r>
            <a:r>
              <a:rPr lang="en-US" dirty="0"/>
              <a:t>  Many are </a:t>
            </a:r>
            <a:r>
              <a:rPr lang="en-US" b="1" dirty="0"/>
              <a:t>joyous</a:t>
            </a:r>
            <a:r>
              <a:rPr lang="en-US" dirty="0"/>
              <a:t>:  Marriage, Birth of a child, strength of young maturity, first job or promotion</a:t>
            </a:r>
          </a:p>
          <a:p>
            <a:pPr lvl="0"/>
            <a:r>
              <a:rPr lang="en-US" b="1" dirty="0"/>
              <a:t>Sorrow and Grief: </a:t>
            </a:r>
            <a:r>
              <a:rPr lang="en-US" dirty="0"/>
              <a:t>Others are times of extraordinary </a:t>
            </a:r>
            <a:r>
              <a:rPr lang="en-US" b="1" dirty="0"/>
              <a:t>sorrow and grief</a:t>
            </a:r>
            <a:r>
              <a:rPr lang="en-US" dirty="0"/>
              <a:t>.   Death of a spouse or child, disabling illness, loss of employment.</a:t>
            </a:r>
          </a:p>
          <a:p>
            <a:pPr lvl="0"/>
            <a:r>
              <a:rPr lang="en-US" dirty="0"/>
              <a:t>Again, each of these events permanently change our lives forever.</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7</a:t>
            </a:fld>
            <a:endParaRPr lang="en-US"/>
          </a:p>
        </p:txBody>
      </p:sp>
    </p:spTree>
    <p:extLst>
      <p:ext uri="{BB962C8B-B14F-4D97-AF65-F5344CB8AC3E}">
        <p14:creationId xmlns:p14="http://schemas.microsoft.com/office/powerpoint/2010/main" val="393214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Rites of Passage: </a:t>
            </a:r>
            <a:r>
              <a:rPr lang="en-US" dirty="0"/>
              <a:t>These life changing events – the milestones of our lives - kind of like “rites of passage” which all must experience.  The Ecclesiastes writer observed there is nothing new under the sun.  </a:t>
            </a:r>
          </a:p>
          <a:p>
            <a:r>
              <a:rPr lang="en-US" dirty="0"/>
              <a:t>By this passage, we can be sure that the life changing milestone events that are certain to occur in our respective lives has been experienced by countless others.  While not every life is identical, taken as a whole, we are simply going through what all must go through – both good or bad. </a:t>
            </a:r>
          </a:p>
        </p:txBody>
      </p:sp>
      <p:sp>
        <p:nvSpPr>
          <p:cNvPr id="4" name="Slide Number Placeholder 3"/>
          <p:cNvSpPr>
            <a:spLocks noGrp="1"/>
          </p:cNvSpPr>
          <p:nvPr>
            <p:ph type="sldNum" sz="quarter" idx="5"/>
          </p:nvPr>
        </p:nvSpPr>
        <p:spPr/>
        <p:txBody>
          <a:bodyPr/>
          <a:lstStyle/>
          <a:p>
            <a:fld id="{DC1D85BD-C8B9-4701-B82A-CF8C92F1F4EF}" type="slidenum">
              <a:rPr lang="en-US" smtClean="0"/>
              <a:t>8</a:t>
            </a:fld>
            <a:endParaRPr lang="en-US"/>
          </a:p>
        </p:txBody>
      </p:sp>
    </p:spTree>
    <p:extLst>
      <p:ext uri="{BB962C8B-B14F-4D97-AF65-F5344CB8AC3E}">
        <p14:creationId xmlns:p14="http://schemas.microsoft.com/office/powerpoint/2010/main" val="308334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Perhaps the milestone events that are the most difficult to contend are those that bring us into the fire of tribulations and adversity.</a:t>
            </a:r>
          </a:p>
          <a:p>
            <a:r>
              <a:rPr lang="en-US" dirty="0"/>
              <a:t> </a:t>
            </a:r>
          </a:p>
          <a:p>
            <a:pPr lvl="0"/>
            <a:r>
              <a:rPr lang="en-US" dirty="0"/>
              <a:t>Deep sorrows and griefs</a:t>
            </a:r>
          </a:p>
          <a:p>
            <a:pPr lvl="0"/>
            <a:r>
              <a:rPr lang="en-US" dirty="0"/>
              <a:t>Witness death of loved ones</a:t>
            </a:r>
          </a:p>
          <a:p>
            <a:pPr lvl="0"/>
            <a:r>
              <a:rPr lang="en-US" dirty="0"/>
              <a:t>Times of fears and even terrors</a:t>
            </a:r>
          </a:p>
          <a:p>
            <a:pPr lvl="0"/>
            <a:r>
              <a:rPr lang="en-US" dirty="0"/>
              <a:t>Times when we suffer disability and the loss of just about everything we ever had.  In this regard, I am overwhelmed by what the Mann’s and Kimbrough’s are going through. </a:t>
            </a:r>
          </a:p>
          <a:p>
            <a:pPr lvl="0"/>
            <a:r>
              <a:rPr lang="en-US" dirty="0"/>
              <a:t>I know what sorrows and hardships Deb and I have endured over our life time.</a:t>
            </a:r>
          </a:p>
          <a:p>
            <a:pPr lvl="0"/>
            <a:r>
              <a:rPr lang="en-US" dirty="0"/>
              <a:t>I know what Deb and I are having to endure now.</a:t>
            </a:r>
          </a:p>
          <a:p>
            <a:pPr lvl="0"/>
            <a:r>
              <a:rPr lang="en-US" dirty="0"/>
              <a:t>But we have not had to experience what Mark and Kim and Dan and Janice and their families are having to endure now.</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9</a:t>
            </a:fld>
            <a:endParaRPr lang="en-US"/>
          </a:p>
        </p:txBody>
      </p:sp>
    </p:spTree>
    <p:extLst>
      <p:ext uri="{BB962C8B-B14F-4D97-AF65-F5344CB8AC3E}">
        <p14:creationId xmlns:p14="http://schemas.microsoft.com/office/powerpoint/2010/main" val="2666739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But this I do know.  All of God’s children must enter into sufferings during this physical life.</a:t>
            </a:r>
          </a:p>
          <a:p>
            <a:endParaRPr lang="en-US" dirty="0"/>
          </a:p>
        </p:txBody>
      </p:sp>
      <p:sp>
        <p:nvSpPr>
          <p:cNvPr id="4" name="Slide Number Placeholder 3"/>
          <p:cNvSpPr>
            <a:spLocks noGrp="1"/>
          </p:cNvSpPr>
          <p:nvPr>
            <p:ph type="sldNum" sz="quarter" idx="5"/>
          </p:nvPr>
        </p:nvSpPr>
        <p:spPr/>
        <p:txBody>
          <a:bodyPr/>
          <a:lstStyle/>
          <a:p>
            <a:fld id="{DC1D85BD-C8B9-4701-B82A-CF8C92F1F4EF}" type="slidenum">
              <a:rPr lang="en-US" smtClean="0"/>
              <a:t>10</a:t>
            </a:fld>
            <a:endParaRPr lang="en-US"/>
          </a:p>
        </p:txBody>
      </p:sp>
    </p:spTree>
    <p:extLst>
      <p:ext uri="{BB962C8B-B14F-4D97-AF65-F5344CB8AC3E}">
        <p14:creationId xmlns:p14="http://schemas.microsoft.com/office/powerpoint/2010/main" val="61826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7AD4-5C8F-4434-932C-EF7BA154BF45}"/>
              </a:ext>
            </a:extLst>
          </p:cNvPr>
          <p:cNvSpPr>
            <a:spLocks noGrp="1"/>
          </p:cNvSpPr>
          <p:nvPr>
            <p:ph type="ctrTitle"/>
          </p:nvPr>
        </p:nvSpPr>
        <p:spPr>
          <a:xfrm>
            <a:off x="1365739" y="2514600"/>
            <a:ext cx="10138874" cy="1160585"/>
          </a:xfrm>
        </p:spPr>
        <p:txBody>
          <a:bodyPr>
            <a:noAutofit/>
          </a:bodyPr>
          <a:lstStyle/>
          <a:p>
            <a:pPr algn="ctr"/>
            <a:r>
              <a:rPr lang="en-US" sz="9600" dirty="0"/>
              <a:t>Life’s Milestones</a:t>
            </a:r>
          </a:p>
        </p:txBody>
      </p:sp>
    </p:spTree>
    <p:extLst>
      <p:ext uri="{BB962C8B-B14F-4D97-AF65-F5344CB8AC3E}">
        <p14:creationId xmlns:p14="http://schemas.microsoft.com/office/powerpoint/2010/main" val="86568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660-156A-4BAF-8C12-664D7A14095E}"/>
              </a:ext>
            </a:extLst>
          </p:cNvPr>
          <p:cNvSpPr>
            <a:spLocks noGrp="1"/>
          </p:cNvSpPr>
          <p:nvPr>
            <p:ph type="title"/>
          </p:nvPr>
        </p:nvSpPr>
        <p:spPr>
          <a:xfrm>
            <a:off x="2469832" y="328242"/>
            <a:ext cx="8911687" cy="618536"/>
          </a:xfrm>
        </p:spPr>
        <p:txBody>
          <a:bodyPr>
            <a:normAutofit fontScale="90000"/>
          </a:bodyPr>
          <a:lstStyle/>
          <a:p>
            <a:pPr algn="ctr"/>
            <a:r>
              <a:rPr lang="en-US" b="1" dirty="0"/>
              <a:t>Milestones in Life</a:t>
            </a:r>
            <a:endParaRPr lang="en-US" dirty="0"/>
          </a:p>
        </p:txBody>
      </p:sp>
      <p:sp>
        <p:nvSpPr>
          <p:cNvPr id="3" name="Content Placeholder 2">
            <a:extLst>
              <a:ext uri="{FF2B5EF4-FFF2-40B4-BE49-F238E27FC236}">
                <a16:creationId xmlns:a16="http://schemas.microsoft.com/office/drawing/2014/main" id="{691CCB99-38BF-4A46-9685-A1589F6AF51E}"/>
              </a:ext>
            </a:extLst>
          </p:cNvPr>
          <p:cNvSpPr>
            <a:spLocks noGrp="1"/>
          </p:cNvSpPr>
          <p:nvPr>
            <p:ph idx="1"/>
          </p:nvPr>
        </p:nvSpPr>
        <p:spPr>
          <a:xfrm>
            <a:off x="1236785" y="1122623"/>
            <a:ext cx="10626969" cy="5407135"/>
          </a:xfrm>
        </p:spPr>
        <p:txBody>
          <a:bodyPr>
            <a:normAutofit fontScale="92500" lnSpcReduction="20000"/>
          </a:bodyPr>
          <a:lstStyle/>
          <a:p>
            <a:r>
              <a:rPr lang="en-US" sz="4000" dirty="0"/>
              <a:t>Adversities and Tribulations – All must enter:</a:t>
            </a:r>
          </a:p>
          <a:p>
            <a:pPr marL="0" indent="0">
              <a:buNone/>
            </a:pPr>
            <a:endParaRPr lang="en-US" sz="2800" b="1" dirty="0"/>
          </a:p>
          <a:p>
            <a:pPr marL="0" indent="0">
              <a:buNone/>
            </a:pPr>
            <a:r>
              <a:rPr lang="en-US" sz="2800" b="1" dirty="0"/>
              <a:t>Matthew 6:34 … </a:t>
            </a:r>
            <a:r>
              <a:rPr lang="en-US" sz="2800" i="1" dirty="0"/>
              <a:t>Each</a:t>
            </a:r>
            <a:r>
              <a:rPr lang="en-US" sz="2800" dirty="0"/>
              <a:t> day has enough trouble of its own.</a:t>
            </a:r>
          </a:p>
          <a:p>
            <a:pPr marL="0" indent="0">
              <a:buNone/>
            </a:pPr>
            <a:r>
              <a:rPr lang="en-US" sz="2800" dirty="0"/>
              <a:t> </a:t>
            </a:r>
          </a:p>
          <a:p>
            <a:pPr marL="0" indent="0">
              <a:buNone/>
            </a:pPr>
            <a:r>
              <a:rPr lang="en-US" sz="2800" b="1" dirty="0"/>
              <a:t>John 16:33 … </a:t>
            </a:r>
            <a:r>
              <a:rPr lang="en-US" sz="2800" dirty="0"/>
              <a:t>In the world you have tribulation,…."</a:t>
            </a:r>
          </a:p>
          <a:p>
            <a:pPr marL="0" indent="0">
              <a:buNone/>
            </a:pPr>
            <a:r>
              <a:rPr lang="en-US" sz="2800" dirty="0"/>
              <a:t> </a:t>
            </a:r>
          </a:p>
          <a:p>
            <a:pPr marL="0" indent="0">
              <a:buNone/>
            </a:pPr>
            <a:r>
              <a:rPr lang="en-US" sz="2800" b="1" dirty="0"/>
              <a:t>Acts 14:22 …</a:t>
            </a:r>
            <a:r>
              <a:rPr lang="en-US" sz="2800" dirty="0"/>
              <a:t> " Through many tribulations we must enter the kingdom of God.“</a:t>
            </a:r>
          </a:p>
          <a:p>
            <a:pPr marL="0" indent="0">
              <a:buNone/>
            </a:pPr>
            <a:endParaRPr lang="en-US" sz="2800" dirty="0"/>
          </a:p>
          <a:p>
            <a:pPr marL="0" indent="0">
              <a:buNone/>
            </a:pPr>
            <a:r>
              <a:rPr lang="en-US" sz="2800" b="1" dirty="0"/>
              <a:t>1 Peter 4:12 </a:t>
            </a:r>
            <a:r>
              <a:rPr lang="en-US" sz="2800" dirty="0"/>
              <a:t>Beloved, do not be surprised at the fiery ordeal among you, which comes upon you for your testing, as though some strange thing were happening to you; </a:t>
            </a:r>
            <a:br>
              <a:rPr lang="en-US" sz="2800" dirty="0"/>
            </a:br>
            <a:endParaRPr lang="en-US" sz="2800" dirty="0"/>
          </a:p>
          <a:p>
            <a:endParaRPr lang="en-US"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400377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660-156A-4BAF-8C12-664D7A14095E}"/>
              </a:ext>
            </a:extLst>
          </p:cNvPr>
          <p:cNvSpPr>
            <a:spLocks noGrp="1"/>
          </p:cNvSpPr>
          <p:nvPr>
            <p:ph type="title"/>
          </p:nvPr>
        </p:nvSpPr>
        <p:spPr>
          <a:xfrm>
            <a:off x="2469832" y="328242"/>
            <a:ext cx="8911687" cy="618536"/>
          </a:xfrm>
        </p:spPr>
        <p:txBody>
          <a:bodyPr>
            <a:normAutofit fontScale="90000"/>
          </a:bodyPr>
          <a:lstStyle/>
          <a:p>
            <a:pPr algn="ctr"/>
            <a:r>
              <a:rPr lang="en-US" b="1" dirty="0"/>
              <a:t>Question</a:t>
            </a:r>
            <a:endParaRPr lang="en-US" dirty="0"/>
          </a:p>
        </p:txBody>
      </p:sp>
      <p:sp>
        <p:nvSpPr>
          <p:cNvPr id="3" name="Content Placeholder 2">
            <a:extLst>
              <a:ext uri="{FF2B5EF4-FFF2-40B4-BE49-F238E27FC236}">
                <a16:creationId xmlns:a16="http://schemas.microsoft.com/office/drawing/2014/main" id="{691CCB99-38BF-4A46-9685-A1589F6AF51E}"/>
              </a:ext>
            </a:extLst>
          </p:cNvPr>
          <p:cNvSpPr>
            <a:spLocks noGrp="1"/>
          </p:cNvSpPr>
          <p:nvPr>
            <p:ph idx="1"/>
          </p:nvPr>
        </p:nvSpPr>
        <p:spPr>
          <a:xfrm>
            <a:off x="1236785" y="1122623"/>
            <a:ext cx="10626969" cy="5407135"/>
          </a:xfrm>
        </p:spPr>
        <p:txBody>
          <a:bodyPr>
            <a:normAutofit/>
          </a:bodyPr>
          <a:lstStyle/>
          <a:p>
            <a:r>
              <a:rPr lang="en-US" sz="4000" dirty="0"/>
              <a:t>Joyous Milestones:</a:t>
            </a:r>
          </a:p>
          <a:p>
            <a:pPr lvl="1"/>
            <a:r>
              <a:rPr lang="en-US" sz="3800" dirty="0"/>
              <a:t>Will we abandon God?</a:t>
            </a:r>
          </a:p>
          <a:p>
            <a:pPr lvl="1"/>
            <a:r>
              <a:rPr lang="en-US" sz="3800" dirty="0"/>
              <a:t>Will we forget God?</a:t>
            </a:r>
          </a:p>
          <a:p>
            <a:r>
              <a:rPr lang="en-US" sz="4000" dirty="0"/>
              <a:t>Suffering Milestones:</a:t>
            </a:r>
          </a:p>
          <a:p>
            <a:pPr lvl="1"/>
            <a:r>
              <a:rPr lang="en-US" sz="3800" dirty="0"/>
              <a:t>Will we remain faithful?</a:t>
            </a:r>
          </a:p>
          <a:p>
            <a:pPr lvl="1"/>
            <a:r>
              <a:rPr lang="en-US" sz="3800" dirty="0"/>
              <a:t>Will we reject God?</a:t>
            </a:r>
          </a:p>
          <a:p>
            <a:pPr marL="0" indent="0">
              <a:buNone/>
            </a:pPr>
            <a:endParaRPr lang="en-US" sz="2800" b="1" dirty="0"/>
          </a:p>
          <a:p>
            <a:endParaRPr lang="en-US"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94716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660-156A-4BAF-8C12-664D7A14095E}"/>
              </a:ext>
            </a:extLst>
          </p:cNvPr>
          <p:cNvSpPr>
            <a:spLocks noGrp="1"/>
          </p:cNvSpPr>
          <p:nvPr>
            <p:ph type="title"/>
          </p:nvPr>
        </p:nvSpPr>
        <p:spPr>
          <a:xfrm>
            <a:off x="2469832" y="328242"/>
            <a:ext cx="8911687" cy="618536"/>
          </a:xfrm>
        </p:spPr>
        <p:txBody>
          <a:bodyPr>
            <a:normAutofit fontScale="90000"/>
          </a:bodyPr>
          <a:lstStyle/>
          <a:p>
            <a:pPr algn="ctr"/>
            <a:r>
              <a:rPr lang="en-US" b="1" dirty="0"/>
              <a:t>Nature of this Physical Life</a:t>
            </a:r>
            <a:endParaRPr lang="en-US" dirty="0"/>
          </a:p>
        </p:txBody>
      </p:sp>
      <p:sp>
        <p:nvSpPr>
          <p:cNvPr id="3" name="Content Placeholder 2">
            <a:extLst>
              <a:ext uri="{FF2B5EF4-FFF2-40B4-BE49-F238E27FC236}">
                <a16:creationId xmlns:a16="http://schemas.microsoft.com/office/drawing/2014/main" id="{691CCB99-38BF-4A46-9685-A1589F6AF51E}"/>
              </a:ext>
            </a:extLst>
          </p:cNvPr>
          <p:cNvSpPr>
            <a:spLocks noGrp="1"/>
          </p:cNvSpPr>
          <p:nvPr>
            <p:ph idx="1"/>
          </p:nvPr>
        </p:nvSpPr>
        <p:spPr>
          <a:xfrm>
            <a:off x="644769" y="1122623"/>
            <a:ext cx="11406554" cy="5407135"/>
          </a:xfrm>
        </p:spPr>
        <p:txBody>
          <a:bodyPr>
            <a:normAutofit/>
          </a:bodyPr>
          <a:lstStyle/>
          <a:p>
            <a:r>
              <a:rPr lang="en-US" sz="4000" dirty="0"/>
              <a:t>Constant Change – Nothing stays the same</a:t>
            </a:r>
          </a:p>
          <a:p>
            <a:r>
              <a:rPr lang="en-US" sz="4000" dirty="0"/>
              <a:t>Good things will come:</a:t>
            </a:r>
          </a:p>
          <a:p>
            <a:pPr lvl="1"/>
            <a:r>
              <a:rPr lang="en-US" sz="3800" dirty="0"/>
              <a:t>They are passing</a:t>
            </a:r>
          </a:p>
          <a:p>
            <a:pPr lvl="1"/>
            <a:r>
              <a:rPr lang="en-US" sz="3800" dirty="0"/>
              <a:t>All we obtain we will lose</a:t>
            </a:r>
          </a:p>
          <a:p>
            <a:r>
              <a:rPr lang="en-US" sz="4200" dirty="0"/>
              <a:t>Life is filled with Difficulties, Sorrows, Pain</a:t>
            </a:r>
          </a:p>
          <a:p>
            <a:pPr lvl="1"/>
            <a:r>
              <a:rPr lang="en-US" sz="4000" dirty="0"/>
              <a:t>But they too are passing</a:t>
            </a:r>
          </a:p>
          <a:p>
            <a:pPr marL="0" indent="0">
              <a:buNone/>
            </a:pPr>
            <a:endParaRPr lang="en-US" sz="2800" b="1" dirty="0"/>
          </a:p>
          <a:p>
            <a:endParaRPr lang="en-US"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03612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660-156A-4BAF-8C12-664D7A14095E}"/>
              </a:ext>
            </a:extLst>
          </p:cNvPr>
          <p:cNvSpPr>
            <a:spLocks noGrp="1"/>
          </p:cNvSpPr>
          <p:nvPr>
            <p:ph type="title"/>
          </p:nvPr>
        </p:nvSpPr>
        <p:spPr>
          <a:xfrm>
            <a:off x="2469832" y="328242"/>
            <a:ext cx="8911687" cy="618536"/>
          </a:xfrm>
        </p:spPr>
        <p:txBody>
          <a:bodyPr>
            <a:normAutofit fontScale="90000"/>
          </a:bodyPr>
          <a:lstStyle/>
          <a:p>
            <a:pPr algn="ctr"/>
            <a:r>
              <a:rPr lang="en-US" b="1" dirty="0"/>
              <a:t>Nature of God</a:t>
            </a:r>
            <a:endParaRPr lang="en-US" dirty="0"/>
          </a:p>
        </p:txBody>
      </p:sp>
      <p:sp>
        <p:nvSpPr>
          <p:cNvPr id="3" name="Content Placeholder 2">
            <a:extLst>
              <a:ext uri="{FF2B5EF4-FFF2-40B4-BE49-F238E27FC236}">
                <a16:creationId xmlns:a16="http://schemas.microsoft.com/office/drawing/2014/main" id="{691CCB99-38BF-4A46-9685-A1589F6AF51E}"/>
              </a:ext>
            </a:extLst>
          </p:cNvPr>
          <p:cNvSpPr>
            <a:spLocks noGrp="1"/>
          </p:cNvSpPr>
          <p:nvPr>
            <p:ph idx="1"/>
          </p:nvPr>
        </p:nvSpPr>
        <p:spPr>
          <a:xfrm>
            <a:off x="644769" y="1122623"/>
            <a:ext cx="11406554" cy="5407135"/>
          </a:xfrm>
        </p:spPr>
        <p:txBody>
          <a:bodyPr>
            <a:normAutofit/>
          </a:bodyPr>
          <a:lstStyle/>
          <a:p>
            <a:r>
              <a:rPr lang="en-US" sz="4000" dirty="0"/>
              <a:t>Constant &amp; Unchanging Presence in our Lives</a:t>
            </a:r>
          </a:p>
          <a:p>
            <a:r>
              <a:rPr lang="en-US" sz="4000" dirty="0"/>
              <a:t>God will more than restore all that we lose</a:t>
            </a:r>
          </a:p>
          <a:p>
            <a:pPr lvl="1"/>
            <a:r>
              <a:rPr lang="en-US" sz="2600" dirty="0"/>
              <a:t>Eternal Life</a:t>
            </a:r>
          </a:p>
          <a:p>
            <a:pPr lvl="1"/>
            <a:r>
              <a:rPr lang="en-US" sz="2600" dirty="0"/>
              <a:t>Kingdom</a:t>
            </a:r>
          </a:p>
          <a:p>
            <a:pPr lvl="1"/>
            <a:r>
              <a:rPr lang="en-US" sz="2600" dirty="0"/>
              <a:t>Glory</a:t>
            </a:r>
          </a:p>
          <a:p>
            <a:pPr lvl="1"/>
            <a:r>
              <a:rPr lang="en-US" sz="2600" dirty="0"/>
              <a:t>Authority – Reign with Christ</a:t>
            </a:r>
          </a:p>
          <a:p>
            <a:pPr lvl="1"/>
            <a:r>
              <a:rPr lang="en-US" sz="2600" dirty="0"/>
              <a:t>Inherit all that Jesus inherits</a:t>
            </a:r>
          </a:p>
          <a:p>
            <a:endParaRPr lang="en-US"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59473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660-156A-4BAF-8C12-664D7A14095E}"/>
              </a:ext>
            </a:extLst>
          </p:cNvPr>
          <p:cNvSpPr>
            <a:spLocks noGrp="1"/>
          </p:cNvSpPr>
          <p:nvPr>
            <p:ph type="title"/>
          </p:nvPr>
        </p:nvSpPr>
        <p:spPr>
          <a:xfrm>
            <a:off x="2469832" y="328242"/>
            <a:ext cx="8911687" cy="618536"/>
          </a:xfrm>
        </p:spPr>
        <p:txBody>
          <a:bodyPr>
            <a:normAutofit fontScale="90000"/>
          </a:bodyPr>
          <a:lstStyle/>
          <a:p>
            <a:pPr algn="ctr"/>
            <a:r>
              <a:rPr lang="en-US" b="1" dirty="0"/>
              <a:t>My Next Milestones</a:t>
            </a:r>
            <a:endParaRPr lang="en-US" dirty="0"/>
          </a:p>
        </p:txBody>
      </p:sp>
      <p:sp>
        <p:nvSpPr>
          <p:cNvPr id="3" name="Content Placeholder 2">
            <a:extLst>
              <a:ext uri="{FF2B5EF4-FFF2-40B4-BE49-F238E27FC236}">
                <a16:creationId xmlns:a16="http://schemas.microsoft.com/office/drawing/2014/main" id="{691CCB99-38BF-4A46-9685-A1589F6AF51E}"/>
              </a:ext>
            </a:extLst>
          </p:cNvPr>
          <p:cNvSpPr>
            <a:spLocks noGrp="1"/>
          </p:cNvSpPr>
          <p:nvPr>
            <p:ph idx="1"/>
          </p:nvPr>
        </p:nvSpPr>
        <p:spPr>
          <a:xfrm>
            <a:off x="644769" y="1122623"/>
            <a:ext cx="11406554" cy="5407135"/>
          </a:xfrm>
        </p:spPr>
        <p:txBody>
          <a:bodyPr>
            <a:normAutofit/>
          </a:bodyPr>
          <a:lstStyle/>
          <a:p>
            <a:r>
              <a:rPr lang="en-US" sz="4000" dirty="0"/>
              <a:t>Most of your approaching milestones are now memories for me</a:t>
            </a:r>
          </a:p>
          <a:p>
            <a:r>
              <a:rPr lang="en-US" sz="4000" dirty="0"/>
              <a:t>My life is mostly lived.</a:t>
            </a:r>
          </a:p>
          <a:p>
            <a:r>
              <a:rPr lang="en-US" sz="4000" dirty="0"/>
              <a:t>I have three abiding milestones that remain</a:t>
            </a:r>
          </a:p>
          <a:p>
            <a:r>
              <a:rPr lang="en-US" sz="4000" dirty="0"/>
              <a:t>Ultimately, they are your milestones also</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06384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660-156A-4BAF-8C12-664D7A14095E}"/>
              </a:ext>
            </a:extLst>
          </p:cNvPr>
          <p:cNvSpPr>
            <a:spLocks noGrp="1"/>
          </p:cNvSpPr>
          <p:nvPr>
            <p:ph type="title"/>
          </p:nvPr>
        </p:nvSpPr>
        <p:spPr>
          <a:xfrm>
            <a:off x="2030216" y="228596"/>
            <a:ext cx="8911687" cy="618536"/>
          </a:xfrm>
        </p:spPr>
        <p:txBody>
          <a:bodyPr>
            <a:normAutofit fontScale="90000"/>
          </a:bodyPr>
          <a:lstStyle/>
          <a:p>
            <a:pPr algn="ctr"/>
            <a:r>
              <a:rPr lang="en-US" b="1" dirty="0"/>
              <a:t>Three Remaining Milestones</a:t>
            </a:r>
            <a:endParaRPr lang="en-US" dirty="0"/>
          </a:p>
        </p:txBody>
      </p:sp>
      <p:sp>
        <p:nvSpPr>
          <p:cNvPr id="3" name="Content Placeholder 2">
            <a:extLst>
              <a:ext uri="{FF2B5EF4-FFF2-40B4-BE49-F238E27FC236}">
                <a16:creationId xmlns:a16="http://schemas.microsoft.com/office/drawing/2014/main" id="{691CCB99-38BF-4A46-9685-A1589F6AF51E}"/>
              </a:ext>
            </a:extLst>
          </p:cNvPr>
          <p:cNvSpPr>
            <a:spLocks noGrp="1"/>
          </p:cNvSpPr>
          <p:nvPr>
            <p:ph idx="1"/>
          </p:nvPr>
        </p:nvSpPr>
        <p:spPr>
          <a:xfrm>
            <a:off x="650630" y="899884"/>
            <a:ext cx="11406554" cy="5799854"/>
          </a:xfrm>
        </p:spPr>
        <p:txBody>
          <a:bodyPr>
            <a:normAutofit/>
          </a:bodyPr>
          <a:lstStyle/>
          <a:p>
            <a:r>
              <a:rPr lang="en-US" sz="4000" b="1" dirty="0"/>
              <a:t>Serve God</a:t>
            </a:r>
          </a:p>
          <a:p>
            <a:pPr marL="0" indent="0">
              <a:buNone/>
            </a:pPr>
            <a:r>
              <a:rPr lang="en-US" sz="2400" b="1" dirty="0"/>
              <a:t>1 Corinthians 15:58 </a:t>
            </a:r>
            <a:r>
              <a:rPr lang="en-US" sz="2400" dirty="0"/>
              <a:t>Therefore, my beloved brethren, be steadfast, immovable, always abounding in the work of the Lord, knowing that your toil is not </a:t>
            </a:r>
            <a:r>
              <a:rPr lang="en-US" sz="2400" i="1" dirty="0"/>
              <a:t>in</a:t>
            </a:r>
            <a:r>
              <a:rPr lang="en-US" sz="2400" dirty="0"/>
              <a:t> vain in the Lord.</a:t>
            </a:r>
          </a:p>
          <a:p>
            <a:r>
              <a:rPr lang="en-US" sz="4000" b="1" dirty="0"/>
              <a:t>Death</a:t>
            </a:r>
          </a:p>
          <a:p>
            <a:pPr marL="0" indent="0">
              <a:buNone/>
            </a:pPr>
            <a:r>
              <a:rPr lang="en-US" sz="2400" b="1" dirty="0"/>
              <a:t>Hebrews 9:27 </a:t>
            </a:r>
            <a:r>
              <a:rPr lang="en-US" sz="2400" dirty="0"/>
              <a:t>And inasmuch as it is appointed for men to die once and after this </a:t>
            </a:r>
            <a:r>
              <a:rPr lang="en-US" sz="2400" i="1" dirty="0"/>
              <a:t>comes</a:t>
            </a:r>
            <a:r>
              <a:rPr lang="en-US" sz="2400" dirty="0"/>
              <a:t> judgment,</a:t>
            </a:r>
          </a:p>
          <a:p>
            <a:r>
              <a:rPr lang="en-US" sz="4000" b="1" dirty="0"/>
              <a:t>Glory</a:t>
            </a:r>
          </a:p>
          <a:p>
            <a:pPr marL="0" indent="0">
              <a:buNone/>
            </a:pPr>
            <a:r>
              <a:rPr lang="en-US" sz="2400" b="1" dirty="0"/>
              <a:t>2 Timothy 4:8 </a:t>
            </a:r>
            <a:r>
              <a:rPr lang="en-US" sz="2400" dirty="0"/>
              <a:t> in the future there is laid up for me the crown of righteousness, which the Lord, the righteous Judge, will award to me on that day; and not only to me, but also to all who have loved His appearing.</a:t>
            </a:r>
          </a:p>
          <a:p>
            <a:pPr marL="0" indent="0">
              <a:buNone/>
            </a:pPr>
            <a:endParaRPr lang="en-US" sz="4000" dirty="0"/>
          </a:p>
        </p:txBody>
      </p:sp>
    </p:spTree>
    <p:extLst>
      <p:ext uri="{BB962C8B-B14F-4D97-AF65-F5344CB8AC3E}">
        <p14:creationId xmlns:p14="http://schemas.microsoft.com/office/powerpoint/2010/main" val="423693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3" name="Rectangle 42">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4F86AA-9E8D-4DF9-A2A4-930520D460CD}"/>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a:solidFill>
                  <a:srgbClr val="FEFFFF"/>
                </a:solidFill>
              </a:rPr>
              <a:t>Roman Milestones</a:t>
            </a:r>
          </a:p>
        </p:txBody>
      </p:sp>
      <p:pic>
        <p:nvPicPr>
          <p:cNvPr id="4" name="Picture 3">
            <a:extLst>
              <a:ext uri="{FF2B5EF4-FFF2-40B4-BE49-F238E27FC236}">
                <a16:creationId xmlns:a16="http://schemas.microsoft.com/office/drawing/2014/main" id="{8D5ED614-5918-4923-AEB6-94142365720B}"/>
              </a:ext>
            </a:extLst>
          </p:cNvPr>
          <p:cNvPicPr>
            <a:picLocks noChangeAspect="1"/>
          </p:cNvPicPr>
          <p:nvPr/>
        </p:nvPicPr>
        <p:blipFill rotWithShape="1">
          <a:blip r:embed="rId3"/>
          <a:srcRect l="4241" t="8775" b="26008"/>
          <a:stretch/>
        </p:blipFill>
        <p:spPr>
          <a:xfrm>
            <a:off x="4639732" y="10"/>
            <a:ext cx="7552267" cy="6857990"/>
          </a:xfrm>
          <a:prstGeom prst="rect">
            <a:avLst/>
          </a:prstGeom>
        </p:spPr>
      </p:pic>
      <p:sp>
        <p:nvSpPr>
          <p:cNvPr id="47"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920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1B67-1C80-4B86-92F9-3644AB282EBD}"/>
              </a:ext>
            </a:extLst>
          </p:cNvPr>
          <p:cNvSpPr>
            <a:spLocks noGrp="1"/>
          </p:cNvSpPr>
          <p:nvPr>
            <p:ph type="title"/>
          </p:nvPr>
        </p:nvSpPr>
        <p:spPr/>
        <p:txBody>
          <a:bodyPr/>
          <a:lstStyle/>
          <a:p>
            <a:pPr algn="ctr"/>
            <a:r>
              <a:rPr lang="en-US" b="1" dirty="0"/>
              <a:t>Milestones</a:t>
            </a:r>
          </a:p>
        </p:txBody>
      </p:sp>
      <p:sp>
        <p:nvSpPr>
          <p:cNvPr id="3" name="Content Placeholder 2">
            <a:extLst>
              <a:ext uri="{FF2B5EF4-FFF2-40B4-BE49-F238E27FC236}">
                <a16:creationId xmlns:a16="http://schemas.microsoft.com/office/drawing/2014/main" id="{0F8A6C9A-ED34-4770-AF83-A5E6B07142FB}"/>
              </a:ext>
            </a:extLst>
          </p:cNvPr>
          <p:cNvSpPr>
            <a:spLocks noGrp="1"/>
          </p:cNvSpPr>
          <p:nvPr>
            <p:ph idx="1"/>
          </p:nvPr>
        </p:nvSpPr>
        <p:spPr>
          <a:xfrm>
            <a:off x="1784959" y="1371600"/>
            <a:ext cx="9719653" cy="5116882"/>
          </a:xfrm>
        </p:spPr>
        <p:txBody>
          <a:bodyPr>
            <a:normAutofit/>
          </a:bodyPr>
          <a:lstStyle/>
          <a:p>
            <a:pPr lvl="0"/>
            <a:r>
              <a:rPr lang="en-US" sz="2400" b="1" dirty="0"/>
              <a:t>Mile Markers:  </a:t>
            </a:r>
            <a:r>
              <a:rPr lang="en-US" sz="2400" dirty="0"/>
              <a:t>We have continued the practice of milestones even today.  We call them mile markers.  </a:t>
            </a:r>
          </a:p>
          <a:p>
            <a:pPr marL="0" indent="0">
              <a:buNone/>
            </a:pPr>
            <a:r>
              <a:rPr lang="en-US" sz="2400" dirty="0"/>
              <a:t> </a:t>
            </a:r>
          </a:p>
          <a:p>
            <a:pPr lvl="0"/>
            <a:r>
              <a:rPr lang="en-US" sz="2400" b="1" dirty="0"/>
              <a:t>Interstate Highways: </a:t>
            </a:r>
            <a:r>
              <a:rPr lang="en-US" sz="2400" dirty="0"/>
              <a:t>Next time you travel on an </a:t>
            </a:r>
            <a:r>
              <a:rPr lang="en-US" sz="2400" b="1" dirty="0"/>
              <a:t>interstate highway</a:t>
            </a:r>
            <a:r>
              <a:rPr lang="en-US" sz="2400" dirty="0"/>
              <a:t>, look to the side of the road. Every mile, there will be a little sign with a number on it. It tells you how many miles you have traveled from the beginning of the road.</a:t>
            </a:r>
          </a:p>
          <a:p>
            <a:pPr marL="0" indent="0">
              <a:buNone/>
            </a:pPr>
            <a:r>
              <a:rPr lang="en-US" sz="2400" dirty="0"/>
              <a:t> </a:t>
            </a:r>
          </a:p>
          <a:p>
            <a:pPr lvl="0"/>
            <a:r>
              <a:rPr lang="en-US" sz="2400" dirty="0"/>
              <a:t>All the exit signs are numbered according to the nearest mile marker.</a:t>
            </a:r>
            <a:r>
              <a:rPr lang="en-US" dirty="0"/>
              <a:t>  </a:t>
            </a:r>
          </a:p>
          <a:p>
            <a:pPr marL="0" indent="0">
              <a:buNone/>
            </a:pPr>
            <a:endParaRPr lang="en-US" dirty="0"/>
          </a:p>
        </p:txBody>
      </p:sp>
    </p:spTree>
    <p:extLst>
      <p:ext uri="{BB962C8B-B14F-4D97-AF65-F5344CB8AC3E}">
        <p14:creationId xmlns:p14="http://schemas.microsoft.com/office/powerpoint/2010/main" val="209368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58A66-37DE-4405-85D5-CF4E74BB7AE4}"/>
              </a:ext>
            </a:extLst>
          </p:cNvPr>
          <p:cNvSpPr>
            <a:spLocks noGrp="1"/>
          </p:cNvSpPr>
          <p:nvPr>
            <p:ph type="title"/>
          </p:nvPr>
        </p:nvSpPr>
        <p:spPr>
          <a:xfrm>
            <a:off x="3373062" y="624110"/>
            <a:ext cx="8131550" cy="1280890"/>
          </a:xfrm>
        </p:spPr>
        <p:txBody>
          <a:bodyPr>
            <a:normAutofit/>
          </a:bodyPr>
          <a:lstStyle/>
          <a:p>
            <a:r>
              <a:rPr lang="en-US"/>
              <a:t>Present Day Use of Milestones</a:t>
            </a:r>
            <a:br>
              <a:rPr lang="en-US"/>
            </a:br>
            <a:r>
              <a:rPr lang="en-US"/>
              <a:t>Mile Markers and Exist Numbers</a:t>
            </a:r>
            <a:endParaRPr lang="en-US"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pic>
        <p:nvPicPr>
          <p:cNvPr id="4" name="Picture 3">
            <a:extLst>
              <a:ext uri="{FF2B5EF4-FFF2-40B4-BE49-F238E27FC236}">
                <a16:creationId xmlns:a16="http://schemas.microsoft.com/office/drawing/2014/main" id="{C0E39979-272C-4488-AFCC-60A9EE73557D}"/>
              </a:ext>
            </a:extLst>
          </p:cNvPr>
          <p:cNvPicPr>
            <a:picLocks noChangeAspect="1"/>
          </p:cNvPicPr>
          <p:nvPr/>
        </p:nvPicPr>
        <p:blipFill>
          <a:blip r:embed="rId3"/>
          <a:stretch>
            <a:fillRect/>
          </a:stretch>
        </p:blipFill>
        <p:spPr>
          <a:xfrm>
            <a:off x="4199694" y="2199736"/>
            <a:ext cx="7072043" cy="4195202"/>
          </a:xfrm>
          <a:prstGeom prst="rect">
            <a:avLst/>
          </a:prstGeom>
        </p:spPr>
      </p:pic>
      <p:sp>
        <p:nvSpPr>
          <p:cNvPr id="5" name="Oval 4">
            <a:extLst>
              <a:ext uri="{FF2B5EF4-FFF2-40B4-BE49-F238E27FC236}">
                <a16:creationId xmlns:a16="http://schemas.microsoft.com/office/drawing/2014/main" id="{0B89BD34-6578-49EC-AAD1-173AB044E584}"/>
              </a:ext>
            </a:extLst>
          </p:cNvPr>
          <p:cNvSpPr/>
          <p:nvPr/>
        </p:nvSpPr>
        <p:spPr>
          <a:xfrm>
            <a:off x="9993923" y="3201258"/>
            <a:ext cx="1037492" cy="1117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9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D44E099-FC66-4167-A593-8F6FBB5EE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47171E04-FEC4-4208-A619-A786E423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F3DE8019-884E-41C9-A54C-AC668CA52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462C1647-5880-4037-8FCE-16E1F646C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C91082BE-FDAA-4A80-88B6-C5F5AD0C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059FE918-3CB9-43E6-8025-22A9C21C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E30464D7-34FF-42C8-8686-C3A865E90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07281894-7888-434B-BC17-FB67B4879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7CDF6636-2EE5-4477-B1E7-136C9B4F3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6A01C238-0F7D-4DF5-A879-329020008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AA10B8D3-BE6D-40AB-BA54-12C4758E5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4CD8C1DF-88C2-4F11-AA23-36D5B5BD3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9AF01696-99FF-4093-938A-38D0C7223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629FAB3C-6A93-4306-8525-B9FC787B15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8838005D-B3A9-4E56-9BFB-3DD99E4B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6450237E-A2DE-4BA3-AF9F-06399E5CF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A643E849-3FBA-4248-B0DF-9D6737E23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231C0782-59AA-4C4F-8B86-85102F70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E19975F5-4F93-41BF-9A6D-1E6CFDFF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AE6458FC-D3D9-469F-A8FB-0431BD15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90B9693F-2248-4DB8-A528-52C13C63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11CC5E15-09A8-41A0-930D-434F7D8D6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B5566C56-67EC-43D7-A3D2-3CCBEDAFC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CF74AC36-5E17-4D3B-A93B-1645741EB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39818481-D2FB-4507-B11D-8C6342AC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E996F5F0-3979-44D1-9AE3-1251DA5D2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05C469C2-FE8F-491E-9139-7E7F8BB38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6538C979-F14E-4C6B-BE04-38CC5D7C1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D29BD510-E7CC-431C-9DC5-D07910F6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8E0437A-FA20-4E33-95A8-BBC1FD5C7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422970-A550-4048-9C19-32A945A4E35A}"/>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sz="4000">
                <a:solidFill>
                  <a:srgbClr val="FEFFFF"/>
                </a:solidFill>
              </a:rPr>
              <a:t>I-45 Mile Marker 285</a:t>
            </a:r>
          </a:p>
        </p:txBody>
      </p:sp>
      <p:pic>
        <p:nvPicPr>
          <p:cNvPr id="5" name="Picture 4">
            <a:extLst>
              <a:ext uri="{FF2B5EF4-FFF2-40B4-BE49-F238E27FC236}">
                <a16:creationId xmlns:a16="http://schemas.microsoft.com/office/drawing/2014/main" id="{0F44E933-453B-47A8-B4AC-C19341C1564D}"/>
              </a:ext>
            </a:extLst>
          </p:cNvPr>
          <p:cNvPicPr>
            <a:picLocks noChangeAspect="1"/>
          </p:cNvPicPr>
          <p:nvPr/>
        </p:nvPicPr>
        <p:blipFill rotWithShape="1">
          <a:blip r:embed="rId3"/>
          <a:srcRect r="1" b="12162"/>
          <a:stretch/>
        </p:blipFill>
        <p:spPr>
          <a:xfrm>
            <a:off x="6111242" y="-5534"/>
            <a:ext cx="6080758" cy="3431766"/>
          </a:xfrm>
          <a:prstGeom prst="rect">
            <a:avLst/>
          </a:prstGeom>
        </p:spPr>
      </p:pic>
      <p:pic>
        <p:nvPicPr>
          <p:cNvPr id="4" name="Picture 3">
            <a:extLst>
              <a:ext uri="{FF2B5EF4-FFF2-40B4-BE49-F238E27FC236}">
                <a16:creationId xmlns:a16="http://schemas.microsoft.com/office/drawing/2014/main" id="{5763D51C-4E46-4BB4-A5AE-89BA3ACCF30A}"/>
              </a:ext>
            </a:extLst>
          </p:cNvPr>
          <p:cNvPicPr>
            <a:picLocks noChangeAspect="1"/>
          </p:cNvPicPr>
          <p:nvPr/>
        </p:nvPicPr>
        <p:blipFill rotWithShape="1">
          <a:blip r:embed="rId4"/>
          <a:srcRect t="22690" r="1" b="1"/>
          <a:stretch/>
        </p:blipFill>
        <p:spPr>
          <a:xfrm>
            <a:off x="6111242" y="3426232"/>
            <a:ext cx="6080758" cy="3431768"/>
          </a:xfrm>
          <a:prstGeom prst="rect">
            <a:avLst/>
          </a:prstGeom>
        </p:spPr>
      </p:pic>
      <p:sp>
        <p:nvSpPr>
          <p:cNvPr id="46" name="Freeform 27">
            <a:extLst>
              <a:ext uri="{FF2B5EF4-FFF2-40B4-BE49-F238E27FC236}">
                <a16:creationId xmlns:a16="http://schemas.microsoft.com/office/drawing/2014/main" id="{C08A186A-A32B-412D-8105-6DDEC68B6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US"/>
          </a:p>
        </p:txBody>
      </p:sp>
      <p:cxnSp>
        <p:nvCxnSpPr>
          <p:cNvPr id="48" name="Straight Connector 47">
            <a:extLst>
              <a:ext uri="{FF2B5EF4-FFF2-40B4-BE49-F238E27FC236}">
                <a16:creationId xmlns:a16="http://schemas.microsoft.com/office/drawing/2014/main" id="{93B06D1C-75DF-4E0C-B26C-78A4F8B399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1241" y="3426233"/>
            <a:ext cx="6080759"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3B8770C0-2A3C-49C8-A851-FF19F163FDF6}"/>
              </a:ext>
            </a:extLst>
          </p:cNvPr>
          <p:cNvSpPr/>
          <p:nvPr/>
        </p:nvSpPr>
        <p:spPr>
          <a:xfrm>
            <a:off x="6881207" y="3841459"/>
            <a:ext cx="2270414" cy="1117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AD13AEE-A096-4645-8748-A8190E31E004}"/>
              </a:ext>
            </a:extLst>
          </p:cNvPr>
          <p:cNvSpPr/>
          <p:nvPr/>
        </p:nvSpPr>
        <p:spPr>
          <a:xfrm>
            <a:off x="10772587" y="142118"/>
            <a:ext cx="1691341" cy="1117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52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3BED-6454-4956-BE63-A232FC33B2FF}"/>
              </a:ext>
            </a:extLst>
          </p:cNvPr>
          <p:cNvSpPr>
            <a:spLocks noGrp="1"/>
          </p:cNvSpPr>
          <p:nvPr>
            <p:ph type="title"/>
          </p:nvPr>
        </p:nvSpPr>
        <p:spPr>
          <a:xfrm>
            <a:off x="2358463" y="240319"/>
            <a:ext cx="8911687" cy="706459"/>
          </a:xfrm>
        </p:spPr>
        <p:txBody>
          <a:bodyPr/>
          <a:lstStyle/>
          <a:p>
            <a:pPr algn="ctr"/>
            <a:r>
              <a:rPr lang="en-US" b="1" dirty="0"/>
              <a:t>Milestones in Life</a:t>
            </a:r>
          </a:p>
        </p:txBody>
      </p:sp>
      <p:sp>
        <p:nvSpPr>
          <p:cNvPr id="3" name="Content Placeholder 2">
            <a:extLst>
              <a:ext uri="{FF2B5EF4-FFF2-40B4-BE49-F238E27FC236}">
                <a16:creationId xmlns:a16="http://schemas.microsoft.com/office/drawing/2014/main" id="{DDA0684C-128C-4415-AF01-564211927A2B}"/>
              </a:ext>
            </a:extLst>
          </p:cNvPr>
          <p:cNvSpPr>
            <a:spLocks noGrp="1"/>
          </p:cNvSpPr>
          <p:nvPr>
            <p:ph idx="1"/>
          </p:nvPr>
        </p:nvSpPr>
        <p:spPr>
          <a:xfrm>
            <a:off x="1137138" y="1125416"/>
            <a:ext cx="10373335" cy="3777622"/>
          </a:xfrm>
        </p:spPr>
        <p:txBody>
          <a:bodyPr>
            <a:normAutofit lnSpcReduction="10000"/>
          </a:bodyPr>
          <a:lstStyle/>
          <a:p>
            <a:r>
              <a:rPr lang="en-US" sz="4000" b="1" dirty="0"/>
              <a:t>Life is a Journey: </a:t>
            </a:r>
            <a:r>
              <a:rPr lang="en-US" sz="4000" dirty="0"/>
              <a:t>Like a road leading from birth to death</a:t>
            </a:r>
          </a:p>
          <a:p>
            <a:pPr marL="0" indent="0">
              <a:buNone/>
            </a:pPr>
            <a:endParaRPr lang="en-US" sz="4000" dirty="0"/>
          </a:p>
          <a:p>
            <a:r>
              <a:rPr lang="en-US" sz="4000" b="1" dirty="0"/>
              <a:t>Milestone Events:  </a:t>
            </a:r>
            <a:r>
              <a:rPr lang="en-US" sz="4000" dirty="0"/>
              <a:t>Life events that let us know where we are on life’s road – and what to expect when we are there</a:t>
            </a:r>
          </a:p>
        </p:txBody>
      </p:sp>
    </p:spTree>
    <p:extLst>
      <p:ext uri="{BB962C8B-B14F-4D97-AF65-F5344CB8AC3E}">
        <p14:creationId xmlns:p14="http://schemas.microsoft.com/office/powerpoint/2010/main" val="375849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660-156A-4BAF-8C12-664D7A14095E}"/>
              </a:ext>
            </a:extLst>
          </p:cNvPr>
          <p:cNvSpPr>
            <a:spLocks noGrp="1"/>
          </p:cNvSpPr>
          <p:nvPr>
            <p:ph type="title"/>
          </p:nvPr>
        </p:nvSpPr>
        <p:spPr>
          <a:xfrm>
            <a:off x="2469832" y="328242"/>
            <a:ext cx="8911687" cy="618536"/>
          </a:xfrm>
        </p:spPr>
        <p:txBody>
          <a:bodyPr>
            <a:normAutofit fontScale="90000"/>
          </a:bodyPr>
          <a:lstStyle/>
          <a:p>
            <a:pPr algn="ctr"/>
            <a:r>
              <a:rPr lang="en-US" b="1" dirty="0"/>
              <a:t>Milestones in Life</a:t>
            </a:r>
            <a:endParaRPr lang="en-US" dirty="0"/>
          </a:p>
        </p:txBody>
      </p:sp>
      <p:sp>
        <p:nvSpPr>
          <p:cNvPr id="3" name="Content Placeholder 2">
            <a:extLst>
              <a:ext uri="{FF2B5EF4-FFF2-40B4-BE49-F238E27FC236}">
                <a16:creationId xmlns:a16="http://schemas.microsoft.com/office/drawing/2014/main" id="{691CCB99-38BF-4A46-9685-A1589F6AF51E}"/>
              </a:ext>
            </a:extLst>
          </p:cNvPr>
          <p:cNvSpPr>
            <a:spLocks noGrp="1"/>
          </p:cNvSpPr>
          <p:nvPr>
            <p:ph idx="1"/>
          </p:nvPr>
        </p:nvSpPr>
        <p:spPr>
          <a:xfrm>
            <a:off x="1271954" y="1656023"/>
            <a:ext cx="10626969" cy="4398945"/>
          </a:xfrm>
        </p:spPr>
        <p:txBody>
          <a:bodyPr>
            <a:normAutofit/>
          </a:bodyPr>
          <a:lstStyle/>
          <a:p>
            <a:r>
              <a:rPr lang="en-US" sz="4000" dirty="0"/>
              <a:t>Life Changing Events</a:t>
            </a:r>
          </a:p>
          <a:p>
            <a:pPr lvl="1"/>
            <a:r>
              <a:rPr lang="en-US" sz="3800" dirty="0"/>
              <a:t>Birthdays</a:t>
            </a:r>
          </a:p>
          <a:p>
            <a:pPr lvl="1"/>
            <a:r>
              <a:rPr lang="en-US" sz="3800" dirty="0"/>
              <a:t>Other Events:  Joy, Sorrow, Grief</a:t>
            </a:r>
          </a:p>
          <a:p>
            <a:pPr marL="0" indent="0">
              <a:buNone/>
            </a:pPr>
            <a:endParaRPr lang="en-US" sz="4000" dirty="0"/>
          </a:p>
        </p:txBody>
      </p:sp>
    </p:spTree>
    <p:extLst>
      <p:ext uri="{BB962C8B-B14F-4D97-AF65-F5344CB8AC3E}">
        <p14:creationId xmlns:p14="http://schemas.microsoft.com/office/powerpoint/2010/main" val="173141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660-156A-4BAF-8C12-664D7A14095E}"/>
              </a:ext>
            </a:extLst>
          </p:cNvPr>
          <p:cNvSpPr>
            <a:spLocks noGrp="1"/>
          </p:cNvSpPr>
          <p:nvPr>
            <p:ph type="title"/>
          </p:nvPr>
        </p:nvSpPr>
        <p:spPr>
          <a:xfrm>
            <a:off x="2469832" y="328242"/>
            <a:ext cx="8911687" cy="618536"/>
          </a:xfrm>
        </p:spPr>
        <p:txBody>
          <a:bodyPr>
            <a:normAutofit fontScale="90000"/>
          </a:bodyPr>
          <a:lstStyle/>
          <a:p>
            <a:pPr algn="ctr"/>
            <a:r>
              <a:rPr lang="en-US" b="1" dirty="0"/>
              <a:t>Milestones in Life</a:t>
            </a:r>
            <a:endParaRPr lang="en-US" dirty="0"/>
          </a:p>
        </p:txBody>
      </p:sp>
      <p:sp>
        <p:nvSpPr>
          <p:cNvPr id="3" name="Content Placeholder 2">
            <a:extLst>
              <a:ext uri="{FF2B5EF4-FFF2-40B4-BE49-F238E27FC236}">
                <a16:creationId xmlns:a16="http://schemas.microsoft.com/office/drawing/2014/main" id="{691CCB99-38BF-4A46-9685-A1589F6AF51E}"/>
              </a:ext>
            </a:extLst>
          </p:cNvPr>
          <p:cNvSpPr>
            <a:spLocks noGrp="1"/>
          </p:cNvSpPr>
          <p:nvPr>
            <p:ph idx="1"/>
          </p:nvPr>
        </p:nvSpPr>
        <p:spPr>
          <a:xfrm>
            <a:off x="1236785" y="1122623"/>
            <a:ext cx="10626969" cy="4398945"/>
          </a:xfrm>
        </p:spPr>
        <p:txBody>
          <a:bodyPr>
            <a:normAutofit/>
          </a:bodyPr>
          <a:lstStyle/>
          <a:p>
            <a:r>
              <a:rPr lang="en-US" sz="4000" dirty="0"/>
              <a:t>Rites of Passage</a:t>
            </a:r>
          </a:p>
          <a:p>
            <a:pPr marL="0" indent="0">
              <a:buNone/>
            </a:pPr>
            <a:endParaRPr lang="en-US" sz="4000" dirty="0"/>
          </a:p>
          <a:p>
            <a:pPr marL="0" indent="0">
              <a:buNone/>
            </a:pPr>
            <a:r>
              <a:rPr lang="en-US" sz="4000" b="1" dirty="0"/>
              <a:t>Ecclesiastes 1:9 </a:t>
            </a:r>
            <a:r>
              <a:rPr lang="en-US" sz="4000" dirty="0"/>
              <a:t>That which has been is that which will be, And that which has been done is that which will be done. So, there is nothing new under the sun. </a:t>
            </a:r>
          </a:p>
          <a:p>
            <a:pPr marL="0" indent="0">
              <a:buNone/>
            </a:pPr>
            <a:endParaRPr lang="en-US" sz="4000" dirty="0"/>
          </a:p>
        </p:txBody>
      </p:sp>
    </p:spTree>
    <p:extLst>
      <p:ext uri="{BB962C8B-B14F-4D97-AF65-F5344CB8AC3E}">
        <p14:creationId xmlns:p14="http://schemas.microsoft.com/office/powerpoint/2010/main" val="178367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C660-156A-4BAF-8C12-664D7A14095E}"/>
              </a:ext>
            </a:extLst>
          </p:cNvPr>
          <p:cNvSpPr>
            <a:spLocks noGrp="1"/>
          </p:cNvSpPr>
          <p:nvPr>
            <p:ph type="title"/>
          </p:nvPr>
        </p:nvSpPr>
        <p:spPr>
          <a:xfrm>
            <a:off x="2469832" y="328242"/>
            <a:ext cx="8911687" cy="618536"/>
          </a:xfrm>
        </p:spPr>
        <p:txBody>
          <a:bodyPr>
            <a:normAutofit fontScale="90000"/>
          </a:bodyPr>
          <a:lstStyle/>
          <a:p>
            <a:pPr algn="ctr"/>
            <a:r>
              <a:rPr lang="en-US" b="1" dirty="0"/>
              <a:t>Milestones in Life</a:t>
            </a:r>
            <a:endParaRPr lang="en-US" dirty="0"/>
          </a:p>
        </p:txBody>
      </p:sp>
      <p:sp>
        <p:nvSpPr>
          <p:cNvPr id="3" name="Content Placeholder 2">
            <a:extLst>
              <a:ext uri="{FF2B5EF4-FFF2-40B4-BE49-F238E27FC236}">
                <a16:creationId xmlns:a16="http://schemas.microsoft.com/office/drawing/2014/main" id="{691CCB99-38BF-4A46-9685-A1589F6AF51E}"/>
              </a:ext>
            </a:extLst>
          </p:cNvPr>
          <p:cNvSpPr>
            <a:spLocks noGrp="1"/>
          </p:cNvSpPr>
          <p:nvPr>
            <p:ph idx="1"/>
          </p:nvPr>
        </p:nvSpPr>
        <p:spPr>
          <a:xfrm>
            <a:off x="1236785" y="1122623"/>
            <a:ext cx="10626969" cy="4398945"/>
          </a:xfrm>
        </p:spPr>
        <p:txBody>
          <a:bodyPr>
            <a:normAutofit/>
          </a:bodyPr>
          <a:lstStyle/>
          <a:p>
            <a:r>
              <a:rPr lang="en-US" sz="4000" dirty="0"/>
              <a:t>Adversities and Tribulations</a:t>
            </a:r>
          </a:p>
          <a:p>
            <a:pPr lvl="1"/>
            <a:r>
              <a:rPr lang="en-US" sz="3800" dirty="0"/>
              <a:t>Sorrows and Griefs</a:t>
            </a:r>
          </a:p>
          <a:p>
            <a:pPr lvl="1"/>
            <a:r>
              <a:rPr lang="en-US" sz="3800" dirty="0"/>
              <a:t>Fears and Terrors</a:t>
            </a:r>
          </a:p>
          <a:p>
            <a:pPr lvl="1"/>
            <a:r>
              <a:rPr lang="en-US" sz="3800" dirty="0"/>
              <a:t>Pain and Suffering</a:t>
            </a:r>
          </a:p>
          <a:p>
            <a:pPr lvl="1"/>
            <a:r>
              <a:rPr lang="en-US" sz="3800" dirty="0"/>
              <a:t>Disability and Loss</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70875472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920</Words>
  <Application>Microsoft Office PowerPoint</Application>
  <PresentationFormat>Widescreen</PresentationFormat>
  <Paragraphs>175</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Wisp</vt:lpstr>
      <vt:lpstr>Life’s Milestones</vt:lpstr>
      <vt:lpstr>Roman Milestones</vt:lpstr>
      <vt:lpstr>Milestones</vt:lpstr>
      <vt:lpstr>Present Day Use of Milestones Mile Markers and Exist Numbers</vt:lpstr>
      <vt:lpstr>I-45 Mile Marker 285</vt:lpstr>
      <vt:lpstr>Milestones in Life</vt:lpstr>
      <vt:lpstr>Milestones in Life</vt:lpstr>
      <vt:lpstr>Milestones in Life</vt:lpstr>
      <vt:lpstr>Milestones in Life</vt:lpstr>
      <vt:lpstr>Milestones in Life</vt:lpstr>
      <vt:lpstr>Question</vt:lpstr>
      <vt:lpstr>Nature of this Physical Life</vt:lpstr>
      <vt:lpstr>Nature of God</vt:lpstr>
      <vt:lpstr>My Next Milestones</vt:lpstr>
      <vt:lpstr>Three Remaining Milestones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 Milestones</dc:title>
  <dc:creator>BRIAN HALEY</dc:creator>
  <cp:lastModifiedBy>BRIAN HALEY</cp:lastModifiedBy>
  <cp:revision>8</cp:revision>
  <cp:lastPrinted>2018-11-21T20:49:10Z</cp:lastPrinted>
  <dcterms:created xsi:type="dcterms:W3CDTF">2018-11-21T19:43:02Z</dcterms:created>
  <dcterms:modified xsi:type="dcterms:W3CDTF">2018-11-21T22:08:06Z</dcterms:modified>
</cp:coreProperties>
</file>