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61" r:id="rId2"/>
    <p:sldId id="327" r:id="rId3"/>
    <p:sldId id="257" r:id="rId4"/>
    <p:sldId id="275" r:id="rId5"/>
    <p:sldId id="309" r:id="rId6"/>
    <p:sldId id="310" r:id="rId7"/>
    <p:sldId id="308" r:id="rId8"/>
    <p:sldId id="266" r:id="rId9"/>
    <p:sldId id="280" r:id="rId10"/>
    <p:sldId id="281" r:id="rId11"/>
    <p:sldId id="282" r:id="rId12"/>
    <p:sldId id="276" r:id="rId13"/>
    <p:sldId id="283" r:id="rId14"/>
    <p:sldId id="284" r:id="rId15"/>
    <p:sldId id="285" r:id="rId16"/>
    <p:sldId id="286" r:id="rId17"/>
    <p:sldId id="289" r:id="rId18"/>
    <p:sldId id="277" r:id="rId19"/>
    <p:sldId id="287" r:id="rId20"/>
    <p:sldId id="288" r:id="rId21"/>
    <p:sldId id="293" r:id="rId22"/>
    <p:sldId id="296" r:id="rId23"/>
    <p:sldId id="311" r:id="rId24"/>
    <p:sldId id="299" r:id="rId25"/>
    <p:sldId id="312" r:id="rId26"/>
    <p:sldId id="295" r:id="rId27"/>
    <p:sldId id="313" r:id="rId28"/>
    <p:sldId id="315" r:id="rId29"/>
    <p:sldId id="278" r:id="rId30"/>
    <p:sldId id="300" r:id="rId31"/>
    <p:sldId id="301" r:id="rId32"/>
    <p:sldId id="302" r:id="rId33"/>
    <p:sldId id="303" r:id="rId34"/>
    <p:sldId id="304" r:id="rId35"/>
    <p:sldId id="314" r:id="rId36"/>
    <p:sldId id="279" r:id="rId37"/>
    <p:sldId id="326" r:id="rId38"/>
    <p:sldId id="316" r:id="rId39"/>
    <p:sldId id="305" r:id="rId40"/>
    <p:sldId id="262" r:id="rId41"/>
    <p:sldId id="325" r:id="rId42"/>
    <p:sldId id="307" r:id="rId43"/>
    <p:sldId id="271" r:id="rId44"/>
    <p:sldId id="272" r:id="rId45"/>
    <p:sldId id="273" r:id="rId46"/>
    <p:sldId id="317" r:id="rId47"/>
    <p:sldId id="319" r:id="rId48"/>
    <p:sldId id="320" r:id="rId49"/>
    <p:sldId id="321" r:id="rId50"/>
    <p:sldId id="323" r:id="rId51"/>
    <p:sldId id="322" r:id="rId52"/>
    <p:sldId id="32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62" d="100"/>
          <a:sy n="62" d="100"/>
        </p:scale>
        <p:origin x="828" y="4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12/21/2019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dirty="0"/>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dirty="0"/>
          </a:p>
        </p:txBody>
      </p:sp>
    </p:spTree>
    <p:extLst>
      <p:ext uri="{BB962C8B-B14F-4D97-AF65-F5344CB8AC3E}">
        <p14:creationId xmlns:p14="http://schemas.microsoft.com/office/powerpoint/2010/main" val="14725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12/21/2019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12/21/2019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12/21/2019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12/21/2019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12/21/2019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12/21/2019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12/21/2019</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12/21/2019</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12/21/2019</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Moses &amp; </a:t>
            </a:r>
            <a:br>
              <a:rPr lang="en-US" dirty="0"/>
            </a:br>
            <a:r>
              <a:rPr lang="en-US" dirty="0"/>
              <a:t>The New Moses</a:t>
            </a:r>
          </a:p>
        </p:txBody>
      </p:sp>
      <p:sp>
        <p:nvSpPr>
          <p:cNvPr id="3" name="Subtitle 2"/>
          <p:cNvSpPr>
            <a:spLocks noGrp="1"/>
          </p:cNvSpPr>
          <p:nvPr>
            <p:ph type="subTitle" idx="1"/>
          </p:nvPr>
        </p:nvSpPr>
        <p:spPr/>
        <p:txBody>
          <a:bodyPr/>
          <a:lstStyle/>
          <a:p>
            <a:r>
              <a:rPr lang="en-US" dirty="0"/>
              <a:t>Sunday, December 22, 2019</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1/5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11:23</a:t>
            </a:r>
          </a:p>
        </p:txBody>
      </p:sp>
      <p:sp>
        <p:nvSpPr>
          <p:cNvPr id="4" name="Content Placeholder 3"/>
          <p:cNvSpPr>
            <a:spLocks noGrp="1"/>
          </p:cNvSpPr>
          <p:nvPr>
            <p:ph sz="half" idx="2"/>
          </p:nvPr>
        </p:nvSpPr>
        <p:spPr/>
        <p:txBody>
          <a:bodyPr/>
          <a:lstStyle/>
          <a:p>
            <a:r>
              <a:rPr lang="en-US" b="1" dirty="0"/>
              <a:t>23 </a:t>
            </a:r>
            <a:r>
              <a:rPr lang="en-US" dirty="0"/>
              <a:t>By faith Moses, when he was born, was hidden for three months by his parents, because they saw that the child was beautiful, and they were not afraid of the king's edict.</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Parents of Moses</a:t>
            </a:r>
          </a:p>
        </p:txBody>
      </p:sp>
    </p:spTree>
    <p:extLst>
      <p:ext uri="{BB962C8B-B14F-4D97-AF65-F5344CB8AC3E}">
        <p14:creationId xmlns:p14="http://schemas.microsoft.com/office/powerpoint/2010/main" val="17943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1/5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11:23</a:t>
            </a:r>
          </a:p>
        </p:txBody>
      </p:sp>
      <p:sp>
        <p:nvSpPr>
          <p:cNvPr id="4" name="Content Placeholder 3"/>
          <p:cNvSpPr>
            <a:spLocks noGrp="1"/>
          </p:cNvSpPr>
          <p:nvPr>
            <p:ph sz="half" idx="2"/>
          </p:nvPr>
        </p:nvSpPr>
        <p:spPr/>
        <p:txBody>
          <a:bodyPr/>
          <a:lstStyle/>
          <a:p>
            <a:r>
              <a:rPr lang="en-US" b="1" dirty="0"/>
              <a:t>23 </a:t>
            </a:r>
            <a:r>
              <a:rPr lang="en-US" dirty="0"/>
              <a:t>By faith Moses, when he was born, was hidden for three months by his parents, because they saw that the child was beautiful, and they were not afraid of the king's edict.</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Parents of Moses</a:t>
            </a:r>
          </a:p>
          <a:p>
            <a:pPr marL="274320" lvl="1" indent="0">
              <a:buNone/>
            </a:pPr>
            <a:endParaRPr lang="en-US" dirty="0"/>
          </a:p>
          <a:p>
            <a:r>
              <a:rPr lang="en-US" dirty="0"/>
              <a:t>Are there any similarities between the childhood of Moses and Jesus?</a:t>
            </a:r>
          </a:p>
          <a:p>
            <a:endParaRPr lang="en-US" dirty="0"/>
          </a:p>
        </p:txBody>
      </p:sp>
    </p:spTree>
    <p:extLst>
      <p:ext uri="{BB962C8B-B14F-4D97-AF65-F5344CB8AC3E}">
        <p14:creationId xmlns:p14="http://schemas.microsoft.com/office/powerpoint/2010/main" val="11195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reproach of Christ greater wealth than the treasures of Egypt, for he was looking to the reward.</a:t>
            </a:r>
          </a:p>
        </p:txBody>
      </p:sp>
      <p:sp>
        <p:nvSpPr>
          <p:cNvPr id="5" name="Text Placeholder 4"/>
          <p:cNvSpPr>
            <a:spLocks noGrp="1"/>
          </p:cNvSpPr>
          <p:nvPr>
            <p:ph type="body" sz="quarter" idx="3"/>
          </p:nvPr>
        </p:nvSpPr>
        <p:spPr/>
        <p:txBody>
          <a:bodyPr/>
          <a:lstStyle/>
          <a:p>
            <a:endParaRPr lang="en-US"/>
          </a:p>
        </p:txBody>
      </p:sp>
      <p:pic>
        <p:nvPicPr>
          <p:cNvPr id="4098" name="Picture 2" descr="Image result for moses kill an egyptian exodus gods and kings"/>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24600" y="2967473"/>
            <a:ext cx="4572000" cy="235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reproach of Christ greater wealth than the treasures of Egypt, for he was looking to the reward.</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p:txBody>
      </p:sp>
    </p:spTree>
    <p:extLst>
      <p:ext uri="{BB962C8B-B14F-4D97-AF65-F5344CB8AC3E}">
        <p14:creationId xmlns:p14="http://schemas.microsoft.com/office/powerpoint/2010/main" val="41915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reproach of Christ greater wealth than the treasures of Egypt, for he was looking to the reward.</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Moses</a:t>
            </a:r>
          </a:p>
        </p:txBody>
      </p:sp>
    </p:spTree>
    <p:extLst>
      <p:ext uri="{BB962C8B-B14F-4D97-AF65-F5344CB8AC3E}">
        <p14:creationId xmlns:p14="http://schemas.microsoft.com/office/powerpoint/2010/main" val="256900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a:t>
            </a:r>
            <a:r>
              <a:rPr lang="en-US" b="1" dirty="0"/>
              <a:t>reproach of Christ </a:t>
            </a:r>
            <a:r>
              <a:rPr lang="en-US" dirty="0"/>
              <a:t>greater wealth than the treasures of Egypt, for he was looking to the reward.</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Moses</a:t>
            </a:r>
          </a:p>
          <a:p>
            <a:r>
              <a:rPr lang="en-US" dirty="0"/>
              <a:t>What is the “Reproach of Christ”?</a:t>
            </a:r>
          </a:p>
        </p:txBody>
      </p:sp>
    </p:spTree>
    <p:extLst>
      <p:ext uri="{BB962C8B-B14F-4D97-AF65-F5344CB8AC3E}">
        <p14:creationId xmlns:p14="http://schemas.microsoft.com/office/powerpoint/2010/main" val="33505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a:t>
            </a:r>
            <a:r>
              <a:rPr lang="en-US" b="1" dirty="0"/>
              <a:t>reproach of Christ </a:t>
            </a:r>
            <a:r>
              <a:rPr lang="en-US" dirty="0"/>
              <a:t>greater wealth than the treasures of Egypt, for he was looking to the reward.</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normAutofit/>
          </a:bodyPr>
          <a:lstStyle/>
          <a:p>
            <a:r>
              <a:rPr lang="en-US" dirty="0"/>
              <a:t>Whose Faith?</a:t>
            </a:r>
          </a:p>
          <a:p>
            <a:pPr lvl="1"/>
            <a:r>
              <a:rPr lang="en-US" dirty="0"/>
              <a:t>Moses</a:t>
            </a:r>
          </a:p>
          <a:p>
            <a:r>
              <a:rPr lang="en-US" dirty="0"/>
              <a:t>What is the “Reproach of Christ”?</a:t>
            </a:r>
          </a:p>
          <a:p>
            <a:pPr lvl="1" fontAlgn="base"/>
            <a:r>
              <a:rPr lang="en-US" dirty="0"/>
              <a:t>Reproach - disapproval or disappointment in someone</a:t>
            </a:r>
          </a:p>
          <a:p>
            <a:pPr lvl="2" fontAlgn="base"/>
            <a:r>
              <a:rPr lang="en-US" dirty="0"/>
              <a:t>Rebuke, scold, reprimand</a:t>
            </a:r>
          </a:p>
          <a:p>
            <a:pPr lvl="1" fontAlgn="base"/>
            <a:r>
              <a:rPr lang="en-US" dirty="0"/>
              <a:t>Reproach of Christ is a term used to refer to those who suffer because of their faith </a:t>
            </a:r>
          </a:p>
          <a:p>
            <a:pPr marL="274320" lvl="1" indent="0">
              <a:buNone/>
            </a:pPr>
            <a:endParaRPr lang="en-US" dirty="0"/>
          </a:p>
        </p:txBody>
      </p:sp>
    </p:spTree>
    <p:extLst>
      <p:ext uri="{BB962C8B-B14F-4D97-AF65-F5344CB8AC3E}">
        <p14:creationId xmlns:p14="http://schemas.microsoft.com/office/powerpoint/2010/main" val="17965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2/5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11:24-26</a:t>
            </a:r>
          </a:p>
        </p:txBody>
      </p:sp>
      <p:sp>
        <p:nvSpPr>
          <p:cNvPr id="4" name="Content Placeholder 3"/>
          <p:cNvSpPr>
            <a:spLocks noGrp="1"/>
          </p:cNvSpPr>
          <p:nvPr>
            <p:ph sz="half" idx="2"/>
          </p:nvPr>
        </p:nvSpPr>
        <p:spPr/>
        <p:txBody>
          <a:bodyPr/>
          <a:lstStyle/>
          <a:p>
            <a:r>
              <a:rPr lang="en-US" b="1" dirty="0"/>
              <a:t>24 </a:t>
            </a:r>
            <a:r>
              <a:rPr lang="en-US" dirty="0"/>
              <a:t>By faith Moses, when he was grown up, refused to be called the son of Pharaoh's daughter, </a:t>
            </a:r>
            <a:r>
              <a:rPr lang="en-US" b="1" dirty="0"/>
              <a:t>25 </a:t>
            </a:r>
            <a:r>
              <a:rPr lang="en-US" dirty="0"/>
              <a:t>choosing rather to be mistreated with the people of God than to enjoy the fleeting pleasures of sin. </a:t>
            </a:r>
            <a:r>
              <a:rPr lang="en-US" b="1" dirty="0"/>
              <a:t>26 </a:t>
            </a:r>
            <a:r>
              <a:rPr lang="en-US" dirty="0"/>
              <a:t>He considered the reproach of Christ </a:t>
            </a:r>
            <a:r>
              <a:rPr lang="en-US" b="1" dirty="0"/>
              <a:t>greater wealth than the treasures of Egypt</a:t>
            </a:r>
            <a:r>
              <a:rPr lang="en-US" dirty="0"/>
              <a:t>, for he was looking to the reward.</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How is the “Reproach of Christ” greater than the “treasures of Egypt”?</a:t>
            </a:r>
          </a:p>
        </p:txBody>
      </p:sp>
    </p:spTree>
    <p:extLst>
      <p:ext uri="{BB962C8B-B14F-4D97-AF65-F5344CB8AC3E}">
        <p14:creationId xmlns:p14="http://schemas.microsoft.com/office/powerpoint/2010/main" val="7653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3/5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11:27</a:t>
            </a:r>
          </a:p>
        </p:txBody>
      </p:sp>
      <p:sp>
        <p:nvSpPr>
          <p:cNvPr id="4" name="Content Placeholder 3"/>
          <p:cNvSpPr>
            <a:spLocks noGrp="1"/>
          </p:cNvSpPr>
          <p:nvPr>
            <p:ph sz="half" idx="2"/>
          </p:nvPr>
        </p:nvSpPr>
        <p:spPr/>
        <p:txBody>
          <a:bodyPr/>
          <a:lstStyle/>
          <a:p>
            <a:r>
              <a:rPr lang="en-US" b="1" dirty="0"/>
              <a:t>27 </a:t>
            </a:r>
            <a:r>
              <a:rPr lang="en-US" dirty="0"/>
              <a:t>By faith he left Egypt, not being afraid of the anger of the king, for he endured as seeing him who is invisible.</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p:txBody>
      </p:sp>
    </p:spTree>
    <p:extLst>
      <p:ext uri="{BB962C8B-B14F-4D97-AF65-F5344CB8AC3E}">
        <p14:creationId xmlns:p14="http://schemas.microsoft.com/office/powerpoint/2010/main" val="293815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3/5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11:27</a:t>
            </a:r>
          </a:p>
        </p:txBody>
      </p:sp>
      <p:sp>
        <p:nvSpPr>
          <p:cNvPr id="4" name="Content Placeholder 3"/>
          <p:cNvSpPr>
            <a:spLocks noGrp="1"/>
          </p:cNvSpPr>
          <p:nvPr>
            <p:ph sz="half" idx="2"/>
          </p:nvPr>
        </p:nvSpPr>
        <p:spPr/>
        <p:txBody>
          <a:bodyPr/>
          <a:lstStyle/>
          <a:p>
            <a:r>
              <a:rPr lang="en-US" b="1" dirty="0"/>
              <a:t>27 </a:t>
            </a:r>
            <a:r>
              <a:rPr lang="en-US" dirty="0"/>
              <a:t>By faith he left Egypt, not being afraid of the anger of the king, for he endured as seeing him who is invisible.</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Moses</a:t>
            </a:r>
          </a:p>
        </p:txBody>
      </p:sp>
    </p:spTree>
    <p:extLst>
      <p:ext uri="{BB962C8B-B14F-4D97-AF65-F5344CB8AC3E}">
        <p14:creationId xmlns:p14="http://schemas.microsoft.com/office/powerpoint/2010/main" val="331760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author encourage the readers?</a:t>
            </a:r>
          </a:p>
        </p:txBody>
      </p:sp>
      <p:sp>
        <p:nvSpPr>
          <p:cNvPr id="3" name="Content Placeholder 2"/>
          <p:cNvSpPr>
            <a:spLocks noGrp="1"/>
          </p:cNvSpPr>
          <p:nvPr>
            <p:ph idx="1"/>
          </p:nvPr>
        </p:nvSpPr>
        <p:spPr/>
        <p:txBody>
          <a:bodyPr/>
          <a:lstStyle/>
          <a:p>
            <a:pPr marL="457200" indent="-457200">
              <a:buAutoNum type="arabicPeriod"/>
            </a:pPr>
            <a:r>
              <a:rPr lang="en-US" dirty="0"/>
              <a:t>Describing examples of faith from famous Hebrews</a:t>
            </a:r>
          </a:p>
          <a:p>
            <a:pPr marL="914400" lvl="2" indent="-457200">
              <a:buFont typeface="+mj-lt"/>
              <a:buAutoNum type="alphaLcPeriod"/>
            </a:pPr>
            <a:r>
              <a:rPr lang="en-US" dirty="0"/>
              <a:t>Old Testament stories ex: Moses</a:t>
            </a:r>
          </a:p>
          <a:p>
            <a:pPr marL="457200" lvl="2" indent="0">
              <a:buNone/>
            </a:pPr>
            <a:endParaRPr lang="en-US" dirty="0"/>
          </a:p>
          <a:p>
            <a:pPr marL="457200" indent="-457200">
              <a:buAutoNum type="arabicPeriod"/>
            </a:pPr>
            <a:r>
              <a:rPr lang="en-US" dirty="0"/>
              <a:t>Validate their faith</a:t>
            </a:r>
          </a:p>
          <a:p>
            <a:pPr marL="914400" lvl="2" indent="-457200">
              <a:buFont typeface="+mj-lt"/>
              <a:buAutoNum type="alphaLcPeriod"/>
            </a:pPr>
            <a:r>
              <a:rPr lang="en-US" dirty="0"/>
              <a:t>Connections between Old Testament and Jesus</a:t>
            </a:r>
          </a:p>
        </p:txBody>
      </p:sp>
    </p:spTree>
    <p:extLst>
      <p:ext uri="{BB962C8B-B14F-4D97-AF65-F5344CB8AC3E}">
        <p14:creationId xmlns:p14="http://schemas.microsoft.com/office/powerpoint/2010/main" val="300828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3/5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11:27</a:t>
            </a:r>
          </a:p>
        </p:txBody>
      </p:sp>
      <p:sp>
        <p:nvSpPr>
          <p:cNvPr id="4" name="Content Placeholder 3"/>
          <p:cNvSpPr>
            <a:spLocks noGrp="1"/>
          </p:cNvSpPr>
          <p:nvPr>
            <p:ph sz="half" idx="2"/>
          </p:nvPr>
        </p:nvSpPr>
        <p:spPr/>
        <p:txBody>
          <a:bodyPr/>
          <a:lstStyle/>
          <a:p>
            <a:r>
              <a:rPr lang="en-US" b="1" dirty="0"/>
              <a:t>27 </a:t>
            </a:r>
            <a:r>
              <a:rPr lang="en-US" dirty="0"/>
              <a:t>By faith he left Egypt, not being afraid of the anger of the king, for he endured as seeing him who is invisible.</a:t>
            </a:r>
          </a:p>
        </p:txBody>
      </p:sp>
      <p:sp>
        <p:nvSpPr>
          <p:cNvPr id="5" name="Text Placeholder 4"/>
          <p:cNvSpPr>
            <a:spLocks noGrp="1"/>
          </p:cNvSpPr>
          <p:nvPr>
            <p:ph type="body" sz="quarter" idx="3"/>
          </p:nvPr>
        </p:nvSpPr>
        <p:spPr/>
        <p:txBody>
          <a:bodyPr/>
          <a:lstStyle/>
          <a:p>
            <a:endParaRPr lang="en-US" dirty="0">
              <a:solidFill>
                <a:schemeClr val="accent1">
                  <a:lumMod val="75000"/>
                </a:schemeClr>
              </a:solidFill>
            </a:endParaRPr>
          </a:p>
        </p:txBody>
      </p:sp>
      <p:sp>
        <p:nvSpPr>
          <p:cNvPr id="6" name="Content Placeholder 5"/>
          <p:cNvSpPr>
            <a:spLocks noGrp="1"/>
          </p:cNvSpPr>
          <p:nvPr>
            <p:ph sz="quarter" idx="4"/>
          </p:nvPr>
        </p:nvSpPr>
        <p:spPr/>
        <p:txBody>
          <a:bodyPr/>
          <a:lstStyle/>
          <a:p>
            <a:r>
              <a:rPr lang="en-US" dirty="0"/>
              <a:t>The Invisible God</a:t>
            </a:r>
          </a:p>
          <a:p>
            <a:pPr lvl="1"/>
            <a:endParaRPr lang="en-US" dirty="0"/>
          </a:p>
        </p:txBody>
      </p:sp>
    </p:spTree>
    <p:extLst>
      <p:ext uri="{BB962C8B-B14F-4D97-AF65-F5344CB8AC3E}">
        <p14:creationId xmlns:p14="http://schemas.microsoft.com/office/powerpoint/2010/main" val="41092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3/5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11:27</a:t>
            </a:r>
          </a:p>
        </p:txBody>
      </p:sp>
      <p:sp>
        <p:nvSpPr>
          <p:cNvPr id="4" name="Content Placeholder 3"/>
          <p:cNvSpPr>
            <a:spLocks noGrp="1"/>
          </p:cNvSpPr>
          <p:nvPr>
            <p:ph sz="half" idx="2"/>
          </p:nvPr>
        </p:nvSpPr>
        <p:spPr/>
        <p:txBody>
          <a:bodyPr/>
          <a:lstStyle/>
          <a:p>
            <a:r>
              <a:rPr lang="en-US" b="1" dirty="0"/>
              <a:t>27 </a:t>
            </a:r>
            <a:r>
              <a:rPr lang="en-US" dirty="0"/>
              <a:t>By faith he left Egypt, not being afraid of the anger of the king, for he endured as seeing him who is invisible.</a:t>
            </a:r>
          </a:p>
        </p:txBody>
      </p:sp>
      <p:sp>
        <p:nvSpPr>
          <p:cNvPr id="5" name="Text Placeholder 4"/>
          <p:cNvSpPr>
            <a:spLocks noGrp="1"/>
          </p:cNvSpPr>
          <p:nvPr>
            <p:ph type="body" sz="quarter" idx="3"/>
          </p:nvPr>
        </p:nvSpPr>
        <p:spPr/>
        <p:txBody>
          <a:bodyPr/>
          <a:lstStyle/>
          <a:p>
            <a:endParaRPr lang="en-US" dirty="0">
              <a:solidFill>
                <a:schemeClr val="accent1">
                  <a:lumMod val="75000"/>
                </a:schemeClr>
              </a:solidFill>
            </a:endParaRPr>
          </a:p>
        </p:txBody>
      </p:sp>
      <p:sp>
        <p:nvSpPr>
          <p:cNvPr id="6" name="Content Placeholder 5"/>
          <p:cNvSpPr>
            <a:spLocks noGrp="1"/>
          </p:cNvSpPr>
          <p:nvPr>
            <p:ph sz="quarter" idx="4"/>
          </p:nvPr>
        </p:nvSpPr>
        <p:spPr/>
        <p:txBody>
          <a:bodyPr/>
          <a:lstStyle/>
          <a:p>
            <a:r>
              <a:rPr lang="en-US" dirty="0"/>
              <a:t>The Invisible God</a:t>
            </a:r>
          </a:p>
          <a:p>
            <a:pPr lvl="1"/>
            <a:r>
              <a:rPr lang="en-US" dirty="0"/>
              <a:t>Reminds me of Hebrews 11:1 Now faith is the assurance of things hoped for, </a:t>
            </a:r>
            <a:r>
              <a:rPr lang="en-US" b="1" dirty="0"/>
              <a:t>the conviction of things not seen</a:t>
            </a:r>
          </a:p>
          <a:p>
            <a:pPr lvl="1"/>
            <a:endParaRPr lang="en-US" dirty="0"/>
          </a:p>
        </p:txBody>
      </p:sp>
    </p:spTree>
    <p:extLst>
      <p:ext uri="{BB962C8B-B14F-4D97-AF65-F5344CB8AC3E}">
        <p14:creationId xmlns:p14="http://schemas.microsoft.com/office/powerpoint/2010/main" val="19598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Invisible God</a:t>
            </a:r>
          </a:p>
        </p:txBody>
      </p:sp>
      <p:sp>
        <p:nvSpPr>
          <p:cNvPr id="3" name="Text Placeholder 2"/>
          <p:cNvSpPr>
            <a:spLocks noGrp="1"/>
          </p:cNvSpPr>
          <p:nvPr>
            <p:ph type="body" idx="1"/>
          </p:nvPr>
        </p:nvSpPr>
        <p:spPr/>
        <p:txBody>
          <a:bodyPr/>
          <a:lstStyle/>
          <a:p>
            <a:r>
              <a:rPr lang="en-US" dirty="0">
                <a:solidFill>
                  <a:schemeClr val="accent1">
                    <a:lumMod val="75000"/>
                  </a:schemeClr>
                </a:solidFill>
              </a:rPr>
              <a:t>Examples in Hebrew culture</a:t>
            </a:r>
          </a:p>
        </p:txBody>
      </p:sp>
      <p:sp>
        <p:nvSpPr>
          <p:cNvPr id="4" name="Content Placeholder 3"/>
          <p:cNvSpPr>
            <a:spLocks noGrp="1"/>
          </p:cNvSpPr>
          <p:nvPr>
            <p:ph sz="half" idx="2"/>
          </p:nvPr>
        </p:nvSpPr>
        <p:spPr/>
        <p:txBody>
          <a:bodyPr/>
          <a:lstStyle/>
          <a:p>
            <a:r>
              <a:rPr lang="en-US" dirty="0"/>
              <a:t>Holy of Holies</a:t>
            </a:r>
          </a:p>
        </p:txBody>
      </p:sp>
      <p:sp>
        <p:nvSpPr>
          <p:cNvPr id="5" name="Text Placeholder 4"/>
          <p:cNvSpPr>
            <a:spLocks noGrp="1"/>
          </p:cNvSpPr>
          <p:nvPr>
            <p:ph type="body" sz="quarter" idx="3"/>
          </p:nvPr>
        </p:nvSpPr>
        <p:spPr/>
        <p:txBody>
          <a:bodyPr/>
          <a:lstStyle/>
          <a:p>
            <a:endParaRPr lang="en-US" dirty="0">
              <a:solidFill>
                <a:schemeClr val="accent1">
                  <a:lumMod val="75000"/>
                </a:schemeClr>
              </a:solidFill>
            </a:endParaRPr>
          </a:p>
        </p:txBody>
      </p:sp>
      <p:pic>
        <p:nvPicPr>
          <p:cNvPr id="5124" name="Picture 4" descr="Image result for ark of the covenant and the holy of holies"/>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08784" y="2147977"/>
            <a:ext cx="5297669" cy="353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Invisible God</a:t>
            </a:r>
          </a:p>
        </p:txBody>
      </p:sp>
      <p:sp>
        <p:nvSpPr>
          <p:cNvPr id="3" name="Text Placeholder 2"/>
          <p:cNvSpPr>
            <a:spLocks noGrp="1"/>
          </p:cNvSpPr>
          <p:nvPr>
            <p:ph type="body" idx="1"/>
          </p:nvPr>
        </p:nvSpPr>
        <p:spPr/>
        <p:txBody>
          <a:bodyPr/>
          <a:lstStyle/>
          <a:p>
            <a:r>
              <a:rPr lang="en-US" dirty="0">
                <a:solidFill>
                  <a:schemeClr val="accent1">
                    <a:lumMod val="75000"/>
                  </a:schemeClr>
                </a:solidFill>
              </a:rPr>
              <a:t>Examples in Hebrew culture</a:t>
            </a:r>
          </a:p>
        </p:txBody>
      </p:sp>
      <p:sp>
        <p:nvSpPr>
          <p:cNvPr id="4" name="Content Placeholder 3"/>
          <p:cNvSpPr>
            <a:spLocks noGrp="1"/>
          </p:cNvSpPr>
          <p:nvPr>
            <p:ph sz="half" idx="2"/>
          </p:nvPr>
        </p:nvSpPr>
        <p:spPr/>
        <p:txBody>
          <a:bodyPr/>
          <a:lstStyle/>
          <a:p>
            <a:r>
              <a:rPr lang="en-US" dirty="0"/>
              <a:t>Were Images of God made?</a:t>
            </a:r>
          </a:p>
        </p:txBody>
      </p:sp>
      <p:sp>
        <p:nvSpPr>
          <p:cNvPr id="5" name="Text Placeholder 4"/>
          <p:cNvSpPr>
            <a:spLocks noGrp="1"/>
          </p:cNvSpPr>
          <p:nvPr>
            <p:ph type="body" sz="quarter" idx="3"/>
          </p:nvPr>
        </p:nvSpPr>
        <p:spPr/>
        <p:txBody>
          <a:bodyPr/>
          <a:lstStyle/>
          <a:p>
            <a:endParaRPr lang="en-US" dirty="0">
              <a:solidFill>
                <a:schemeClr val="accent1">
                  <a:lumMod val="75000"/>
                </a:schemeClr>
              </a:solidFill>
            </a:endParaRPr>
          </a:p>
        </p:txBody>
      </p:sp>
      <p:sp>
        <p:nvSpPr>
          <p:cNvPr id="6" name="Content Placeholder 5"/>
          <p:cNvSpPr>
            <a:spLocks noGrp="1"/>
          </p:cNvSpPr>
          <p:nvPr>
            <p:ph sz="quarter" idx="4"/>
          </p:nvPr>
        </p:nvSpPr>
        <p:spPr/>
        <p:txBody>
          <a:bodyPr/>
          <a:lstStyle/>
          <a:p>
            <a:pPr marL="274320" lvl="1" indent="0">
              <a:buNone/>
            </a:pPr>
            <a:endParaRPr lang="en-US" dirty="0"/>
          </a:p>
        </p:txBody>
      </p:sp>
    </p:spTree>
    <p:extLst>
      <p:ext uri="{BB962C8B-B14F-4D97-AF65-F5344CB8AC3E}">
        <p14:creationId xmlns:p14="http://schemas.microsoft.com/office/powerpoint/2010/main" val="16159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Visible God</a:t>
            </a:r>
          </a:p>
        </p:txBody>
      </p:sp>
      <p:sp>
        <p:nvSpPr>
          <p:cNvPr id="3" name="Text Placeholder 2"/>
          <p:cNvSpPr>
            <a:spLocks noGrp="1"/>
          </p:cNvSpPr>
          <p:nvPr>
            <p:ph type="body" idx="1"/>
          </p:nvPr>
        </p:nvSpPr>
        <p:spPr/>
        <p:txBody>
          <a:bodyPr/>
          <a:lstStyle/>
          <a:p>
            <a:endParaRPr lang="en-US" b="1" dirty="0">
              <a:solidFill>
                <a:schemeClr val="accent1">
                  <a:lumMod val="75000"/>
                </a:schemeClr>
              </a:solidFill>
            </a:endParaRPr>
          </a:p>
        </p:txBody>
      </p:sp>
      <p:sp>
        <p:nvSpPr>
          <p:cNvPr id="4" name="Content Placeholder 3"/>
          <p:cNvSpPr>
            <a:spLocks noGrp="1"/>
          </p:cNvSpPr>
          <p:nvPr>
            <p:ph sz="half" idx="2"/>
          </p:nvPr>
        </p:nvSpPr>
        <p:spPr/>
        <p:txBody>
          <a:bodyPr/>
          <a:lstStyle/>
          <a:p>
            <a:pPr marL="0" indent="0">
              <a:buNone/>
            </a:pPr>
            <a:endParaRPr lang="en-US" dirty="0"/>
          </a:p>
        </p:txBody>
      </p:sp>
      <p:sp>
        <p:nvSpPr>
          <p:cNvPr id="5" name="Text Placeholder 4"/>
          <p:cNvSpPr>
            <a:spLocks noGrp="1"/>
          </p:cNvSpPr>
          <p:nvPr>
            <p:ph type="body" sz="quarter" idx="3"/>
          </p:nvPr>
        </p:nvSpPr>
        <p:spPr/>
        <p:txBody>
          <a:bodyPr/>
          <a:lstStyle/>
          <a:p>
            <a:endParaRPr lang="en-US" dirty="0">
              <a:solidFill>
                <a:schemeClr val="accent1">
                  <a:lumMod val="75000"/>
                </a:schemeClr>
              </a:solidFill>
            </a:endParaRPr>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76753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Visible God</a:t>
            </a:r>
          </a:p>
        </p:txBody>
      </p:sp>
      <p:sp>
        <p:nvSpPr>
          <p:cNvPr id="3" name="Text Placeholder 2"/>
          <p:cNvSpPr>
            <a:spLocks noGrp="1"/>
          </p:cNvSpPr>
          <p:nvPr>
            <p:ph type="body" idx="1"/>
          </p:nvPr>
        </p:nvSpPr>
        <p:spPr/>
        <p:txBody>
          <a:bodyPr/>
          <a:lstStyle/>
          <a:p>
            <a:r>
              <a:rPr lang="en-US" dirty="0">
                <a:solidFill>
                  <a:schemeClr val="accent1">
                    <a:lumMod val="75000"/>
                  </a:schemeClr>
                </a:solidFill>
              </a:rPr>
              <a:t>Colossians 1:15</a:t>
            </a:r>
          </a:p>
        </p:txBody>
      </p:sp>
      <p:sp>
        <p:nvSpPr>
          <p:cNvPr id="4" name="Content Placeholder 3"/>
          <p:cNvSpPr>
            <a:spLocks noGrp="1"/>
          </p:cNvSpPr>
          <p:nvPr>
            <p:ph sz="half" idx="2"/>
          </p:nvPr>
        </p:nvSpPr>
        <p:spPr/>
        <p:txBody>
          <a:bodyPr/>
          <a:lstStyle/>
          <a:p>
            <a:pPr marL="0" indent="0">
              <a:buNone/>
            </a:pPr>
            <a:r>
              <a:rPr lang="en-US" dirty="0"/>
              <a:t>“He is </a:t>
            </a:r>
            <a:r>
              <a:rPr lang="en-US" b="1" dirty="0"/>
              <a:t>the image of the invisible God</a:t>
            </a:r>
            <a:r>
              <a:rPr lang="en-US" dirty="0"/>
              <a:t>, the firstborn of all creation”</a:t>
            </a:r>
          </a:p>
          <a:p>
            <a:pPr marL="0" indent="0">
              <a:buNone/>
            </a:pPr>
            <a:endParaRPr lang="en-US" dirty="0"/>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Hebrews 1:3</a:t>
            </a:r>
          </a:p>
        </p:txBody>
      </p:sp>
      <p:sp>
        <p:nvSpPr>
          <p:cNvPr id="6" name="Content Placeholder 5"/>
          <p:cNvSpPr>
            <a:spLocks noGrp="1"/>
          </p:cNvSpPr>
          <p:nvPr>
            <p:ph sz="quarter" idx="4"/>
          </p:nvPr>
        </p:nvSpPr>
        <p:spPr/>
        <p:txBody>
          <a:bodyPr/>
          <a:lstStyle/>
          <a:p>
            <a:pPr marL="0" indent="0">
              <a:buNone/>
            </a:pPr>
            <a:r>
              <a:rPr lang="en-US" b="1" baseline="30000" dirty="0"/>
              <a:t>“</a:t>
            </a:r>
            <a:r>
              <a:rPr lang="en-US" dirty="0"/>
              <a:t>He is the radiance of the glory of God and </a:t>
            </a:r>
            <a:r>
              <a:rPr lang="en-US" b="1" dirty="0"/>
              <a:t>the exact imprint of his nature</a:t>
            </a:r>
            <a:r>
              <a:rPr lang="en-US" dirty="0"/>
              <a:t>, and he upholds the universe by the word of his power. After making purification for sins, he sat down at the right hand of the Majesty on high”</a:t>
            </a:r>
          </a:p>
        </p:txBody>
      </p:sp>
    </p:spTree>
    <p:extLst>
      <p:ext uri="{BB962C8B-B14F-4D97-AF65-F5344CB8AC3E}">
        <p14:creationId xmlns:p14="http://schemas.microsoft.com/office/powerpoint/2010/main" val="260095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Trivia</a:t>
            </a:r>
          </a:p>
        </p:txBody>
      </p:sp>
      <p:sp>
        <p:nvSpPr>
          <p:cNvPr id="4" name="Content Placeholder 3"/>
          <p:cNvSpPr>
            <a:spLocks noGrp="1"/>
          </p:cNvSpPr>
          <p:nvPr>
            <p:ph sz="half" idx="2"/>
          </p:nvPr>
        </p:nvSpPr>
        <p:spPr/>
        <p:txBody>
          <a:bodyPr/>
          <a:lstStyle/>
          <a:p>
            <a:r>
              <a:rPr lang="en-US" dirty="0"/>
              <a:t>For over 50 years ABC has played the 10 Commandments </a:t>
            </a:r>
            <a:r>
              <a:rPr lang="en-US" b="1" dirty="0"/>
              <a:t>annually</a:t>
            </a:r>
            <a:r>
              <a:rPr lang="en-US" dirty="0"/>
              <a:t> on this day?</a:t>
            </a:r>
          </a:p>
        </p:txBody>
      </p:sp>
      <p:pic>
        <p:nvPicPr>
          <p:cNvPr id="3074" name="Picture 2" descr="Image result for the 10 commandments movi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497836" y="1218447"/>
            <a:ext cx="3095402" cy="45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Trivia</a:t>
            </a:r>
          </a:p>
        </p:txBody>
      </p:sp>
      <p:sp>
        <p:nvSpPr>
          <p:cNvPr id="4" name="Content Placeholder 3"/>
          <p:cNvSpPr>
            <a:spLocks noGrp="1"/>
          </p:cNvSpPr>
          <p:nvPr>
            <p:ph sz="half" idx="2"/>
          </p:nvPr>
        </p:nvSpPr>
        <p:spPr/>
        <p:txBody>
          <a:bodyPr/>
          <a:lstStyle/>
          <a:p>
            <a:r>
              <a:rPr lang="en-US" dirty="0"/>
              <a:t>For over 50 years ABC has played the 10 Commandments annually on this day?</a:t>
            </a:r>
          </a:p>
          <a:p>
            <a:endParaRPr lang="en-US" dirty="0"/>
          </a:p>
          <a:p>
            <a:r>
              <a:rPr lang="en-US" dirty="0"/>
              <a:t>Answer: the night before Easter</a:t>
            </a:r>
          </a:p>
          <a:p>
            <a:endParaRPr lang="en-US" dirty="0"/>
          </a:p>
        </p:txBody>
      </p:sp>
      <p:pic>
        <p:nvPicPr>
          <p:cNvPr id="3074" name="Picture 2" descr="Image result for the 10 commandments movi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497836" y="1218447"/>
            <a:ext cx="3095402" cy="45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Trivia</a:t>
            </a:r>
          </a:p>
        </p:txBody>
      </p:sp>
      <p:sp>
        <p:nvSpPr>
          <p:cNvPr id="4" name="Content Placeholder 3"/>
          <p:cNvSpPr>
            <a:spLocks noGrp="1"/>
          </p:cNvSpPr>
          <p:nvPr>
            <p:ph sz="half" idx="2"/>
          </p:nvPr>
        </p:nvSpPr>
        <p:spPr/>
        <p:txBody>
          <a:bodyPr/>
          <a:lstStyle/>
          <a:p>
            <a:r>
              <a:rPr lang="en-US" dirty="0"/>
              <a:t>For over 50 years ABC has played the 10 Commandments annually on this day?</a:t>
            </a:r>
          </a:p>
          <a:p>
            <a:endParaRPr lang="en-US" dirty="0"/>
          </a:p>
          <a:p>
            <a:r>
              <a:rPr lang="en-US" dirty="0"/>
              <a:t>Answer: the night before Easter</a:t>
            </a:r>
          </a:p>
          <a:p>
            <a:endParaRPr lang="en-US" dirty="0"/>
          </a:p>
          <a:p>
            <a:r>
              <a:rPr lang="en-US" b="1" dirty="0"/>
              <a:t>Did ABC get this right?</a:t>
            </a:r>
          </a:p>
          <a:p>
            <a:endParaRPr lang="en-US" dirty="0"/>
          </a:p>
        </p:txBody>
      </p:sp>
      <p:pic>
        <p:nvPicPr>
          <p:cNvPr id="3074" name="Picture 2" descr="Image result for the 10 commandments movi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497836" y="1218447"/>
            <a:ext cx="3095402" cy="45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4/5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11:28</a:t>
            </a:r>
          </a:p>
        </p:txBody>
      </p:sp>
      <p:sp>
        <p:nvSpPr>
          <p:cNvPr id="4" name="Content Placeholder 3"/>
          <p:cNvSpPr>
            <a:spLocks noGrp="1"/>
          </p:cNvSpPr>
          <p:nvPr>
            <p:ph sz="half" idx="2"/>
          </p:nvPr>
        </p:nvSpPr>
        <p:spPr/>
        <p:txBody>
          <a:bodyPr/>
          <a:lstStyle/>
          <a:p>
            <a:r>
              <a:rPr lang="en-US" b="1" dirty="0"/>
              <a:t>28 </a:t>
            </a:r>
            <a:r>
              <a:rPr lang="en-US" dirty="0"/>
              <a:t>By faith he kept the Passover and sprinkled the blood, so that the Destroyer of the firstborn might not touch them.</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p:txBody>
      </p:sp>
    </p:spTree>
    <p:extLst>
      <p:ext uri="{BB962C8B-B14F-4D97-AF65-F5344CB8AC3E}">
        <p14:creationId xmlns:p14="http://schemas.microsoft.com/office/powerpoint/2010/main" val="36615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favorite story about Moses?</a:t>
            </a:r>
          </a:p>
        </p:txBody>
      </p:sp>
      <p:sp>
        <p:nvSpPr>
          <p:cNvPr id="3" name="Content Placeholder 2"/>
          <p:cNvSpPr>
            <a:spLocks noGrp="1"/>
          </p:cNvSpPr>
          <p:nvPr>
            <p:ph idx="1"/>
          </p:nvPr>
        </p:nvSpPr>
        <p:spPr/>
        <p:txBody>
          <a:bodyPr/>
          <a:lstStyle/>
          <a:p>
            <a:r>
              <a:rPr lang="en-US" dirty="0"/>
              <a:t>Take a minute to write down which story</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4/5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11:28</a:t>
            </a:r>
          </a:p>
        </p:txBody>
      </p:sp>
      <p:sp>
        <p:nvSpPr>
          <p:cNvPr id="4" name="Content Placeholder 3"/>
          <p:cNvSpPr>
            <a:spLocks noGrp="1"/>
          </p:cNvSpPr>
          <p:nvPr>
            <p:ph sz="half" idx="2"/>
          </p:nvPr>
        </p:nvSpPr>
        <p:spPr/>
        <p:txBody>
          <a:bodyPr/>
          <a:lstStyle/>
          <a:p>
            <a:r>
              <a:rPr lang="en-US" b="1" dirty="0"/>
              <a:t>28 </a:t>
            </a:r>
            <a:r>
              <a:rPr lang="en-US" dirty="0"/>
              <a:t>By faith he kept the Passover and sprinkled the blood, so that the Destroyer of the firstborn might not touch them.</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a:p>
            <a:pPr lvl="1"/>
            <a:r>
              <a:rPr lang="en-US" dirty="0"/>
              <a:t>Moses</a:t>
            </a:r>
          </a:p>
        </p:txBody>
      </p:sp>
    </p:spTree>
    <p:extLst>
      <p:ext uri="{BB962C8B-B14F-4D97-AF65-F5344CB8AC3E}">
        <p14:creationId xmlns:p14="http://schemas.microsoft.com/office/powerpoint/2010/main" val="287620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Passover?</a:t>
            </a:r>
          </a:p>
        </p:txBody>
      </p:sp>
      <p:sp>
        <p:nvSpPr>
          <p:cNvPr id="6" name="Content Placeholder 5"/>
          <p:cNvSpPr>
            <a:spLocks noGrp="1"/>
          </p:cNvSpPr>
          <p:nvPr>
            <p:ph sz="quarter" idx="4"/>
          </p:nvPr>
        </p:nvSpPr>
        <p:spPr>
          <a:xfrm>
            <a:off x="1295400" y="1818322"/>
            <a:ext cx="9601200" cy="3972879"/>
          </a:xfrm>
        </p:spPr>
        <p:txBody>
          <a:bodyPr>
            <a:normAutofit/>
          </a:bodyPr>
          <a:lstStyle/>
          <a:p>
            <a:pPr marL="45720" indent="0">
              <a:buNone/>
            </a:pPr>
            <a:r>
              <a:rPr lang="en-US" dirty="0"/>
              <a:t>Exodus 13</a:t>
            </a:r>
          </a:p>
          <a:p>
            <a:pPr marL="0" indent="0">
              <a:buNone/>
            </a:pPr>
            <a:r>
              <a:rPr lang="en-US" b="1" dirty="0"/>
              <a:t>6</a:t>
            </a:r>
            <a:r>
              <a:rPr lang="en-US" dirty="0"/>
              <a:t> Seven days you shall eat unleavened bread, and on the seventh day there shall be a feast to the Lord.</a:t>
            </a:r>
            <a:r>
              <a:rPr lang="en-US" b="1" dirty="0"/>
              <a:t>7 </a:t>
            </a:r>
            <a:r>
              <a:rPr lang="en-US" dirty="0"/>
              <a:t>Unleavened bread shall be eaten for seven days; no leavened bread shall be seen with you, and no leaven shall be seen with you in all your territory. </a:t>
            </a:r>
            <a:r>
              <a:rPr lang="en-US" b="1" dirty="0"/>
              <a:t>8 </a:t>
            </a:r>
            <a:r>
              <a:rPr lang="en-US" dirty="0"/>
              <a:t>You shall tell your son on that day, ‘It is because of what the Lord did for me when I came out of Egypt.’ </a:t>
            </a:r>
            <a:r>
              <a:rPr lang="en-US" b="1" dirty="0"/>
              <a:t>9 </a:t>
            </a:r>
            <a:r>
              <a:rPr lang="en-US" dirty="0"/>
              <a:t>And it shall be to you as a sign on your hand and as a memorial between your eyes, that the law of the Lord may be in your mouth. For with a strong hand the Lord has brought you out of Egypt. </a:t>
            </a:r>
            <a:r>
              <a:rPr lang="en-US" b="1" dirty="0"/>
              <a:t>10 </a:t>
            </a:r>
            <a:r>
              <a:rPr lang="en-US" dirty="0"/>
              <a:t>You shall therefore keep this statute at its appointed time from year to year.</a:t>
            </a:r>
          </a:p>
          <a:p>
            <a:pPr marL="0" indent="0">
              <a:buNone/>
            </a:pPr>
            <a:endParaRPr lang="en-US" dirty="0"/>
          </a:p>
        </p:txBody>
      </p:sp>
    </p:spTree>
    <p:extLst>
      <p:ext uri="{BB962C8B-B14F-4D97-AF65-F5344CB8AC3E}">
        <p14:creationId xmlns:p14="http://schemas.microsoft.com/office/powerpoint/2010/main" val="28386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Passover</a:t>
            </a:r>
          </a:p>
        </p:txBody>
      </p:sp>
    </p:spTree>
    <p:extLst>
      <p:ext uri="{BB962C8B-B14F-4D97-AF65-F5344CB8AC3E}">
        <p14:creationId xmlns:p14="http://schemas.microsoft.com/office/powerpoint/2010/main" val="5173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Passover</a:t>
            </a:r>
          </a:p>
        </p:txBody>
      </p:sp>
      <p:sp>
        <p:nvSpPr>
          <p:cNvPr id="6" name="Content Placeholder 5"/>
          <p:cNvSpPr>
            <a:spLocks noGrp="1"/>
          </p:cNvSpPr>
          <p:nvPr>
            <p:ph sz="quarter" idx="4"/>
          </p:nvPr>
        </p:nvSpPr>
        <p:spPr>
          <a:xfrm>
            <a:off x="1295401" y="1818322"/>
            <a:ext cx="4725838" cy="3972879"/>
          </a:xfrm>
        </p:spPr>
        <p:txBody>
          <a:bodyPr>
            <a:normAutofit/>
          </a:bodyPr>
          <a:lstStyle/>
          <a:p>
            <a:r>
              <a:rPr lang="en-US" dirty="0"/>
              <a:t>The telling of the Passover story</a:t>
            </a:r>
          </a:p>
          <a:p>
            <a:r>
              <a:rPr lang="en-US" b="1" dirty="0"/>
              <a:t>8 </a:t>
            </a:r>
            <a:r>
              <a:rPr lang="en-US" dirty="0"/>
              <a:t>You shall tell your son on that day, ‘It is because of what the Lord did for me when I came out of Egypt.’</a:t>
            </a:r>
          </a:p>
        </p:txBody>
      </p:sp>
      <p:pic>
        <p:nvPicPr>
          <p:cNvPr id="3" name="Picture 2"/>
          <p:cNvPicPr>
            <a:picLocks noChangeAspect="1"/>
          </p:cNvPicPr>
          <p:nvPr/>
        </p:nvPicPr>
        <p:blipFill>
          <a:blip r:embed="rId2"/>
          <a:stretch>
            <a:fillRect/>
          </a:stretch>
        </p:blipFill>
        <p:spPr>
          <a:xfrm>
            <a:off x="6891607" y="1818322"/>
            <a:ext cx="4004993" cy="2620182"/>
          </a:xfrm>
          <a:prstGeom prst="rect">
            <a:avLst/>
          </a:prstGeom>
        </p:spPr>
      </p:pic>
    </p:spTree>
    <p:extLst>
      <p:ext uri="{BB962C8B-B14F-4D97-AF65-F5344CB8AC3E}">
        <p14:creationId xmlns:p14="http://schemas.microsoft.com/office/powerpoint/2010/main" val="9152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Passover</a:t>
            </a:r>
          </a:p>
        </p:txBody>
      </p:sp>
      <p:sp>
        <p:nvSpPr>
          <p:cNvPr id="6" name="Content Placeholder 5"/>
          <p:cNvSpPr>
            <a:spLocks noGrp="1"/>
          </p:cNvSpPr>
          <p:nvPr>
            <p:ph sz="quarter" idx="4"/>
          </p:nvPr>
        </p:nvSpPr>
        <p:spPr>
          <a:xfrm>
            <a:off x="1295400" y="1818322"/>
            <a:ext cx="4285891" cy="3972879"/>
          </a:xfrm>
        </p:spPr>
        <p:txBody>
          <a:bodyPr>
            <a:normAutofit/>
          </a:bodyPr>
          <a:lstStyle/>
          <a:p>
            <a:r>
              <a:rPr lang="en-US" dirty="0"/>
              <a:t>The Meal</a:t>
            </a:r>
          </a:p>
          <a:p>
            <a:pPr lvl="1"/>
            <a:r>
              <a:rPr lang="en-US" dirty="0"/>
              <a:t>Lamb</a:t>
            </a:r>
          </a:p>
          <a:p>
            <a:pPr lvl="1"/>
            <a:r>
              <a:rPr lang="en-US" dirty="0"/>
              <a:t>Unleavened bread</a:t>
            </a:r>
          </a:p>
          <a:p>
            <a:pPr lvl="1"/>
            <a:r>
              <a:rPr lang="en-US" dirty="0"/>
              <a:t>Fruit of the vine</a:t>
            </a:r>
          </a:p>
          <a:p>
            <a:pPr lvl="1"/>
            <a:r>
              <a:rPr lang="en-US" dirty="0"/>
              <a:t>Bitter herbs</a:t>
            </a:r>
          </a:p>
          <a:p>
            <a:pPr lvl="1"/>
            <a:endParaRPr lang="en-US" dirty="0"/>
          </a:p>
          <a:p>
            <a:pPr lvl="1"/>
            <a:endParaRPr lang="en-US" dirty="0"/>
          </a:p>
        </p:txBody>
      </p:sp>
      <p:pic>
        <p:nvPicPr>
          <p:cNvPr id="1034" name="Picture 10" descr="Image result for passover m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53" y="1811632"/>
            <a:ext cx="5451600" cy="435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of Passover</a:t>
            </a:r>
          </a:p>
        </p:txBody>
      </p:sp>
      <p:sp>
        <p:nvSpPr>
          <p:cNvPr id="3" name="Content Placeholder 2"/>
          <p:cNvSpPr>
            <a:spLocks noGrp="1"/>
          </p:cNvSpPr>
          <p:nvPr>
            <p:ph idx="1"/>
          </p:nvPr>
        </p:nvSpPr>
        <p:spPr/>
        <p:txBody>
          <a:bodyPr>
            <a:normAutofit/>
          </a:bodyPr>
          <a:lstStyle/>
          <a:p>
            <a:r>
              <a:rPr lang="en-US" dirty="0"/>
              <a:t>In Jewish Culture</a:t>
            </a:r>
          </a:p>
          <a:p>
            <a:pPr lvl="1"/>
            <a:r>
              <a:rPr lang="en-US" dirty="0"/>
              <a:t>A time set aside annually to remember the story of the Exodus and how God delivered his people from the bondage of Egypt</a:t>
            </a:r>
          </a:p>
          <a:p>
            <a:endParaRPr lang="en-US" dirty="0"/>
          </a:p>
          <a:p>
            <a:r>
              <a:rPr lang="en-US" dirty="0"/>
              <a:t>In Christian Culture</a:t>
            </a:r>
          </a:p>
          <a:p>
            <a:pPr lvl="1"/>
            <a:r>
              <a:rPr lang="en-US" dirty="0"/>
              <a:t>The first Lord’s Supper was the last Passover</a:t>
            </a:r>
          </a:p>
          <a:p>
            <a:pPr lvl="1"/>
            <a:r>
              <a:rPr lang="en-US" dirty="0"/>
              <a:t>A time set aside weekly to remember the story of the death and resurrection of Jesus Christ through who God delivered his people from the bondage of sin</a:t>
            </a:r>
          </a:p>
        </p:txBody>
      </p:sp>
    </p:spTree>
    <p:extLst>
      <p:ext uri="{BB962C8B-B14F-4D97-AF65-F5344CB8AC3E}">
        <p14:creationId xmlns:p14="http://schemas.microsoft.com/office/powerpoint/2010/main" val="27680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5/5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11:29</a:t>
            </a:r>
          </a:p>
        </p:txBody>
      </p:sp>
      <p:sp>
        <p:nvSpPr>
          <p:cNvPr id="4" name="Content Placeholder 3"/>
          <p:cNvSpPr>
            <a:spLocks noGrp="1"/>
          </p:cNvSpPr>
          <p:nvPr>
            <p:ph sz="half" idx="2"/>
          </p:nvPr>
        </p:nvSpPr>
        <p:spPr/>
        <p:txBody>
          <a:bodyPr/>
          <a:lstStyle/>
          <a:p>
            <a:r>
              <a:rPr lang="en-US" b="1" dirty="0"/>
              <a:t>29 </a:t>
            </a:r>
            <a:r>
              <a:rPr lang="en-US" dirty="0"/>
              <a:t>By faith the people crossed the Red Sea as on dry land, but the Egyptians, when they attempted to do the same, were drowned.</a:t>
            </a:r>
          </a:p>
        </p:txBody>
      </p:sp>
      <p:sp>
        <p:nvSpPr>
          <p:cNvPr id="5" name="Text Placeholder 4"/>
          <p:cNvSpPr>
            <a:spLocks noGrp="1"/>
          </p:cNvSpPr>
          <p:nvPr>
            <p:ph type="body" sz="quarter" idx="3"/>
          </p:nvPr>
        </p:nvSpPr>
        <p:spPr/>
        <p:txBody>
          <a:bodyPr/>
          <a:lstStyle/>
          <a:p>
            <a:endParaRPr lang="en-US" dirty="0"/>
          </a:p>
        </p:txBody>
      </p:sp>
      <p:pic>
        <p:nvPicPr>
          <p:cNvPr id="6148" name="Picture 4" descr="Image result for crossing of the red sea scary"/>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18791" y="1948687"/>
            <a:ext cx="5123351" cy="384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5/5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11:29</a:t>
            </a:r>
          </a:p>
        </p:txBody>
      </p:sp>
      <p:sp>
        <p:nvSpPr>
          <p:cNvPr id="4" name="Content Placeholder 3"/>
          <p:cNvSpPr>
            <a:spLocks noGrp="1"/>
          </p:cNvSpPr>
          <p:nvPr>
            <p:ph sz="half" idx="2"/>
          </p:nvPr>
        </p:nvSpPr>
        <p:spPr/>
        <p:txBody>
          <a:bodyPr/>
          <a:lstStyle/>
          <a:p>
            <a:r>
              <a:rPr lang="en-US" b="1" dirty="0"/>
              <a:t>29 </a:t>
            </a:r>
            <a:r>
              <a:rPr lang="en-US" dirty="0"/>
              <a:t>By faith the people crossed the Red Sea as on dry land, but the Egyptians, when they attempted to do the same, were drowned.</a:t>
            </a: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r>
              <a:rPr lang="en-US" dirty="0"/>
              <a:t>Whose Faith?</a:t>
            </a:r>
          </a:p>
          <a:p>
            <a:pPr lvl="1"/>
            <a:r>
              <a:rPr lang="en-US" dirty="0"/>
              <a:t>The People (Hebrews)</a:t>
            </a:r>
          </a:p>
        </p:txBody>
      </p:sp>
    </p:spTree>
    <p:extLst>
      <p:ext uri="{BB962C8B-B14F-4D97-AF65-F5344CB8AC3E}">
        <p14:creationId xmlns:p14="http://schemas.microsoft.com/office/powerpoint/2010/main" val="37907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How did the Jews show their faith by crossing the Red Sea?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503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 Trivia</a:t>
            </a:r>
          </a:p>
        </p:txBody>
      </p:sp>
      <p:sp>
        <p:nvSpPr>
          <p:cNvPr id="3" name="Content Placeholder 2"/>
          <p:cNvSpPr>
            <a:spLocks noGrp="1"/>
          </p:cNvSpPr>
          <p:nvPr>
            <p:ph sz="half" idx="1"/>
          </p:nvPr>
        </p:nvSpPr>
        <p:spPr/>
        <p:txBody>
          <a:bodyPr/>
          <a:lstStyle/>
          <a:p>
            <a:r>
              <a:rPr lang="en-US" dirty="0"/>
              <a:t>Located in Vatican City this chapel is home to the papal conclave and many famous works of art</a:t>
            </a:r>
          </a:p>
        </p:txBody>
      </p:sp>
      <p:pic>
        <p:nvPicPr>
          <p:cNvPr id="5" name="Picture 2" descr="Image result for sistine chapel&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7401" y="1634683"/>
            <a:ext cx="5752380" cy="430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2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result for moses parting red sea&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963947"/>
            <a:ext cx="3655043" cy="205596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moses 10 commandment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798" y="1963947"/>
            <a:ext cx="2984761" cy="31401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My Favorite Stories</a:t>
            </a:r>
          </a:p>
        </p:txBody>
      </p:sp>
      <p:pic>
        <p:nvPicPr>
          <p:cNvPr id="1034" name="Picture 10" descr="Image result for moses and the burning bush ten commandments 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399" y="4076085"/>
            <a:ext cx="3655043" cy="20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Ceiling</a:t>
            </a:r>
          </a:p>
        </p:txBody>
      </p:sp>
      <p:pic>
        <p:nvPicPr>
          <p:cNvPr id="1028" name="Picture 4" descr="Cei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8388" y="2098915"/>
            <a:ext cx="9246661" cy="311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1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Ceiling</a:t>
            </a:r>
          </a:p>
        </p:txBody>
      </p:sp>
      <p:pic>
        <p:nvPicPr>
          <p:cNvPr id="1028" name="Picture 4" descr="Cei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8388" y="2098915"/>
            <a:ext cx="9246661" cy="311049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796951" y="2898475"/>
            <a:ext cx="966158" cy="160451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7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Alter Wall</a:t>
            </a:r>
          </a:p>
        </p:txBody>
      </p:sp>
      <p:sp>
        <p:nvSpPr>
          <p:cNvPr id="3" name="Content Placeholder 2"/>
          <p:cNvSpPr>
            <a:spLocks noGrp="1"/>
          </p:cNvSpPr>
          <p:nvPr>
            <p:ph sz="half" idx="1"/>
          </p:nvPr>
        </p:nvSpPr>
        <p:spPr>
          <a:xfrm>
            <a:off x="1295400" y="1981199"/>
            <a:ext cx="3569898" cy="3810001"/>
          </a:xfrm>
        </p:spPr>
        <p:txBody>
          <a:bodyPr/>
          <a:lstStyle/>
          <a:p>
            <a:r>
              <a:rPr lang="en-US" dirty="0"/>
              <a:t>Currently is home to Michelangelo's “the Last Judgement”</a:t>
            </a:r>
          </a:p>
          <a:p>
            <a:r>
              <a:rPr lang="en-US" dirty="0"/>
              <a:t>Previously hosted artwork depicting the birth and infancy of Moses and Jesus</a:t>
            </a:r>
          </a:p>
        </p:txBody>
      </p:sp>
      <p:pic>
        <p:nvPicPr>
          <p:cNvPr id="6" name="Picture 2" descr="Image result for sistine chapel&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5963" y="1585853"/>
            <a:ext cx="5771071" cy="431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South Wall (6 stories of Moses)</a:t>
            </a:r>
          </a:p>
        </p:txBody>
      </p:sp>
      <p:pic>
        <p:nvPicPr>
          <p:cNvPr id="6146" name="Picture 2" descr="South 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2326" y="2159300"/>
            <a:ext cx="9767348" cy="32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2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North Wall (6 stories of Christ)</a:t>
            </a:r>
          </a:p>
        </p:txBody>
      </p:sp>
      <p:pic>
        <p:nvPicPr>
          <p:cNvPr id="5124" name="Picture 4" descr="North 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6364" y="2271443"/>
            <a:ext cx="9839272" cy="330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2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Sistine Chapel – Entrance Wall</a:t>
            </a:r>
          </a:p>
        </p:txBody>
      </p:sp>
      <p:pic>
        <p:nvPicPr>
          <p:cNvPr id="3074" name="Picture 2" descr="Entrance 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944" y="1981199"/>
            <a:ext cx="5549440" cy="4152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827" y="3752491"/>
            <a:ext cx="2449902" cy="646331"/>
          </a:xfrm>
          <a:prstGeom prst="rect">
            <a:avLst/>
          </a:prstGeom>
          <a:noFill/>
        </p:spPr>
        <p:txBody>
          <a:bodyPr wrap="square" rtlCol="0">
            <a:spAutoFit/>
          </a:bodyPr>
          <a:lstStyle/>
          <a:p>
            <a:pPr algn="r"/>
            <a:r>
              <a:rPr lang="en-US" b="1" dirty="0">
                <a:solidFill>
                  <a:schemeClr val="accent1">
                    <a:lumMod val="75000"/>
                  </a:schemeClr>
                </a:solidFill>
              </a:rPr>
              <a:t>Resurrection of Christ</a:t>
            </a:r>
          </a:p>
        </p:txBody>
      </p:sp>
      <p:sp>
        <p:nvSpPr>
          <p:cNvPr id="8" name="TextBox 7"/>
          <p:cNvSpPr txBox="1"/>
          <p:nvPr/>
        </p:nvSpPr>
        <p:spPr>
          <a:xfrm>
            <a:off x="9535062" y="3752491"/>
            <a:ext cx="2449902" cy="646331"/>
          </a:xfrm>
          <a:prstGeom prst="rect">
            <a:avLst/>
          </a:prstGeom>
          <a:noFill/>
        </p:spPr>
        <p:txBody>
          <a:bodyPr wrap="square" rtlCol="0">
            <a:spAutoFit/>
          </a:bodyPr>
          <a:lstStyle/>
          <a:p>
            <a:r>
              <a:rPr lang="en-US" b="1" dirty="0">
                <a:solidFill>
                  <a:schemeClr val="accent1">
                    <a:lumMod val="75000"/>
                  </a:schemeClr>
                </a:solidFill>
              </a:rPr>
              <a:t>Dispute over the body of Moses</a:t>
            </a:r>
          </a:p>
        </p:txBody>
      </p:sp>
    </p:spTree>
    <p:extLst>
      <p:ext uri="{BB962C8B-B14F-4D97-AF65-F5344CB8AC3E}">
        <p14:creationId xmlns:p14="http://schemas.microsoft.com/office/powerpoint/2010/main" val="400807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Moses: Deuteronomy 18</a:t>
            </a:r>
          </a:p>
        </p:txBody>
      </p:sp>
      <p:sp>
        <p:nvSpPr>
          <p:cNvPr id="3" name="Content Placeholder 2"/>
          <p:cNvSpPr>
            <a:spLocks noGrp="1"/>
          </p:cNvSpPr>
          <p:nvPr>
            <p:ph idx="1"/>
          </p:nvPr>
        </p:nvSpPr>
        <p:spPr/>
        <p:txBody>
          <a:bodyPr/>
          <a:lstStyle/>
          <a:p>
            <a:pPr marL="0" indent="0">
              <a:buNone/>
            </a:pPr>
            <a:r>
              <a:rPr lang="en-US" b="1" dirty="0"/>
              <a:t>15 </a:t>
            </a:r>
            <a:r>
              <a:rPr lang="en-US" dirty="0"/>
              <a:t>“The Lord your God will raise up for you a prophet like me from among you, from your brothers—it is to him you shall listen— </a:t>
            </a:r>
            <a:r>
              <a:rPr lang="en-US" b="1" dirty="0"/>
              <a:t>16 </a:t>
            </a:r>
            <a:r>
              <a:rPr lang="en-US" dirty="0"/>
              <a:t>just as you desired of the Lord your God at Horeb on the day of the assembly, when you said, ‘Let me not hear again the voice of the Lord my God or see this great fire any more, lest I die.’ </a:t>
            </a:r>
            <a:r>
              <a:rPr lang="en-US" b="1" dirty="0"/>
              <a:t>17 </a:t>
            </a:r>
            <a:r>
              <a:rPr lang="en-US" dirty="0"/>
              <a:t>And the Lord said to me, ‘They are right in what they have spoken. </a:t>
            </a:r>
            <a:r>
              <a:rPr lang="en-US" b="1" dirty="0"/>
              <a:t>18 </a:t>
            </a:r>
            <a:r>
              <a:rPr lang="en-US" dirty="0"/>
              <a:t>I will raise up for them a prophet like you from among their brothers. And I will put my words in his mouth, and he shall speak to them all that I command him. </a:t>
            </a:r>
            <a:r>
              <a:rPr lang="en-US" b="1" dirty="0"/>
              <a:t>19 </a:t>
            </a:r>
            <a:r>
              <a:rPr lang="en-US" dirty="0"/>
              <a:t>And whoever will not listen to my words that he shall speak in my name, I myself will require it of him.</a:t>
            </a:r>
          </a:p>
        </p:txBody>
      </p:sp>
    </p:spTree>
    <p:extLst>
      <p:ext uri="{BB962C8B-B14F-4D97-AF65-F5344CB8AC3E}">
        <p14:creationId xmlns:p14="http://schemas.microsoft.com/office/powerpoint/2010/main" val="240615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prophet like me”</a:t>
            </a:r>
          </a:p>
        </p:txBody>
      </p:sp>
      <p:sp>
        <p:nvSpPr>
          <p:cNvPr id="3" name="Text Placeholder 2"/>
          <p:cNvSpPr>
            <a:spLocks noGrp="1"/>
          </p:cNvSpPr>
          <p:nvPr>
            <p:ph type="body" idx="1"/>
          </p:nvPr>
        </p:nvSpPr>
        <p:spPr/>
        <p:txBody>
          <a:bodyPr/>
          <a:lstStyle/>
          <a:p>
            <a:r>
              <a:rPr lang="en-US" dirty="0"/>
              <a:t>Deuteronomy 18:15</a:t>
            </a:r>
          </a:p>
        </p:txBody>
      </p:sp>
      <p:sp>
        <p:nvSpPr>
          <p:cNvPr id="4" name="Content Placeholder 3"/>
          <p:cNvSpPr>
            <a:spLocks noGrp="1"/>
          </p:cNvSpPr>
          <p:nvPr>
            <p:ph sz="half" idx="2"/>
          </p:nvPr>
        </p:nvSpPr>
        <p:spPr/>
        <p:txBody>
          <a:bodyPr/>
          <a:lstStyle/>
          <a:p>
            <a:pPr marL="0" indent="0">
              <a:buNone/>
            </a:pPr>
            <a:r>
              <a:rPr lang="en-US" dirty="0"/>
              <a:t>“The Lord your God will raise up for you </a:t>
            </a:r>
            <a:r>
              <a:rPr lang="en-US" b="1" dirty="0"/>
              <a:t>a prophet like me </a:t>
            </a:r>
            <a:r>
              <a:rPr lang="en-US" dirty="0"/>
              <a:t>from among you, from your brothers—it is to him you shall listen”</a:t>
            </a:r>
          </a:p>
        </p:txBody>
      </p:sp>
      <p:sp>
        <p:nvSpPr>
          <p:cNvPr id="5" name="Text Placeholder 4"/>
          <p:cNvSpPr>
            <a:spLocks noGrp="1"/>
          </p:cNvSpPr>
          <p:nvPr>
            <p:ph type="body" sz="quarter" idx="3"/>
          </p:nvPr>
        </p:nvSpPr>
        <p:spPr/>
        <p:txBody>
          <a:bodyPr/>
          <a:lstStyle/>
          <a:p>
            <a:r>
              <a:rPr lang="en-US" dirty="0"/>
              <a:t>John 1:21,23</a:t>
            </a:r>
          </a:p>
        </p:txBody>
      </p:sp>
      <p:sp>
        <p:nvSpPr>
          <p:cNvPr id="6" name="Content Placeholder 5"/>
          <p:cNvSpPr>
            <a:spLocks noGrp="1"/>
          </p:cNvSpPr>
          <p:nvPr>
            <p:ph sz="quarter" idx="4"/>
          </p:nvPr>
        </p:nvSpPr>
        <p:spPr/>
        <p:txBody>
          <a:bodyPr/>
          <a:lstStyle/>
          <a:p>
            <a:pPr marL="0" indent="0">
              <a:buNone/>
            </a:pPr>
            <a:r>
              <a:rPr lang="en-US" b="1" dirty="0"/>
              <a:t>21 </a:t>
            </a:r>
            <a:r>
              <a:rPr lang="en-US" dirty="0"/>
              <a:t>And they asked him, “What then? Are you Elijah?” He said, “I am not.” “Are you </a:t>
            </a:r>
            <a:r>
              <a:rPr lang="en-US" b="1" dirty="0"/>
              <a:t>the Prophet</a:t>
            </a:r>
            <a:r>
              <a:rPr lang="en-US" dirty="0"/>
              <a:t>?” And he answered, “No.”</a:t>
            </a:r>
          </a:p>
          <a:p>
            <a:pPr marL="0" indent="0">
              <a:buNone/>
            </a:pPr>
            <a:endParaRPr lang="en-US" dirty="0"/>
          </a:p>
          <a:p>
            <a:pPr marL="0" indent="0">
              <a:buNone/>
            </a:pPr>
            <a:r>
              <a:rPr lang="en-US" b="1" dirty="0"/>
              <a:t>23 </a:t>
            </a:r>
            <a:r>
              <a:rPr lang="en-US" dirty="0"/>
              <a:t>He said, “I am the voice of one crying out in the wilderness, ‘Make straight the way of the Lord,’ as the prophet Isaiah said.”</a:t>
            </a:r>
          </a:p>
        </p:txBody>
      </p:sp>
    </p:spTree>
    <p:extLst>
      <p:ext uri="{BB962C8B-B14F-4D97-AF65-F5344CB8AC3E}">
        <p14:creationId xmlns:p14="http://schemas.microsoft.com/office/powerpoint/2010/main" val="28360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Horeb on the day of the assembly”</a:t>
            </a:r>
          </a:p>
        </p:txBody>
      </p:sp>
      <p:sp>
        <p:nvSpPr>
          <p:cNvPr id="3" name="Text Placeholder 2"/>
          <p:cNvSpPr>
            <a:spLocks noGrp="1"/>
          </p:cNvSpPr>
          <p:nvPr>
            <p:ph type="body" idx="1"/>
          </p:nvPr>
        </p:nvSpPr>
        <p:spPr/>
        <p:txBody>
          <a:bodyPr/>
          <a:lstStyle/>
          <a:p>
            <a:r>
              <a:rPr lang="en-US" dirty="0"/>
              <a:t>Deuteronomy 18:16</a:t>
            </a:r>
          </a:p>
        </p:txBody>
      </p:sp>
      <p:sp>
        <p:nvSpPr>
          <p:cNvPr id="4" name="Content Placeholder 3"/>
          <p:cNvSpPr>
            <a:spLocks noGrp="1"/>
          </p:cNvSpPr>
          <p:nvPr>
            <p:ph sz="half" idx="2"/>
          </p:nvPr>
        </p:nvSpPr>
        <p:spPr/>
        <p:txBody>
          <a:bodyPr/>
          <a:lstStyle/>
          <a:p>
            <a:pPr marL="0" indent="0">
              <a:buNone/>
            </a:pPr>
            <a:r>
              <a:rPr lang="en-US" dirty="0"/>
              <a:t>“just as you desired of the Lord your God at Horeb on the day of the assembly, when you said, ‘Let me not hear again the voice of the Lord my God or see this great fire any more, lest I die.”</a:t>
            </a:r>
          </a:p>
        </p:txBody>
      </p:sp>
      <p:sp>
        <p:nvSpPr>
          <p:cNvPr id="5" name="Text Placeholder 4"/>
          <p:cNvSpPr>
            <a:spLocks noGrp="1"/>
          </p:cNvSpPr>
          <p:nvPr>
            <p:ph type="body" sz="quarter" idx="3"/>
          </p:nvPr>
        </p:nvSpPr>
        <p:spPr/>
        <p:txBody>
          <a:bodyPr/>
          <a:lstStyle/>
          <a:p>
            <a:r>
              <a:rPr lang="en-US" dirty="0"/>
              <a:t>John 1:17</a:t>
            </a:r>
          </a:p>
        </p:txBody>
      </p:sp>
      <p:sp>
        <p:nvSpPr>
          <p:cNvPr id="6" name="Content Placeholder 5"/>
          <p:cNvSpPr>
            <a:spLocks noGrp="1"/>
          </p:cNvSpPr>
          <p:nvPr>
            <p:ph sz="quarter" idx="4"/>
          </p:nvPr>
        </p:nvSpPr>
        <p:spPr/>
        <p:txBody>
          <a:bodyPr/>
          <a:lstStyle/>
          <a:p>
            <a:pPr marL="0" indent="0">
              <a:buNone/>
            </a:pPr>
            <a:r>
              <a:rPr lang="en-US" b="1" dirty="0"/>
              <a:t>17 </a:t>
            </a:r>
            <a:r>
              <a:rPr lang="en-US" dirty="0"/>
              <a:t>For the </a:t>
            </a:r>
            <a:r>
              <a:rPr lang="en-US" b="1" dirty="0"/>
              <a:t>law was given through Moses</a:t>
            </a:r>
            <a:r>
              <a:rPr lang="en-US" dirty="0"/>
              <a:t>; grace and truth came through Jesus Christ</a:t>
            </a:r>
          </a:p>
        </p:txBody>
      </p:sp>
    </p:spTree>
    <p:extLst>
      <p:ext uri="{BB962C8B-B14F-4D97-AF65-F5344CB8AC3E}">
        <p14:creationId xmlns:p14="http://schemas.microsoft.com/office/powerpoint/2010/main" val="111711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prophet like you”</a:t>
            </a:r>
          </a:p>
        </p:txBody>
      </p:sp>
      <p:sp>
        <p:nvSpPr>
          <p:cNvPr id="3" name="Text Placeholder 2"/>
          <p:cNvSpPr>
            <a:spLocks noGrp="1"/>
          </p:cNvSpPr>
          <p:nvPr>
            <p:ph type="body" idx="1"/>
          </p:nvPr>
        </p:nvSpPr>
        <p:spPr/>
        <p:txBody>
          <a:bodyPr/>
          <a:lstStyle/>
          <a:p>
            <a:r>
              <a:rPr lang="en-US" dirty="0"/>
              <a:t>Deuteronomy 18:18</a:t>
            </a:r>
          </a:p>
        </p:txBody>
      </p:sp>
      <p:sp>
        <p:nvSpPr>
          <p:cNvPr id="4" name="Content Placeholder 3"/>
          <p:cNvSpPr>
            <a:spLocks noGrp="1"/>
          </p:cNvSpPr>
          <p:nvPr>
            <p:ph sz="half" idx="2"/>
          </p:nvPr>
        </p:nvSpPr>
        <p:spPr/>
        <p:txBody>
          <a:bodyPr/>
          <a:lstStyle/>
          <a:p>
            <a:pPr marL="0" indent="0">
              <a:buNone/>
            </a:pPr>
            <a:r>
              <a:rPr lang="en-US" dirty="0"/>
              <a:t>I will raise up for them </a:t>
            </a:r>
            <a:r>
              <a:rPr lang="en-US" b="1" dirty="0"/>
              <a:t>a prophet like you</a:t>
            </a:r>
            <a:r>
              <a:rPr lang="en-US" dirty="0"/>
              <a:t> from among their brothers. And I will put my words in his mouth, and he shall speak to them all that I command him.</a:t>
            </a:r>
          </a:p>
        </p:txBody>
      </p:sp>
      <p:sp>
        <p:nvSpPr>
          <p:cNvPr id="5" name="Text Placeholder 4"/>
          <p:cNvSpPr>
            <a:spLocks noGrp="1"/>
          </p:cNvSpPr>
          <p:nvPr>
            <p:ph type="body" sz="quarter" idx="3"/>
          </p:nvPr>
        </p:nvSpPr>
        <p:spPr/>
        <p:txBody>
          <a:bodyPr/>
          <a:lstStyle/>
          <a:p>
            <a:r>
              <a:rPr lang="en-US" dirty="0"/>
              <a:t>Acts 7:37-39</a:t>
            </a:r>
          </a:p>
        </p:txBody>
      </p:sp>
      <p:sp>
        <p:nvSpPr>
          <p:cNvPr id="6" name="Content Placeholder 5"/>
          <p:cNvSpPr>
            <a:spLocks noGrp="1"/>
          </p:cNvSpPr>
          <p:nvPr>
            <p:ph sz="quarter" idx="4"/>
          </p:nvPr>
        </p:nvSpPr>
        <p:spPr/>
        <p:txBody>
          <a:bodyPr/>
          <a:lstStyle/>
          <a:p>
            <a:pPr marL="0" indent="0">
              <a:buNone/>
            </a:pPr>
            <a:r>
              <a:rPr lang="en-US" b="1" baseline="30000" dirty="0"/>
              <a:t>37 </a:t>
            </a:r>
            <a:r>
              <a:rPr lang="en-US" dirty="0"/>
              <a:t>This is the Moses who said to the Israelites, ‘</a:t>
            </a:r>
            <a:r>
              <a:rPr lang="en-US" b="1" dirty="0"/>
              <a:t>God will raise up for you a prophet like me from your brothers.’</a:t>
            </a:r>
            <a:r>
              <a:rPr lang="en-US" dirty="0"/>
              <a:t> </a:t>
            </a:r>
            <a:r>
              <a:rPr lang="en-US" b="1" baseline="30000" dirty="0"/>
              <a:t>38 </a:t>
            </a:r>
            <a:r>
              <a:rPr lang="en-US" dirty="0"/>
              <a:t>This is the one who was in the congregation in the wilderness with the angel who spoke to him at Mount Sinai, and with our fathers. He received living oracles to give to us. </a:t>
            </a:r>
            <a:r>
              <a:rPr lang="en-US" b="1" baseline="30000" dirty="0"/>
              <a:t>39 </a:t>
            </a:r>
            <a:r>
              <a:rPr lang="en-US" dirty="0"/>
              <a:t>Our fathers refused to obey him, but thrust him aside, and in their hearts they turned to Egypt,</a:t>
            </a:r>
          </a:p>
        </p:txBody>
      </p:sp>
    </p:spTree>
    <p:extLst>
      <p:ext uri="{BB962C8B-B14F-4D97-AF65-F5344CB8AC3E}">
        <p14:creationId xmlns:p14="http://schemas.microsoft.com/office/powerpoint/2010/main" val="9984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New Moses?</a:t>
            </a:r>
          </a:p>
        </p:txBody>
      </p:sp>
      <p:sp>
        <p:nvSpPr>
          <p:cNvPr id="3" name="Content Placeholder 2"/>
          <p:cNvSpPr>
            <a:spLocks noGrp="1"/>
          </p:cNvSpPr>
          <p:nvPr>
            <p:ph idx="1"/>
          </p:nvPr>
        </p:nvSpPr>
        <p:spPr/>
        <p:txBody>
          <a:bodyPr/>
          <a:lstStyle/>
          <a:p>
            <a:pPr marL="0" indent="0">
              <a:buNone/>
            </a:pPr>
            <a:r>
              <a:rPr lang="en-US" dirty="0"/>
              <a:t>Deuteronomy 18</a:t>
            </a:r>
          </a:p>
          <a:p>
            <a:pPr marL="0" indent="0">
              <a:buNone/>
            </a:pPr>
            <a:r>
              <a:rPr lang="en-US" b="1" dirty="0"/>
              <a:t>15 </a:t>
            </a:r>
            <a:r>
              <a:rPr lang="en-US" dirty="0"/>
              <a:t>“The Lord your God will raise up for you </a:t>
            </a:r>
            <a:r>
              <a:rPr lang="en-US" b="1" dirty="0"/>
              <a:t>a prophet like me </a:t>
            </a:r>
            <a:r>
              <a:rPr lang="en-US" dirty="0"/>
              <a:t>from among you, from your brothers—it is to him you shall listen— </a:t>
            </a:r>
            <a:r>
              <a:rPr lang="en-US" b="1" dirty="0"/>
              <a:t>16 </a:t>
            </a:r>
            <a:r>
              <a:rPr lang="en-US" dirty="0"/>
              <a:t>just as you desired of the Lord your God at Horeb on the day of the assembly, when you said, ‘Let me not hear again the voice of the Lord my God or see this great fire any more, lest I die.’ </a:t>
            </a:r>
            <a:r>
              <a:rPr lang="en-US" b="1" dirty="0"/>
              <a:t>17 </a:t>
            </a:r>
            <a:r>
              <a:rPr lang="en-US" dirty="0"/>
              <a:t>And the Lord said to me, ‘They are right in what they have spoken. </a:t>
            </a:r>
            <a:r>
              <a:rPr lang="en-US" b="1" dirty="0"/>
              <a:t>18 </a:t>
            </a:r>
            <a:r>
              <a:rPr lang="en-US" dirty="0"/>
              <a:t>I will raise up for them a prophet like you from among their brothers. And I will put my words in his mouth, and he shall speak to them all that I command him. </a:t>
            </a:r>
            <a:r>
              <a:rPr lang="en-US" b="1" dirty="0"/>
              <a:t>19 </a:t>
            </a:r>
            <a:r>
              <a:rPr lang="en-US" dirty="0"/>
              <a:t>And whoever will not listen to my words that he shall speak in my name, I myself will require it of him.</a:t>
            </a:r>
          </a:p>
        </p:txBody>
      </p:sp>
    </p:spTree>
    <p:extLst>
      <p:ext uri="{BB962C8B-B14F-4D97-AF65-F5344CB8AC3E}">
        <p14:creationId xmlns:p14="http://schemas.microsoft.com/office/powerpoint/2010/main" val="270750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 shall speak to them all that I command him”</a:t>
            </a:r>
          </a:p>
        </p:txBody>
      </p:sp>
      <p:sp>
        <p:nvSpPr>
          <p:cNvPr id="3" name="Text Placeholder 2"/>
          <p:cNvSpPr>
            <a:spLocks noGrp="1"/>
          </p:cNvSpPr>
          <p:nvPr>
            <p:ph type="body" idx="1"/>
          </p:nvPr>
        </p:nvSpPr>
        <p:spPr/>
        <p:txBody>
          <a:bodyPr/>
          <a:lstStyle/>
          <a:p>
            <a:r>
              <a:rPr lang="en-US" dirty="0"/>
              <a:t>Deuteronomy 18:18</a:t>
            </a:r>
          </a:p>
        </p:txBody>
      </p:sp>
      <p:sp>
        <p:nvSpPr>
          <p:cNvPr id="4" name="Content Placeholder 3"/>
          <p:cNvSpPr>
            <a:spLocks noGrp="1"/>
          </p:cNvSpPr>
          <p:nvPr>
            <p:ph sz="half" idx="2"/>
          </p:nvPr>
        </p:nvSpPr>
        <p:spPr/>
        <p:txBody>
          <a:bodyPr/>
          <a:lstStyle/>
          <a:p>
            <a:pPr marL="0" indent="0">
              <a:buNone/>
            </a:pPr>
            <a:r>
              <a:rPr lang="en-US" dirty="0"/>
              <a:t>I will raise up for them a prophet like you from among their brothers. And I will put my words in his mouth, and </a:t>
            </a:r>
            <a:r>
              <a:rPr lang="en-US" b="1" dirty="0"/>
              <a:t>he shall speak to them all that I command him</a:t>
            </a:r>
            <a:r>
              <a:rPr lang="en-US" dirty="0"/>
              <a:t>.</a:t>
            </a:r>
          </a:p>
        </p:txBody>
      </p:sp>
      <p:sp>
        <p:nvSpPr>
          <p:cNvPr id="5" name="Text Placeholder 4"/>
          <p:cNvSpPr>
            <a:spLocks noGrp="1"/>
          </p:cNvSpPr>
          <p:nvPr>
            <p:ph type="body" sz="quarter" idx="3"/>
          </p:nvPr>
        </p:nvSpPr>
        <p:spPr/>
        <p:txBody>
          <a:bodyPr/>
          <a:lstStyle/>
          <a:p>
            <a:r>
              <a:rPr lang="en-US" dirty="0"/>
              <a:t>John 4:25-26</a:t>
            </a:r>
          </a:p>
        </p:txBody>
      </p:sp>
      <p:sp>
        <p:nvSpPr>
          <p:cNvPr id="6" name="Content Placeholder 5"/>
          <p:cNvSpPr>
            <a:spLocks noGrp="1"/>
          </p:cNvSpPr>
          <p:nvPr>
            <p:ph sz="quarter" idx="4"/>
          </p:nvPr>
        </p:nvSpPr>
        <p:spPr/>
        <p:txBody>
          <a:bodyPr/>
          <a:lstStyle/>
          <a:p>
            <a:pPr marL="0" indent="0">
              <a:buNone/>
            </a:pPr>
            <a:r>
              <a:rPr lang="en-US" b="1" dirty="0"/>
              <a:t>25 </a:t>
            </a:r>
            <a:r>
              <a:rPr lang="en-US" dirty="0"/>
              <a:t>The woman said to him, “I know that Messiah is coming (he who is called Christ). When he comes, </a:t>
            </a:r>
            <a:r>
              <a:rPr lang="en-US" b="1" dirty="0"/>
              <a:t>he will tell us all things</a:t>
            </a:r>
            <a:r>
              <a:rPr lang="en-US" dirty="0"/>
              <a:t>.” </a:t>
            </a:r>
            <a:r>
              <a:rPr lang="en-US" b="1" dirty="0"/>
              <a:t>26 </a:t>
            </a:r>
            <a:r>
              <a:rPr lang="en-US" dirty="0"/>
              <a:t>Jesus said to her, </a:t>
            </a:r>
            <a:r>
              <a:rPr lang="en-US" u="sng" dirty="0"/>
              <a:t>“I who speak to you am he.”</a:t>
            </a:r>
          </a:p>
        </p:txBody>
      </p:sp>
    </p:spTree>
    <p:extLst>
      <p:ext uri="{BB962C8B-B14F-4D97-AF65-F5344CB8AC3E}">
        <p14:creationId xmlns:p14="http://schemas.microsoft.com/office/powerpoint/2010/main" val="142357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myself will require it of him”</a:t>
            </a:r>
          </a:p>
        </p:txBody>
      </p:sp>
      <p:sp>
        <p:nvSpPr>
          <p:cNvPr id="3" name="Text Placeholder 2"/>
          <p:cNvSpPr>
            <a:spLocks noGrp="1"/>
          </p:cNvSpPr>
          <p:nvPr>
            <p:ph type="body" idx="1"/>
          </p:nvPr>
        </p:nvSpPr>
        <p:spPr/>
        <p:txBody>
          <a:bodyPr/>
          <a:lstStyle/>
          <a:p>
            <a:r>
              <a:rPr lang="en-US" dirty="0"/>
              <a:t>Deuteronomy 18:19</a:t>
            </a:r>
          </a:p>
        </p:txBody>
      </p:sp>
      <p:sp>
        <p:nvSpPr>
          <p:cNvPr id="4" name="Content Placeholder 3"/>
          <p:cNvSpPr>
            <a:spLocks noGrp="1"/>
          </p:cNvSpPr>
          <p:nvPr>
            <p:ph sz="half" idx="2"/>
          </p:nvPr>
        </p:nvSpPr>
        <p:spPr/>
        <p:txBody>
          <a:bodyPr/>
          <a:lstStyle/>
          <a:p>
            <a:pPr marL="0" indent="0">
              <a:buNone/>
            </a:pPr>
            <a:r>
              <a:rPr lang="en-US" dirty="0"/>
              <a:t>“And whoever will not listen to my words that he shall speak in my name, </a:t>
            </a:r>
            <a:r>
              <a:rPr lang="en-US" b="1" dirty="0"/>
              <a:t>I myself will require it of him</a:t>
            </a:r>
            <a:r>
              <a:rPr lang="en-US" dirty="0"/>
              <a:t>.”</a:t>
            </a:r>
          </a:p>
          <a:p>
            <a:pPr marL="0" indent="0">
              <a:buNone/>
            </a:pPr>
            <a:endParaRPr lang="en-US" dirty="0"/>
          </a:p>
        </p:txBody>
      </p:sp>
      <p:sp>
        <p:nvSpPr>
          <p:cNvPr id="5" name="Text Placeholder 4"/>
          <p:cNvSpPr>
            <a:spLocks noGrp="1"/>
          </p:cNvSpPr>
          <p:nvPr>
            <p:ph type="body" sz="quarter" idx="3"/>
          </p:nvPr>
        </p:nvSpPr>
        <p:spPr/>
        <p:txBody>
          <a:bodyPr/>
          <a:lstStyle/>
          <a:p>
            <a:r>
              <a:rPr lang="en-US" dirty="0"/>
              <a:t>Acts 3:22-26</a:t>
            </a:r>
          </a:p>
        </p:txBody>
      </p:sp>
      <p:sp>
        <p:nvSpPr>
          <p:cNvPr id="6" name="Content Placeholder 5"/>
          <p:cNvSpPr>
            <a:spLocks noGrp="1"/>
          </p:cNvSpPr>
          <p:nvPr>
            <p:ph sz="quarter" idx="4"/>
          </p:nvPr>
        </p:nvSpPr>
        <p:spPr>
          <a:xfrm>
            <a:off x="6324599" y="2503713"/>
            <a:ext cx="5381445" cy="3287487"/>
          </a:xfrm>
        </p:spPr>
        <p:txBody>
          <a:bodyPr>
            <a:noAutofit/>
          </a:bodyPr>
          <a:lstStyle/>
          <a:p>
            <a:pPr marL="0" indent="0">
              <a:buNone/>
            </a:pPr>
            <a:r>
              <a:rPr lang="en-US" sz="1800" b="1" dirty="0"/>
              <a:t>22 </a:t>
            </a:r>
            <a:r>
              <a:rPr lang="en-US" sz="1800" dirty="0"/>
              <a:t>Moses said, ‘The Lord God will raise up for you a prophet like me from your brothers. You shall listen to him in whatever he tells you. </a:t>
            </a:r>
            <a:r>
              <a:rPr lang="en-US" sz="1800" b="1" dirty="0"/>
              <a:t>23 And it shall be that every soul who does not listen to that prophet shall be destroyed from the people</a:t>
            </a:r>
            <a:r>
              <a:rPr lang="en-US" sz="1800" dirty="0"/>
              <a:t>.’ </a:t>
            </a:r>
            <a:r>
              <a:rPr lang="en-US" sz="1800" b="1" dirty="0"/>
              <a:t>24 </a:t>
            </a:r>
            <a:r>
              <a:rPr lang="en-US" sz="1800" dirty="0"/>
              <a:t>And all the prophets who have spoken, from Samuel and those who came after him, also proclaimed these days. </a:t>
            </a:r>
            <a:r>
              <a:rPr lang="en-US" sz="1800" b="1" dirty="0"/>
              <a:t>25 </a:t>
            </a:r>
            <a:r>
              <a:rPr lang="en-US" sz="1800" dirty="0"/>
              <a:t>You are the sons of the prophets and of the covenant that God made with your fathers, saying to Abraham, ‘And in your offspring shall all the families of the earth be blessed.’ </a:t>
            </a:r>
            <a:r>
              <a:rPr lang="en-US" sz="1800" b="1" dirty="0"/>
              <a:t>26 </a:t>
            </a:r>
            <a:r>
              <a:rPr lang="en-US" sz="1800" dirty="0"/>
              <a:t>God, having raised up his servant, sent him to you first, to bless you by turning every one of you from your wickedness.”</a:t>
            </a:r>
          </a:p>
        </p:txBody>
      </p:sp>
    </p:spTree>
    <p:extLst>
      <p:ext uri="{BB962C8B-B14F-4D97-AF65-F5344CB8AC3E}">
        <p14:creationId xmlns:p14="http://schemas.microsoft.com/office/powerpoint/2010/main" val="39607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the author include Moses in Ch.11?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458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New Moses?</a:t>
            </a:r>
          </a:p>
        </p:txBody>
      </p:sp>
      <p:sp>
        <p:nvSpPr>
          <p:cNvPr id="3" name="Content Placeholder 2"/>
          <p:cNvSpPr>
            <a:spLocks noGrp="1"/>
          </p:cNvSpPr>
          <p:nvPr>
            <p:ph idx="1"/>
          </p:nvPr>
        </p:nvSpPr>
        <p:spPr/>
        <p:txBody>
          <a:bodyPr/>
          <a:lstStyle/>
          <a:p>
            <a:pPr marL="0" indent="0">
              <a:buNone/>
            </a:pPr>
            <a:r>
              <a:rPr lang="en-US" dirty="0"/>
              <a:t>Luke 24</a:t>
            </a:r>
          </a:p>
          <a:p>
            <a:pPr marL="0" indent="0">
              <a:buNone/>
            </a:pPr>
            <a:r>
              <a:rPr lang="en-US" b="1" baseline="30000" dirty="0"/>
              <a:t>44 </a:t>
            </a:r>
            <a:r>
              <a:rPr lang="en-US" dirty="0"/>
              <a:t>Then he said to them, “These are my words that I spoke to you while I was still with you, that everything written about me in the </a:t>
            </a:r>
            <a:r>
              <a:rPr lang="en-US" b="1" dirty="0"/>
              <a:t>Law of Moses </a:t>
            </a:r>
            <a:r>
              <a:rPr lang="en-US" dirty="0"/>
              <a:t>and the Prophets and the Psalms must be fulfilled.”</a:t>
            </a:r>
          </a:p>
        </p:txBody>
      </p:sp>
    </p:spTree>
    <p:extLst>
      <p:ext uri="{BB962C8B-B14F-4D97-AF65-F5344CB8AC3E}">
        <p14:creationId xmlns:p14="http://schemas.microsoft.com/office/powerpoint/2010/main" val="183686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New Moses?</a:t>
            </a:r>
          </a:p>
        </p:txBody>
      </p:sp>
      <p:sp>
        <p:nvSpPr>
          <p:cNvPr id="3" name="Content Placeholder 2"/>
          <p:cNvSpPr>
            <a:spLocks noGrp="1"/>
          </p:cNvSpPr>
          <p:nvPr>
            <p:ph idx="1"/>
          </p:nvPr>
        </p:nvSpPr>
        <p:spPr/>
        <p:txBody>
          <a:bodyPr/>
          <a:lstStyle/>
          <a:p>
            <a:pPr marL="0" indent="0">
              <a:buNone/>
            </a:pPr>
            <a:r>
              <a:rPr lang="en-US" dirty="0"/>
              <a:t>Acts 7</a:t>
            </a:r>
          </a:p>
          <a:p>
            <a:pPr marL="0" indent="0">
              <a:buNone/>
            </a:pPr>
            <a:r>
              <a:rPr lang="en-US" b="1" baseline="30000" dirty="0"/>
              <a:t>35 </a:t>
            </a:r>
            <a:r>
              <a:rPr lang="en-US" dirty="0"/>
              <a:t>“This Moses, whom they rejected, saying, ‘Who made you a ruler and a judge?’—this man God sent as both ruler and redeemer by the hand of the angel who appeared to him in the bush. </a:t>
            </a:r>
            <a:r>
              <a:rPr lang="en-US" b="1" baseline="30000" dirty="0"/>
              <a:t>36 </a:t>
            </a:r>
            <a:r>
              <a:rPr lang="en-US" dirty="0"/>
              <a:t>This man led them out, performing wonders and signs in Egypt and at the Red Sea and in the wilderness for forty years. </a:t>
            </a:r>
            <a:r>
              <a:rPr lang="en-US" b="1" baseline="30000" dirty="0"/>
              <a:t>37 </a:t>
            </a:r>
            <a:r>
              <a:rPr lang="en-US" dirty="0"/>
              <a:t>This is the Moses who said to the Israelites, ‘God will raise up for you a prophet like me from your brothers.’ </a:t>
            </a:r>
            <a:r>
              <a:rPr lang="en-US" b="1" baseline="30000" dirty="0"/>
              <a:t>38 </a:t>
            </a:r>
            <a:r>
              <a:rPr lang="en-US" dirty="0"/>
              <a:t>This is the one who was in the congregation in the wilderness with the angel who spoke to him at Mount Sinai, and with our fathers. He received living oracles to give to us. </a:t>
            </a:r>
            <a:r>
              <a:rPr lang="en-US" b="1" baseline="30000" dirty="0"/>
              <a:t>39 </a:t>
            </a:r>
            <a:r>
              <a:rPr lang="en-US" dirty="0"/>
              <a:t>Our fathers refused to obey him, but thrust him aside, and in their hearts they turned to Egypt,</a:t>
            </a:r>
          </a:p>
        </p:txBody>
      </p:sp>
    </p:spTree>
    <p:extLst>
      <p:ext uri="{BB962C8B-B14F-4D97-AF65-F5344CB8AC3E}">
        <p14:creationId xmlns:p14="http://schemas.microsoft.com/office/powerpoint/2010/main" val="161305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1/5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11:23</a:t>
            </a:r>
          </a:p>
        </p:txBody>
      </p:sp>
      <p:sp>
        <p:nvSpPr>
          <p:cNvPr id="4" name="Content Placeholder 3"/>
          <p:cNvSpPr>
            <a:spLocks noGrp="1"/>
          </p:cNvSpPr>
          <p:nvPr>
            <p:ph sz="half" idx="2"/>
          </p:nvPr>
        </p:nvSpPr>
        <p:spPr/>
        <p:txBody>
          <a:bodyPr/>
          <a:lstStyle/>
          <a:p>
            <a:r>
              <a:rPr lang="en-US" b="1" dirty="0"/>
              <a:t>23 </a:t>
            </a:r>
            <a:r>
              <a:rPr lang="en-US" dirty="0"/>
              <a:t>By faith Moses, when he was born, was hidden for three months by his parents, because they saw that the child was beautiful, and they were not afraid of the king's edict.</a:t>
            </a:r>
          </a:p>
        </p:txBody>
      </p:sp>
      <p:sp>
        <p:nvSpPr>
          <p:cNvPr id="5" name="Text Placeholder 4"/>
          <p:cNvSpPr>
            <a:spLocks noGrp="1"/>
          </p:cNvSpPr>
          <p:nvPr>
            <p:ph type="body" sz="quarter" idx="3"/>
          </p:nvPr>
        </p:nvSpPr>
        <p:spPr/>
        <p:txBody>
          <a:bodyPr/>
          <a:lstStyle/>
          <a:p>
            <a:endParaRPr lang="en-US"/>
          </a:p>
        </p:txBody>
      </p:sp>
      <p:pic>
        <p:nvPicPr>
          <p:cNvPr id="3074" name="Picture 2" descr="Image result for baby moses in the basket 10 commandments movi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24600" y="2630964"/>
            <a:ext cx="4572000" cy="303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Faith Statement 1/5</a:t>
            </a:r>
          </a:p>
        </p:txBody>
      </p:sp>
      <p:sp>
        <p:nvSpPr>
          <p:cNvPr id="3" name="Text Placeholder 2"/>
          <p:cNvSpPr>
            <a:spLocks noGrp="1"/>
          </p:cNvSpPr>
          <p:nvPr>
            <p:ph type="body" idx="1"/>
          </p:nvPr>
        </p:nvSpPr>
        <p:spPr/>
        <p:txBody>
          <a:bodyPr/>
          <a:lstStyle/>
          <a:p>
            <a:r>
              <a:rPr lang="en-US" b="1" dirty="0">
                <a:solidFill>
                  <a:schemeClr val="accent1">
                    <a:lumMod val="75000"/>
                  </a:schemeClr>
                </a:solidFill>
              </a:rPr>
              <a:t>Hebrews 11:23</a:t>
            </a:r>
          </a:p>
        </p:txBody>
      </p:sp>
      <p:sp>
        <p:nvSpPr>
          <p:cNvPr id="4" name="Content Placeholder 3"/>
          <p:cNvSpPr>
            <a:spLocks noGrp="1"/>
          </p:cNvSpPr>
          <p:nvPr>
            <p:ph sz="half" idx="2"/>
          </p:nvPr>
        </p:nvSpPr>
        <p:spPr/>
        <p:txBody>
          <a:bodyPr/>
          <a:lstStyle/>
          <a:p>
            <a:r>
              <a:rPr lang="en-US" b="1" dirty="0"/>
              <a:t>23 </a:t>
            </a:r>
            <a:r>
              <a:rPr lang="en-US" dirty="0"/>
              <a:t>By faith Moses, when he was born, was hidden for three months by his parents, because they saw that the child was beautiful, and they were not afraid of the king's edict.</a:t>
            </a:r>
          </a:p>
        </p:txBody>
      </p:sp>
      <p:sp>
        <p:nvSpPr>
          <p:cNvPr id="5" name="Text Placeholder 4"/>
          <p:cNvSpPr>
            <a:spLocks noGrp="1"/>
          </p:cNvSpPr>
          <p:nvPr>
            <p:ph type="body" sz="quarter" idx="3"/>
          </p:nvPr>
        </p:nvSpPr>
        <p:spPr/>
        <p:txBody>
          <a:bodyPr/>
          <a:lstStyle/>
          <a:p>
            <a:r>
              <a:rPr lang="en-US" dirty="0">
                <a:solidFill>
                  <a:schemeClr val="accent1">
                    <a:lumMod val="75000"/>
                  </a:schemeClr>
                </a:solidFill>
              </a:rPr>
              <a:t>Questions</a:t>
            </a:r>
          </a:p>
        </p:txBody>
      </p:sp>
      <p:sp>
        <p:nvSpPr>
          <p:cNvPr id="6" name="Content Placeholder 5"/>
          <p:cNvSpPr>
            <a:spLocks noGrp="1"/>
          </p:cNvSpPr>
          <p:nvPr>
            <p:ph sz="quarter" idx="4"/>
          </p:nvPr>
        </p:nvSpPr>
        <p:spPr/>
        <p:txBody>
          <a:bodyPr/>
          <a:lstStyle/>
          <a:p>
            <a:r>
              <a:rPr lang="en-US" dirty="0"/>
              <a:t>Whose Faith?</a:t>
            </a:r>
          </a:p>
        </p:txBody>
      </p:sp>
    </p:spTree>
    <p:extLst>
      <p:ext uri="{BB962C8B-B14F-4D97-AF65-F5344CB8AC3E}">
        <p14:creationId xmlns:p14="http://schemas.microsoft.com/office/powerpoint/2010/main" val="248757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655</TotalTime>
  <Words>2790</Words>
  <Application>Microsoft Office PowerPoint</Application>
  <PresentationFormat>Widescreen</PresentationFormat>
  <Paragraphs>206</Paragraphs>
  <Slides>52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Arial</vt:lpstr>
      <vt:lpstr>Diamond Grid 16x9</vt:lpstr>
      <vt:lpstr>Moses &amp;  The New Moses</vt:lpstr>
      <vt:lpstr>How does the author encourage the readers?</vt:lpstr>
      <vt:lpstr>What is your favorite story about Moses?</vt:lpstr>
      <vt:lpstr>My Favorite Stories</vt:lpstr>
      <vt:lpstr>Who is the New Moses?</vt:lpstr>
      <vt:lpstr>Who is the New Moses?</vt:lpstr>
      <vt:lpstr>Who is the New Moses?</vt:lpstr>
      <vt:lpstr>By Faith Statement 1/5</vt:lpstr>
      <vt:lpstr>By Faith Statement 1/5</vt:lpstr>
      <vt:lpstr>By Faith Statement 1/5</vt:lpstr>
      <vt:lpstr>By Faith Statement 1/5</vt:lpstr>
      <vt:lpstr>By Faith Statement 2/5</vt:lpstr>
      <vt:lpstr>By Faith Statement 2/5</vt:lpstr>
      <vt:lpstr>By Faith Statement 2/5</vt:lpstr>
      <vt:lpstr>By Faith Statement 2/5</vt:lpstr>
      <vt:lpstr>By Faith Statement 2/5</vt:lpstr>
      <vt:lpstr>By Faith Statement 2/5</vt:lpstr>
      <vt:lpstr>By Faith Statement 3/5</vt:lpstr>
      <vt:lpstr>By Faith Statement 3/5</vt:lpstr>
      <vt:lpstr>By Faith Statement 3/5</vt:lpstr>
      <vt:lpstr>By Faith Statement 3/5</vt:lpstr>
      <vt:lpstr>The Invisible God</vt:lpstr>
      <vt:lpstr>The Invisible God</vt:lpstr>
      <vt:lpstr>The Visible God</vt:lpstr>
      <vt:lpstr>The Visible God</vt:lpstr>
      <vt:lpstr>Movie Trivia</vt:lpstr>
      <vt:lpstr>Movie Trivia</vt:lpstr>
      <vt:lpstr>Movie Trivia</vt:lpstr>
      <vt:lpstr>By Faith Statement 4/5</vt:lpstr>
      <vt:lpstr>By Faith Statement 4/5</vt:lpstr>
      <vt:lpstr>What is Passover?</vt:lpstr>
      <vt:lpstr>Elements of Passover</vt:lpstr>
      <vt:lpstr>Elements of Passover</vt:lpstr>
      <vt:lpstr>Elements of Passover</vt:lpstr>
      <vt:lpstr>Significance of Passover</vt:lpstr>
      <vt:lpstr>By Faith Statement 5/5</vt:lpstr>
      <vt:lpstr>By Faith Statement 5/5</vt:lpstr>
      <vt:lpstr>How did the Jews show their faith by crossing the Red Sea?</vt:lpstr>
      <vt:lpstr>Art Trivia</vt:lpstr>
      <vt:lpstr>Sistine Chapel – Ceiling</vt:lpstr>
      <vt:lpstr>Sistine Chapel – Ceiling</vt:lpstr>
      <vt:lpstr>Sistine Chapel – Alter Wall</vt:lpstr>
      <vt:lpstr>Sistine Chapel – South Wall (6 stories of Moses)</vt:lpstr>
      <vt:lpstr>Sistine Chapel – North Wall (6 stories of Christ)</vt:lpstr>
      <vt:lpstr>Sistine Chapel – Entrance Wall</vt:lpstr>
      <vt:lpstr>The New Moses: Deuteronomy 18</vt:lpstr>
      <vt:lpstr>“A prophet like me”</vt:lpstr>
      <vt:lpstr>“at Horeb on the day of the assembly”</vt:lpstr>
      <vt:lpstr>“a prophet like you”</vt:lpstr>
      <vt:lpstr>“he shall speak to them all that I command him”</vt:lpstr>
      <vt:lpstr>“I myself will require it of him”</vt:lpstr>
      <vt:lpstr>Why did the author include Moses in Ch.11?</vt:lpstr>
    </vt:vector>
  </TitlesOfParts>
  <Company>Whitley Penn,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Hayden Mock</dc:creator>
  <cp:lastModifiedBy>Kristin Bean</cp:lastModifiedBy>
  <cp:revision>54</cp:revision>
  <dcterms:created xsi:type="dcterms:W3CDTF">2019-12-05T00:48:26Z</dcterms:created>
  <dcterms:modified xsi:type="dcterms:W3CDTF">2019-12-21T20:57:45Z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