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79" r:id="rId6"/>
    <p:sldId id="278" r:id="rId7"/>
    <p:sldId id="280" r:id="rId8"/>
    <p:sldId id="277" r:id="rId9"/>
    <p:sldId id="281" r:id="rId10"/>
    <p:sldId id="283" r:id="rId11"/>
    <p:sldId id="282" r:id="rId12"/>
    <p:sldId id="284" r:id="rId13"/>
    <p:sldId id="285" r:id="rId14"/>
    <p:sldId id="276" r:id="rId15"/>
    <p:sldId id="27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DCFE-6883-473D-8196-C8318189D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Overcoming Spiritual Discouragement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D175E-3D18-45D9-8B02-40412B497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sz="2400" dirty="0"/>
          </a:p>
          <a:p>
            <a:pPr algn="l"/>
            <a:r>
              <a:rPr lang="en-US" sz="2400" dirty="0"/>
              <a:t>For By grace you have been saved  by faith … It is the gift of God. Ephesians 2:8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DA77-F7C0-4E70-BA8D-99ECC552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533623"/>
            <a:ext cx="4299858" cy="38521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9C81E-67D1-4D37-B6BD-C0DA0EFA298C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443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r>
              <a:rPr lang="en-US" sz="4000" dirty="0"/>
              <a:t>We are not to Give Up in Discouragement and Surrender</a:t>
            </a:r>
          </a:p>
          <a:p>
            <a:r>
              <a:rPr lang="en-US" sz="4000" dirty="0"/>
              <a:t>Instead, We are to Continue to Fight the Good Fight of Faith</a:t>
            </a:r>
          </a:p>
          <a:p>
            <a:r>
              <a:rPr lang="en-US" sz="4000" dirty="0"/>
              <a:t>But 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222182" y="232117"/>
            <a:ext cx="4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When the Christian Sins</a:t>
            </a:r>
          </a:p>
        </p:txBody>
      </p:sp>
    </p:spTree>
    <p:extLst>
      <p:ext uri="{BB962C8B-B14F-4D97-AF65-F5344CB8AC3E}">
        <p14:creationId xmlns:p14="http://schemas.microsoft.com/office/powerpoint/2010/main" val="75827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r>
              <a:rPr lang="en-US" sz="4000" dirty="0"/>
              <a:t>We will suffer sorrow, shame, guilt, and pain</a:t>
            </a:r>
          </a:p>
          <a:p>
            <a:r>
              <a:rPr lang="en-US" sz="4000" dirty="0"/>
              <a:t>Why? We see Sin as God sees Sin</a:t>
            </a:r>
          </a:p>
          <a:p>
            <a:r>
              <a:rPr lang="en-US" sz="4000" dirty="0"/>
              <a:t>Therefore, Sin Hurts</a:t>
            </a:r>
          </a:p>
          <a:p>
            <a:r>
              <a:rPr lang="en-US" sz="4000" dirty="0"/>
              <a:t>That Pain is what Motivates us to Repent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212945" y="232117"/>
            <a:ext cx="50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When the Christian Sins</a:t>
            </a:r>
          </a:p>
        </p:txBody>
      </p:sp>
    </p:spTree>
    <p:extLst>
      <p:ext uri="{BB962C8B-B14F-4D97-AF65-F5344CB8AC3E}">
        <p14:creationId xmlns:p14="http://schemas.microsoft.com/office/powerpoint/2010/main" val="326289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Confidence in Salvation</a:t>
            </a:r>
          </a:p>
          <a:p>
            <a:r>
              <a:rPr lang="en-US" sz="4000" dirty="0"/>
              <a:t>Confidence in God’s Saving Grace</a:t>
            </a:r>
          </a:p>
          <a:p>
            <a:r>
              <a:rPr lang="en-US" sz="4000" dirty="0"/>
              <a:t>God’s Grace gives us a Fresh Start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Acts 3:19 </a:t>
            </a:r>
            <a:r>
              <a:rPr lang="en-US" sz="4000" dirty="0"/>
              <a:t>"Therefore repent and return, so that your sins may be wiped away….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296073" y="232117"/>
            <a:ext cx="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Strength to Persevere</a:t>
            </a:r>
          </a:p>
        </p:txBody>
      </p:sp>
    </p:spTree>
    <p:extLst>
      <p:ext uri="{BB962C8B-B14F-4D97-AF65-F5344CB8AC3E}">
        <p14:creationId xmlns:p14="http://schemas.microsoft.com/office/powerpoint/2010/main" val="267277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 Corinthians 15:10 </a:t>
            </a:r>
            <a:r>
              <a:rPr lang="en-US" sz="4000" dirty="0"/>
              <a:t> But by </a:t>
            </a:r>
            <a:r>
              <a:rPr lang="en-US" sz="4000" b="1" u="sng" dirty="0"/>
              <a:t>the grace of God I am what I am</a:t>
            </a:r>
            <a:r>
              <a:rPr lang="en-US" sz="4000" dirty="0"/>
              <a:t>, and His grace toward me did not prove vain; but I </a:t>
            </a:r>
            <a:r>
              <a:rPr lang="en-US" sz="4000" b="1" u="sng" dirty="0"/>
              <a:t>labored even more</a:t>
            </a:r>
            <a:r>
              <a:rPr lang="en-US" sz="4000" dirty="0"/>
              <a:t>  ….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Purpose of God’s Grace – Fresh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2AEBD-B340-4FB2-A69A-A888F601912F}"/>
              </a:ext>
            </a:extLst>
          </p:cNvPr>
          <p:cNvSpPr txBox="1"/>
          <p:nvPr/>
        </p:nvSpPr>
        <p:spPr>
          <a:xfrm>
            <a:off x="11296073" y="232117"/>
            <a:ext cx="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3640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2 Corinthians 6:2 …</a:t>
            </a:r>
            <a:r>
              <a:rPr lang="en-US" sz="4000" dirty="0"/>
              <a:t>" Behold, </a:t>
            </a:r>
            <a:r>
              <a:rPr lang="en-US" sz="4000" b="1" u="sng" dirty="0"/>
              <a:t>now</a:t>
            </a:r>
            <a:r>
              <a:rPr lang="en-US" sz="4000" dirty="0"/>
              <a:t> is "</a:t>
            </a:r>
            <a:r>
              <a:rPr lang="en-US" sz="4000" cap="small" dirty="0"/>
              <a:t>THE ACCEPTABLE TIME</a:t>
            </a:r>
            <a:r>
              <a:rPr lang="en-US" sz="4000" dirty="0"/>
              <a:t>," behold, </a:t>
            </a:r>
            <a:r>
              <a:rPr lang="en-US" sz="4000" b="1" u="sng" dirty="0"/>
              <a:t>now</a:t>
            </a:r>
            <a:r>
              <a:rPr lang="en-US" sz="4000" dirty="0"/>
              <a:t> is "</a:t>
            </a:r>
            <a:r>
              <a:rPr lang="en-US" sz="4000" cap="small" dirty="0"/>
              <a:t>THE DAY OF SALVATION</a:t>
            </a:r>
            <a:r>
              <a:rPr lang="en-US" sz="4000" dirty="0"/>
              <a:t>"— </a:t>
            </a: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C33C0-CF6E-4B6B-843F-529AA7FA9D7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When to Repent?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53A2C-BC27-480A-BA1B-BC6528AE5B9B}"/>
              </a:ext>
            </a:extLst>
          </p:cNvPr>
          <p:cNvSpPr txBox="1"/>
          <p:nvPr/>
        </p:nvSpPr>
        <p:spPr>
          <a:xfrm>
            <a:off x="11296073" y="232117"/>
            <a:ext cx="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9090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3" y="805543"/>
            <a:ext cx="6618514" cy="555171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936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r>
              <a:rPr lang="en-US" sz="4000" b="1" dirty="0"/>
              <a:t>Temptation and Sin</a:t>
            </a:r>
          </a:p>
          <a:p>
            <a:r>
              <a:rPr lang="en-US" sz="4000" b="1" dirty="0"/>
              <a:t>Paradox – Who bears the greater guilt</a:t>
            </a:r>
          </a:p>
          <a:p>
            <a:r>
              <a:rPr lang="en-US" sz="4000" b="1" dirty="0"/>
              <a:t>Spiritual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Spiritual Discouragements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BFAF7-5BBB-4D4D-8A96-4805199FCFE2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804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Romans 7:24 </a:t>
            </a:r>
            <a:r>
              <a:rPr lang="en-US" sz="4800" dirty="0"/>
              <a:t> Wretched man that I am! Who will set me free from the body of this death?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05876-5F3C-43CE-9091-35A196C694ED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784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r>
              <a:rPr lang="en-US" sz="4000" dirty="0"/>
              <a:t>Question:  What Hope Do We have</a:t>
            </a:r>
          </a:p>
          <a:p>
            <a:r>
              <a:rPr lang="en-US" sz="4000" dirty="0"/>
              <a:t>Answer:  Much</a:t>
            </a:r>
          </a:p>
          <a:p>
            <a:r>
              <a:rPr lang="en-US" sz="4000" dirty="0"/>
              <a:t>Right to have Confidence in Our Salvation</a:t>
            </a:r>
          </a:p>
          <a:p>
            <a:r>
              <a:rPr lang="en-US" sz="4000" dirty="0"/>
              <a:t>How is that Possible in Light of Sin?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807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Romans 7:24 </a:t>
            </a:r>
            <a:r>
              <a:rPr lang="en-US" sz="4000" dirty="0"/>
              <a:t> Wretched man that I am! Who will set me free from the body of this death?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Romans 8:1 </a:t>
            </a:r>
            <a:r>
              <a:rPr lang="en-US" sz="4000" dirty="0"/>
              <a:t>Therefore there is now no condemnation for those who are in Christ Jesus.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05876-5F3C-43CE-9091-35A196C694ED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53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r>
              <a:rPr lang="en-US" sz="4000" dirty="0"/>
              <a:t>Not a Figurative nor a Metaphorical Term – Literal</a:t>
            </a:r>
          </a:p>
          <a:p>
            <a:r>
              <a:rPr lang="en-US" sz="4000" dirty="0"/>
              <a:t>Baptized into Christ</a:t>
            </a:r>
          </a:p>
          <a:p>
            <a:r>
              <a:rPr lang="en-US" sz="4000" dirty="0"/>
              <a:t>Sins Washed Away - United to Christ - Sons of God</a:t>
            </a:r>
          </a:p>
          <a:p>
            <a:r>
              <a:rPr lang="en-US" sz="4000" dirty="0"/>
              <a:t>Free Gift of Eternal Life</a:t>
            </a:r>
          </a:p>
          <a:p>
            <a:r>
              <a:rPr lang="en-US" sz="4000" dirty="0"/>
              <a:t>Saved by God’s Grace and Not our Works</a:t>
            </a:r>
          </a:p>
          <a:p>
            <a:r>
              <a:rPr lang="en-US" sz="4000" dirty="0"/>
              <a:t>Where Sin Increases – God’s Grace Abounds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C056AE-3C15-42CB-9F77-A8A2FAD73EF1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292503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375573"/>
            <a:ext cx="11244776" cy="5250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Romans 6:1-2 </a:t>
            </a:r>
            <a:r>
              <a:rPr lang="en-US" sz="3200" dirty="0"/>
              <a:t>What shall we say then? Are we to </a:t>
            </a:r>
            <a:r>
              <a:rPr lang="en-US" sz="3200" b="1" u="sng" dirty="0"/>
              <a:t>continue in sin so that grace may increase</a:t>
            </a:r>
            <a:r>
              <a:rPr lang="en-US" sz="3200" dirty="0"/>
              <a:t>? </a:t>
            </a:r>
            <a:r>
              <a:rPr lang="en-US" sz="3200" baseline="30000" dirty="0"/>
              <a:t>2 </a:t>
            </a:r>
            <a:r>
              <a:rPr lang="en-US" sz="3200" dirty="0"/>
              <a:t> </a:t>
            </a:r>
            <a:r>
              <a:rPr lang="en-US" sz="3200" b="1" u="sng" dirty="0"/>
              <a:t>May it never be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Galatians 2:17</a:t>
            </a:r>
            <a:r>
              <a:rPr lang="en-US" sz="3200" baseline="30000" dirty="0"/>
              <a:t> </a:t>
            </a:r>
            <a:r>
              <a:rPr lang="en-US" sz="3200" dirty="0"/>
              <a:t> "But if, while seeking to be justified in Christ, we ourselves have also </a:t>
            </a:r>
            <a:r>
              <a:rPr lang="en-US" sz="3200" b="1" u="sng" dirty="0"/>
              <a:t>been found sinners</a:t>
            </a:r>
            <a:r>
              <a:rPr lang="en-US" sz="3200" dirty="0"/>
              <a:t>, is </a:t>
            </a:r>
            <a:r>
              <a:rPr lang="en-US" sz="3200" b="1" u="sng" dirty="0"/>
              <a:t>Christ then a minister of sin</a:t>
            </a:r>
            <a:r>
              <a:rPr lang="en-US" sz="3200" dirty="0"/>
              <a:t>? </a:t>
            </a:r>
            <a:r>
              <a:rPr lang="en-US" sz="3200" b="1" u="sng" dirty="0"/>
              <a:t>May it never be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Hebrews 10:26 </a:t>
            </a:r>
            <a:r>
              <a:rPr lang="en-US" sz="3200" dirty="0"/>
              <a:t> For if we go on </a:t>
            </a:r>
            <a:r>
              <a:rPr lang="en-US" sz="3200" b="1" u="sng" dirty="0"/>
              <a:t>sinning willfully</a:t>
            </a:r>
            <a:r>
              <a:rPr lang="en-US" sz="3200" dirty="0"/>
              <a:t> after receiving the knowledge of the truth, there no longer remains </a:t>
            </a:r>
            <a:r>
              <a:rPr lang="en-US" sz="3200" b="1" u="sng" dirty="0"/>
              <a:t>a sacrifice for sins</a:t>
            </a:r>
            <a:r>
              <a:rPr lang="en-US" sz="3200" dirty="0"/>
              <a:t>,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C056AE-3C15-42CB-9F77-A8A2FAD73EF1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Can We Sin with Impunity?</a:t>
            </a:r>
          </a:p>
        </p:txBody>
      </p:sp>
    </p:spTree>
    <p:extLst>
      <p:ext uri="{BB962C8B-B14F-4D97-AF65-F5344CB8AC3E}">
        <p14:creationId xmlns:p14="http://schemas.microsoft.com/office/powerpoint/2010/main" val="34347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What Good is Grace if it No Longer Covers Our Sins?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err="1"/>
              <a:t>Delimma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438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846451"/>
            <a:ext cx="11244776" cy="477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Satan is at War with the Children of God</a:t>
            </a:r>
          </a:p>
          <a:p>
            <a:pPr marL="0" indent="0">
              <a:buNone/>
            </a:pPr>
            <a:r>
              <a:rPr lang="en-US" sz="4000" dirty="0"/>
              <a:t>God Knows We Will Suffer Temptations and Sin</a:t>
            </a:r>
          </a:p>
          <a:p>
            <a:pPr marL="0" indent="0">
              <a:buNone/>
            </a:pPr>
            <a:r>
              <a:rPr lang="en-US" sz="4000" dirty="0"/>
              <a:t>Therefore, God Lavishes His Grace on Us</a:t>
            </a:r>
          </a:p>
          <a:p>
            <a:r>
              <a:rPr lang="en-US" sz="4000" dirty="0"/>
              <a:t>Purpose of Grace is not Enable More Sin</a:t>
            </a:r>
          </a:p>
          <a:p>
            <a:r>
              <a:rPr lang="en-US" sz="4000" dirty="0"/>
              <a:t>Purpose of Grace is to Protect us from 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011680" y="471790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2FCBE-1354-4FAE-A578-1897EF0B0938}"/>
              </a:ext>
            </a:extLst>
          </p:cNvPr>
          <p:cNvSpPr txBox="1"/>
          <p:nvPr/>
        </p:nvSpPr>
        <p:spPr>
          <a:xfrm>
            <a:off x="11348274" y="232117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B9FBC-3CD3-4E12-B015-210FCAB45FE6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Understanding God’s Grace</a:t>
            </a:r>
          </a:p>
        </p:txBody>
      </p:sp>
    </p:spTree>
    <p:extLst>
      <p:ext uri="{BB962C8B-B14F-4D97-AF65-F5344CB8AC3E}">
        <p14:creationId xmlns:p14="http://schemas.microsoft.com/office/powerpoint/2010/main" val="34077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269</TotalTime>
  <Words>499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Overcoming Spiritual Discouragement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– The Perfect Sacrifice for Sin</dc:title>
  <dc:creator>BRIAN HALEY</dc:creator>
  <cp:lastModifiedBy>BRIAN HALEY</cp:lastModifiedBy>
  <cp:revision>24</cp:revision>
  <cp:lastPrinted>2019-10-26T23:02:30Z</cp:lastPrinted>
  <dcterms:created xsi:type="dcterms:W3CDTF">2019-10-26T20:38:42Z</dcterms:created>
  <dcterms:modified xsi:type="dcterms:W3CDTF">2019-12-19T00:20:37Z</dcterms:modified>
</cp:coreProperties>
</file>