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3" r:id="rId4"/>
    <p:sldId id="264" r:id="rId5"/>
    <p:sldId id="265" r:id="rId6"/>
    <p:sldId id="266" r:id="rId7"/>
    <p:sldId id="267" r:id="rId8"/>
    <p:sldId id="268" r:id="rId9"/>
    <p:sldId id="269" r:id="rId10"/>
    <p:sldId id="270" r:id="rId11"/>
    <p:sldId id="271" r:id="rId12"/>
    <p:sldId id="272" r:id="rId13"/>
    <p:sldId id="273" r:id="rId14"/>
    <p:sldId id="278" r:id="rId15"/>
    <p:sldId id="279" r:id="rId16"/>
    <p:sldId id="277" r:id="rId17"/>
    <p:sldId id="262" r:id="rId18"/>
    <p:sldId id="275" r:id="rId19"/>
    <p:sldId id="274" r:id="rId20"/>
    <p:sldId id="260"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27"/>
    <p:restoredTop sz="94640"/>
  </p:normalViewPr>
  <p:slideViewPr>
    <p:cSldViewPr snapToGrid="0" snapToObjects="1">
      <p:cViewPr varScale="1">
        <p:scale>
          <a:sx n="93" d="100"/>
          <a:sy n="93" d="100"/>
        </p:scale>
        <p:origin x="240" y="6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72DD0-92D6-C64D-A6E5-81D70F996C4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8E66E46-6A98-474E-9217-CE38A3ED36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AE3C64-C6B2-DF44-96D9-079D8E1326AD}"/>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96EE345D-6B27-D04E-AED3-A46C9CA353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BB95F-AF37-6242-8DF5-6475FEFC39D0}"/>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227797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81FBE-A276-E54B-9742-845AC40E22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E109B2-0A5B-6C4A-BBC0-6D059E806F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BCFEC9-6FC9-AE4C-9245-E2837596E109}"/>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B9648289-0630-1543-9E4C-378B36219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97FC9C-F5B3-C948-BABD-2610F716DD3E}"/>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3467029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120B2F-EA9C-604E-9251-7BE0F2E71D4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9D5023-270B-3042-BA7C-006BA38DCE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77C0A2-6C6D-D140-8F3C-9EAA8190F778}"/>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2EC661DE-9090-BF41-9FDC-B1D631EC6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77FD5D-4D2B-2445-91A8-1C707795D294}"/>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879547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8857B-EBF9-A047-A27A-0AF201AA5B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4054A7-69AA-E847-8173-99D975B221F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93E016-DDCC-4C4C-BA49-0ABFD0B0DDB0}"/>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D88024E0-F5E9-4047-8F5D-B57275BEAE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612B74-423F-5C42-B8C8-62DD7C2DEC5E}"/>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2076441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8E61E-8E9F-5A49-9255-2570E6DD9EC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4929EED-8C1A-894F-891C-DF74E61A31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4226DE0-0712-E146-9F8F-63BCB35EDF0A}"/>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36A0B25B-D42E-9349-9399-DF1C973BA8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FECA0B8-3FC7-D744-9875-79EA2BCCF01C}"/>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39619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73B04-24AA-804A-B677-0E34D5DA4C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30245C-425C-0F4C-A9CC-1AF99E8B3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76C69A-FB6E-1E43-93FF-D8FC63B37E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79D4E8-C446-7E49-85B6-74301B489BB6}"/>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6" name="Footer Placeholder 5">
            <a:extLst>
              <a:ext uri="{FF2B5EF4-FFF2-40B4-BE49-F238E27FC236}">
                <a16:creationId xmlns:a16="http://schemas.microsoft.com/office/drawing/2014/main" id="{662F698D-D241-B040-805E-8948FED691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E97274-E082-5841-9690-0EC5F7FE45D9}"/>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30698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C7072A-AE4B-6346-952F-FD707FCCE30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E9C4433-BCAF-3C4A-906F-F5C15D0A60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E5BAFC0-1B45-9648-8468-F560A5DDF32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F0273A-3D61-6444-96DA-0C166D33D4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3132766-4767-D34E-B7A9-764B545AA4A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6428F6-7A91-8B47-A210-0798B9EDA531}"/>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8" name="Footer Placeholder 7">
            <a:extLst>
              <a:ext uri="{FF2B5EF4-FFF2-40B4-BE49-F238E27FC236}">
                <a16:creationId xmlns:a16="http://schemas.microsoft.com/office/drawing/2014/main" id="{7F051D80-6182-9C4A-87DE-8E9F567A654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C14A514-8AC1-0D4C-BFDE-836D45B8E8BE}"/>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2121953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61B6C4-E107-8242-9FA4-CCFA256DF7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54AC9D-6D0E-304B-8B56-ACD451778FA6}"/>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4" name="Footer Placeholder 3">
            <a:extLst>
              <a:ext uri="{FF2B5EF4-FFF2-40B4-BE49-F238E27FC236}">
                <a16:creationId xmlns:a16="http://schemas.microsoft.com/office/drawing/2014/main" id="{ABAD2F8C-3842-004A-B503-BC5563564E1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417CAE3-1138-C64D-AFBD-4A3D2706C4D1}"/>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25108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1141F20-79CA-8A4B-8554-F1C2C48EA280}"/>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3" name="Footer Placeholder 2">
            <a:extLst>
              <a:ext uri="{FF2B5EF4-FFF2-40B4-BE49-F238E27FC236}">
                <a16:creationId xmlns:a16="http://schemas.microsoft.com/office/drawing/2014/main" id="{5D82150D-8792-474C-B508-00BF141B2AA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405609-E922-604B-AA7D-A39731C74B9E}"/>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1750257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38902-F778-274A-86B3-A471E903B0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A8E4DE-5B2D-2E48-A9B3-D3E85CEC9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D462075-9AA7-D143-A0E1-4BFC7C83A3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0FC19B-F9E9-9F43-9060-5EBED2D6E0BE}"/>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6" name="Footer Placeholder 5">
            <a:extLst>
              <a:ext uri="{FF2B5EF4-FFF2-40B4-BE49-F238E27FC236}">
                <a16:creationId xmlns:a16="http://schemas.microsoft.com/office/drawing/2014/main" id="{FDD47D12-0A6B-CA4C-ACED-0802027874A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37F40D-B61F-E34F-B314-FF10C86C2074}"/>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1399009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A90D5-9CB8-A345-BBDF-7BE4858EA3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C66855-AB73-B545-B97C-AC5D1D0CB4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EC76AA6-D1DF-0742-902E-E8476B5A7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0E58496-0CD8-8644-AAA2-E32F5C1691F8}"/>
              </a:ext>
            </a:extLst>
          </p:cNvPr>
          <p:cNvSpPr>
            <a:spLocks noGrp="1"/>
          </p:cNvSpPr>
          <p:nvPr>
            <p:ph type="dt" sz="half" idx="10"/>
          </p:nvPr>
        </p:nvSpPr>
        <p:spPr/>
        <p:txBody>
          <a:bodyPr/>
          <a:lstStyle/>
          <a:p>
            <a:fld id="{E6800F50-0994-7641-A775-A83C8357E10E}" type="datetimeFigureOut">
              <a:rPr lang="en-US" smtClean="0"/>
              <a:t>1/15/20</a:t>
            </a:fld>
            <a:endParaRPr lang="en-US"/>
          </a:p>
        </p:txBody>
      </p:sp>
      <p:sp>
        <p:nvSpPr>
          <p:cNvPr id="6" name="Footer Placeholder 5">
            <a:extLst>
              <a:ext uri="{FF2B5EF4-FFF2-40B4-BE49-F238E27FC236}">
                <a16:creationId xmlns:a16="http://schemas.microsoft.com/office/drawing/2014/main" id="{05596BCD-4338-7C4E-87AE-DA356E6920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32F55EA-BA8D-FA45-BAD3-C65FF6A269BA}"/>
              </a:ext>
            </a:extLst>
          </p:cNvPr>
          <p:cNvSpPr>
            <a:spLocks noGrp="1"/>
          </p:cNvSpPr>
          <p:nvPr>
            <p:ph type="sldNum" sz="quarter" idx="12"/>
          </p:nvPr>
        </p:nvSpPr>
        <p:spPr/>
        <p:txBody>
          <a:bodyPr/>
          <a:lstStyle/>
          <a:p>
            <a:fld id="{B0EA5056-7D95-694A-895C-A8D960C38EC8}" type="slidenum">
              <a:rPr lang="en-US" smtClean="0"/>
              <a:t>‹#›</a:t>
            </a:fld>
            <a:endParaRPr lang="en-US"/>
          </a:p>
        </p:txBody>
      </p:sp>
    </p:spTree>
    <p:extLst>
      <p:ext uri="{BB962C8B-B14F-4D97-AF65-F5344CB8AC3E}">
        <p14:creationId xmlns:p14="http://schemas.microsoft.com/office/powerpoint/2010/main" val="32024865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95E012F-A059-584B-9017-B2F80E536B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BC4BB59-B395-7F48-A63A-87F9D7640E8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0A329-64C5-FE41-A67D-1CA1511EEE9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00F50-0994-7641-A775-A83C8357E10E}" type="datetimeFigureOut">
              <a:rPr lang="en-US" smtClean="0"/>
              <a:t>1/15/20</a:t>
            </a:fld>
            <a:endParaRPr lang="en-US"/>
          </a:p>
        </p:txBody>
      </p:sp>
      <p:sp>
        <p:nvSpPr>
          <p:cNvPr id="5" name="Footer Placeholder 4">
            <a:extLst>
              <a:ext uri="{FF2B5EF4-FFF2-40B4-BE49-F238E27FC236}">
                <a16:creationId xmlns:a16="http://schemas.microsoft.com/office/drawing/2014/main" id="{2F5CF1D2-6872-BB45-A6AF-B829A78E78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9E440C4-CFFA-CF41-9279-8DDD911C0A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EA5056-7D95-694A-895C-A8D960C38EC8}" type="slidenum">
              <a:rPr lang="en-US" smtClean="0"/>
              <a:t>‹#›</a:t>
            </a:fld>
            <a:endParaRPr lang="en-US"/>
          </a:p>
        </p:txBody>
      </p:sp>
    </p:spTree>
    <p:extLst>
      <p:ext uri="{BB962C8B-B14F-4D97-AF65-F5344CB8AC3E}">
        <p14:creationId xmlns:p14="http://schemas.microsoft.com/office/powerpoint/2010/main" val="2576501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5BB5C760-2EA5-4733-A50F-FF0C7449DEC5}"/>
              </a:ext>
            </a:extLst>
          </p:cNvPr>
          <p:cNvPicPr>
            <a:picLocks noChangeAspect="1"/>
          </p:cNvPicPr>
          <p:nvPr/>
        </p:nvPicPr>
        <p:blipFill rotWithShape="1">
          <a:blip r:embed="rId2">
            <a:alphaModFix amt="50000"/>
          </a:blip>
          <a:srcRect t="15730"/>
          <a:stretch/>
        </p:blipFill>
        <p:spPr>
          <a:xfrm>
            <a:off x="20" y="1"/>
            <a:ext cx="12191980" cy="6857999"/>
          </a:xfrm>
          <a:prstGeom prst="rect">
            <a:avLst/>
          </a:prstGeom>
        </p:spPr>
      </p:pic>
      <p:sp>
        <p:nvSpPr>
          <p:cNvPr id="2" name="Title 1">
            <a:extLst>
              <a:ext uri="{FF2B5EF4-FFF2-40B4-BE49-F238E27FC236}">
                <a16:creationId xmlns:a16="http://schemas.microsoft.com/office/drawing/2014/main" id="{A2D899F0-7D86-8244-969D-D9736FA9426E}"/>
              </a:ext>
            </a:extLst>
          </p:cNvPr>
          <p:cNvSpPr>
            <a:spLocks noGrp="1"/>
          </p:cNvSpPr>
          <p:nvPr>
            <p:ph type="ctrTitle"/>
          </p:nvPr>
        </p:nvSpPr>
        <p:spPr>
          <a:xfrm>
            <a:off x="1524000" y="1122362"/>
            <a:ext cx="9144000" cy="2900518"/>
          </a:xfrm>
        </p:spPr>
        <p:txBody>
          <a:bodyPr>
            <a:normAutofit/>
          </a:bodyPr>
          <a:lstStyle/>
          <a:p>
            <a:r>
              <a:rPr lang="en-US" sz="9600" dirty="0">
                <a:solidFill>
                  <a:srgbClr val="FFFFFF"/>
                </a:solidFill>
              </a:rPr>
              <a:t>BY FAITH</a:t>
            </a:r>
          </a:p>
        </p:txBody>
      </p:sp>
      <p:sp>
        <p:nvSpPr>
          <p:cNvPr id="3" name="Subtitle 2">
            <a:extLst>
              <a:ext uri="{FF2B5EF4-FFF2-40B4-BE49-F238E27FC236}">
                <a16:creationId xmlns:a16="http://schemas.microsoft.com/office/drawing/2014/main" id="{128B2ABA-D30C-4B47-9369-9A74AA138825}"/>
              </a:ext>
            </a:extLst>
          </p:cNvPr>
          <p:cNvSpPr>
            <a:spLocks noGrp="1"/>
          </p:cNvSpPr>
          <p:nvPr>
            <p:ph type="subTitle" idx="1"/>
          </p:nvPr>
        </p:nvSpPr>
        <p:spPr>
          <a:xfrm>
            <a:off x="1524000" y="4159404"/>
            <a:ext cx="9144000" cy="1098395"/>
          </a:xfrm>
        </p:spPr>
        <p:txBody>
          <a:bodyPr>
            <a:normAutofit/>
          </a:bodyPr>
          <a:lstStyle/>
          <a:p>
            <a:r>
              <a:rPr lang="en-US" sz="3600" dirty="0">
                <a:solidFill>
                  <a:srgbClr val="FFFFFF"/>
                </a:solidFill>
              </a:rPr>
              <a:t>HEBREWS 11:33-40</a:t>
            </a:r>
          </a:p>
        </p:txBody>
      </p:sp>
    </p:spTree>
    <p:extLst>
      <p:ext uri="{BB962C8B-B14F-4D97-AF65-F5344CB8AC3E}">
        <p14:creationId xmlns:p14="http://schemas.microsoft.com/office/powerpoint/2010/main" val="207016627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7200" dirty="0">
                <a:solidFill>
                  <a:srgbClr val="3F3F3F"/>
                </a:solidFill>
              </a:rPr>
              <a:t>ABEL</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3555413"/>
          </a:xfrm>
        </p:spPr>
        <p:txBody>
          <a:bodyPr anchor="t">
            <a:normAutofit lnSpcReduction="10000"/>
          </a:bodyPr>
          <a:lstStyle/>
          <a:p>
            <a:r>
              <a:rPr lang="en-US" sz="3200" dirty="0"/>
              <a:t>_____ : continued to offer to God the sacrifice of true piety, which he required, though taunted and opposed by his nearest kindred.</a:t>
            </a:r>
          </a:p>
          <a:p>
            <a:pPr marL="0" indent="0">
              <a:buNone/>
            </a:pPr>
            <a:endParaRPr lang="en-US" sz="2000" dirty="0"/>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49"/>
            <a:ext cx="4292594" cy="3755439"/>
          </a:xfrm>
        </p:spPr>
        <p:txBody>
          <a:bodyPr anchor="t">
            <a:normAutofit lnSpcReduction="10000"/>
          </a:bodyPr>
          <a:lstStyle/>
          <a:p>
            <a:r>
              <a:rPr lang="en-US" dirty="0"/>
              <a:t>Heb. 11:4 – “By faith Abel offered to God a better sacrifice than Cain, through which he obtained the testimony that he was righteous, God testifying about his gifts, and through faith, though he is dead, he still speaks.”</a:t>
            </a:r>
          </a:p>
          <a:p>
            <a:endParaRPr lang="en-US" sz="2000" dirty="0"/>
          </a:p>
        </p:txBody>
      </p:sp>
    </p:spTree>
    <p:extLst>
      <p:ext uri="{BB962C8B-B14F-4D97-AF65-F5344CB8AC3E}">
        <p14:creationId xmlns:p14="http://schemas.microsoft.com/office/powerpoint/2010/main" val="831933324"/>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MOSES</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593658"/>
            <a:ext cx="4297351" cy="3254369"/>
          </a:xfrm>
        </p:spPr>
        <p:txBody>
          <a:bodyPr anchor="t">
            <a:noAutofit/>
          </a:bodyPr>
          <a:lstStyle/>
          <a:p>
            <a:r>
              <a:rPr lang="en-US" dirty="0"/>
              <a:t>_____ : willingly left all the pomp and splendor of the world risking brilliant earthly prospects and hopes to potentially welcome poverty, reproach, and suffering, that he may identify himself with the people of God.” </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593658"/>
            <a:ext cx="4292594" cy="3254370"/>
          </a:xfrm>
        </p:spPr>
        <p:txBody>
          <a:bodyPr anchor="t">
            <a:normAutofit fontScale="92500" lnSpcReduction="10000"/>
          </a:bodyPr>
          <a:lstStyle/>
          <a:p>
            <a:r>
              <a:rPr lang="en-US" sz="3000" dirty="0"/>
              <a:t>Heb. 11:24 – “…when he had grown up, refused to be called the son of Pharaoh’s daughter, (25) choosing rather to endure ill-treatment with the people of God than to enjoy the passing pleasures of sin…”</a:t>
            </a:r>
          </a:p>
          <a:p>
            <a:endParaRPr lang="en-US" sz="2000" dirty="0"/>
          </a:p>
        </p:txBody>
      </p:sp>
    </p:spTree>
    <p:extLst>
      <p:ext uri="{BB962C8B-B14F-4D97-AF65-F5344CB8AC3E}">
        <p14:creationId xmlns:p14="http://schemas.microsoft.com/office/powerpoint/2010/main" val="533648506"/>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HOST OF WORTHIES</a:t>
            </a: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Autofit/>
          </a:bodyPr>
          <a:lstStyle/>
          <a:p>
            <a:r>
              <a:rPr lang="en-US" dirty="0"/>
              <a:t>_____ : met danger, vanquished mighty foes, were driven from the abodes of men exposing themselves to the storms of persecution and were ready, at any moment, to lay down their lives for truth and for God.”</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50"/>
            <a:ext cx="4292594" cy="2959778"/>
          </a:xfrm>
        </p:spPr>
        <p:txBody>
          <a:bodyPr anchor="t">
            <a:normAutofit/>
          </a:bodyPr>
          <a:lstStyle/>
          <a:p>
            <a:r>
              <a:rPr lang="en-US" sz="3200" dirty="0"/>
              <a:t>Heb. 11:33-38</a:t>
            </a:r>
          </a:p>
          <a:p>
            <a:endParaRPr lang="en-US" sz="2000" dirty="0"/>
          </a:p>
        </p:txBody>
      </p:sp>
    </p:spTree>
    <p:extLst>
      <p:ext uri="{BB962C8B-B14F-4D97-AF65-F5344CB8AC3E}">
        <p14:creationId xmlns:p14="http://schemas.microsoft.com/office/powerpoint/2010/main" val="1462161452"/>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1643D71E-6DA8-CA4F-B245-94F34620D988}"/>
              </a:ext>
            </a:extLst>
          </p:cNvPr>
          <p:cNvSpPr>
            <a:spLocks noGrp="1"/>
          </p:cNvSpPr>
          <p:nvPr>
            <p:ph type="title"/>
          </p:nvPr>
        </p:nvSpPr>
        <p:spPr>
          <a:xfrm>
            <a:off x="833002" y="448253"/>
            <a:ext cx="10520702" cy="1325563"/>
          </a:xfrm>
        </p:spPr>
        <p:txBody>
          <a:bodyPr>
            <a:normAutofit/>
          </a:bodyPr>
          <a:lstStyle/>
          <a:p>
            <a:pPr algn="ctr"/>
            <a:r>
              <a:rPr lang="en-US" sz="6600" dirty="0"/>
              <a:t>Call to Endure</a:t>
            </a:r>
          </a:p>
        </p:txBody>
      </p:sp>
      <p:sp>
        <p:nvSpPr>
          <p:cNvPr id="6" name="Content Placeholder 5">
            <a:extLst>
              <a:ext uri="{FF2B5EF4-FFF2-40B4-BE49-F238E27FC236}">
                <a16:creationId xmlns:a16="http://schemas.microsoft.com/office/drawing/2014/main" id="{2F0610A7-40EF-FA4F-AB89-C42CE8DE107C}"/>
              </a:ext>
            </a:extLst>
          </p:cNvPr>
          <p:cNvSpPr>
            <a:spLocks noGrp="1"/>
          </p:cNvSpPr>
          <p:nvPr>
            <p:ph idx="1"/>
          </p:nvPr>
        </p:nvSpPr>
        <p:spPr>
          <a:xfrm>
            <a:off x="838200" y="2191807"/>
            <a:ext cx="10515504" cy="3985155"/>
          </a:xfrm>
        </p:spPr>
        <p:txBody>
          <a:bodyPr>
            <a:normAutofit lnSpcReduction="10000"/>
          </a:bodyPr>
          <a:lstStyle/>
          <a:p>
            <a:r>
              <a:rPr lang="en-US" dirty="0"/>
              <a:t>Hebrews 10:23</a:t>
            </a:r>
          </a:p>
          <a:p>
            <a:pPr lvl="1"/>
            <a:r>
              <a:rPr lang="en-US" sz="2800" dirty="0"/>
              <a:t>What: “…hold fast the confession of our hope…”</a:t>
            </a:r>
          </a:p>
          <a:p>
            <a:pPr lvl="1"/>
            <a:r>
              <a:rPr lang="en-US" sz="2800" i="1" dirty="0"/>
              <a:t>WHY</a:t>
            </a:r>
            <a:r>
              <a:rPr lang="en-US" sz="2800" dirty="0"/>
              <a:t>: “…He who promised is faithful.”</a:t>
            </a:r>
          </a:p>
          <a:p>
            <a:r>
              <a:rPr lang="en-US" dirty="0"/>
              <a:t>Hebrews 10:24-27</a:t>
            </a:r>
          </a:p>
          <a:p>
            <a:pPr lvl="1"/>
            <a:r>
              <a:rPr lang="en-US" sz="2800" dirty="0"/>
              <a:t>What: continue in righteousness (love, good deeds…)</a:t>
            </a:r>
          </a:p>
          <a:p>
            <a:pPr lvl="1"/>
            <a:r>
              <a:rPr lang="en-US" sz="2800" dirty="0"/>
              <a:t>WHY: Judgement awaits </a:t>
            </a:r>
          </a:p>
          <a:p>
            <a:r>
              <a:rPr lang="en-US" dirty="0"/>
              <a:t>Hebrews 10:32-35</a:t>
            </a:r>
          </a:p>
          <a:p>
            <a:pPr lvl="1"/>
            <a:r>
              <a:rPr lang="en-US" sz="2800" dirty="0"/>
              <a:t>What: Continue on / don’t throw away confidence </a:t>
            </a:r>
          </a:p>
          <a:p>
            <a:pPr lvl="1"/>
            <a:r>
              <a:rPr lang="en-US" sz="2800" dirty="0"/>
              <a:t>WHY: (1) It’s possible (2) there is a reward </a:t>
            </a:r>
          </a:p>
        </p:txBody>
      </p:sp>
    </p:spTree>
    <p:extLst>
      <p:ext uri="{BB962C8B-B14F-4D97-AF65-F5344CB8AC3E}">
        <p14:creationId xmlns:p14="http://schemas.microsoft.com/office/powerpoint/2010/main" val="247622419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 name="Title 4">
            <a:extLst>
              <a:ext uri="{FF2B5EF4-FFF2-40B4-BE49-F238E27FC236}">
                <a16:creationId xmlns:a16="http://schemas.microsoft.com/office/drawing/2014/main" id="{1643D71E-6DA8-CA4F-B245-94F34620D988}"/>
              </a:ext>
            </a:extLst>
          </p:cNvPr>
          <p:cNvSpPr>
            <a:spLocks noGrp="1"/>
          </p:cNvSpPr>
          <p:nvPr>
            <p:ph type="title"/>
          </p:nvPr>
        </p:nvSpPr>
        <p:spPr>
          <a:xfrm>
            <a:off x="833002" y="448253"/>
            <a:ext cx="10520702" cy="1325563"/>
          </a:xfrm>
        </p:spPr>
        <p:txBody>
          <a:bodyPr>
            <a:normAutofit/>
          </a:bodyPr>
          <a:lstStyle/>
          <a:p>
            <a:pPr algn="ctr"/>
            <a:r>
              <a:rPr lang="en-US" sz="6600" dirty="0"/>
              <a:t>Hebrews 11:36-39</a:t>
            </a:r>
          </a:p>
        </p:txBody>
      </p:sp>
      <p:sp>
        <p:nvSpPr>
          <p:cNvPr id="6" name="Content Placeholder 5">
            <a:extLst>
              <a:ext uri="{FF2B5EF4-FFF2-40B4-BE49-F238E27FC236}">
                <a16:creationId xmlns:a16="http://schemas.microsoft.com/office/drawing/2014/main" id="{2F0610A7-40EF-FA4F-AB89-C42CE8DE107C}"/>
              </a:ext>
            </a:extLst>
          </p:cNvPr>
          <p:cNvSpPr>
            <a:spLocks noGrp="1"/>
          </p:cNvSpPr>
          <p:nvPr>
            <p:ph idx="1"/>
          </p:nvPr>
        </p:nvSpPr>
        <p:spPr>
          <a:xfrm>
            <a:off x="838200" y="2191807"/>
            <a:ext cx="10515504" cy="3985155"/>
          </a:xfrm>
        </p:spPr>
        <p:txBody>
          <a:bodyPr>
            <a:normAutofit/>
          </a:bodyPr>
          <a:lstStyle/>
          <a:p>
            <a:r>
              <a:rPr lang="en-US" b="1" baseline="30000" dirty="0"/>
              <a:t>36 </a:t>
            </a:r>
            <a:r>
              <a:rPr lang="en-US" dirty="0"/>
              <a:t>For you have need of endurance, so that when you have done the will of God, you may receive what was promised.</a:t>
            </a:r>
          </a:p>
          <a:p>
            <a:r>
              <a:rPr lang="en-US" b="1" baseline="30000" dirty="0"/>
              <a:t>37 </a:t>
            </a:r>
            <a:r>
              <a:rPr lang="en-US" dirty="0"/>
              <a:t>For yet in a very little while,</a:t>
            </a:r>
            <a:br>
              <a:rPr lang="en-US" dirty="0"/>
            </a:br>
            <a:r>
              <a:rPr lang="en-US" dirty="0"/>
              <a:t>He who is coming will come, and will not delay.</a:t>
            </a:r>
            <a:br>
              <a:rPr lang="en-US" dirty="0"/>
            </a:br>
            <a:r>
              <a:rPr lang="en-US" b="1" baseline="30000" dirty="0"/>
              <a:t>38 </a:t>
            </a:r>
            <a:r>
              <a:rPr lang="en-US" dirty="0"/>
              <a:t>But My righteous one shall live by faith;</a:t>
            </a:r>
            <a:br>
              <a:rPr lang="en-US" dirty="0"/>
            </a:br>
            <a:r>
              <a:rPr lang="en-US" dirty="0"/>
              <a:t>And if he shrinks back, My soul has no pleasure in him.</a:t>
            </a:r>
          </a:p>
          <a:p>
            <a:r>
              <a:rPr lang="en-US" b="1" baseline="30000" dirty="0"/>
              <a:t>39 </a:t>
            </a:r>
            <a:r>
              <a:rPr lang="en-US" dirty="0"/>
              <a:t>But we are not of those who shrink back to destruction, but of those who have </a:t>
            </a:r>
            <a:r>
              <a:rPr lang="en-US" b="1" dirty="0">
                <a:solidFill>
                  <a:srgbClr val="FF0000"/>
                </a:solidFill>
              </a:rPr>
              <a:t>FAITH</a:t>
            </a:r>
            <a:r>
              <a:rPr lang="en-US" dirty="0"/>
              <a:t> to the preserving of the soul.</a:t>
            </a:r>
          </a:p>
          <a:p>
            <a:endParaRPr lang="en-US" sz="2800" dirty="0"/>
          </a:p>
        </p:txBody>
      </p:sp>
    </p:spTree>
    <p:extLst>
      <p:ext uri="{BB962C8B-B14F-4D97-AF65-F5344CB8AC3E}">
        <p14:creationId xmlns:p14="http://schemas.microsoft.com/office/powerpoint/2010/main" val="3513268431"/>
      </p:ext>
    </p:extLst>
  </p:cSld>
  <p:clrMapOvr>
    <a:overrideClrMapping bg1="dk1" tx1="lt1" bg2="dk2" tx2="lt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FF47AD0-A4E2-BC41-A67C-BE4370250D4A}"/>
              </a:ext>
            </a:extLst>
          </p:cNvPr>
          <p:cNvSpPr>
            <a:spLocks noGrp="1"/>
          </p:cNvSpPr>
          <p:nvPr>
            <p:ph type="title"/>
          </p:nvPr>
        </p:nvSpPr>
        <p:spPr>
          <a:xfrm>
            <a:off x="1524000" y="1122362"/>
            <a:ext cx="9144000" cy="2840037"/>
          </a:xfrm>
        </p:spPr>
        <p:txBody>
          <a:bodyPr vert="horz" lIns="91440" tIns="45720" rIns="91440" bIns="45720" rtlCol="0" anchor="b">
            <a:normAutofit/>
          </a:bodyPr>
          <a:lstStyle/>
          <a:p>
            <a:pPr algn="ctr"/>
            <a:r>
              <a:rPr lang="en-US" sz="6600" kern="1200" dirty="0">
                <a:solidFill>
                  <a:schemeClr val="tx1"/>
                </a:solidFill>
                <a:latin typeface="+mj-lt"/>
                <a:ea typeface="+mj-ea"/>
                <a:cs typeface="+mj-cs"/>
              </a:rPr>
              <a:t>READ: HEBREWS 11:33-40</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1389838"/>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5" name="Rectangle 24">
            <a:extLst>
              <a:ext uri="{FF2B5EF4-FFF2-40B4-BE49-F238E27FC236}">
                <a16:creationId xmlns:a16="http://schemas.microsoft.com/office/drawing/2014/main" id="{EE1FC7B4-E4A7-4452-B413-1A623E3A72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1">
              <a:alpha val="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13">
            <a:extLst>
              <a:ext uri="{FF2B5EF4-FFF2-40B4-BE49-F238E27FC236}">
                <a16:creationId xmlns:a16="http://schemas.microsoft.com/office/drawing/2014/main" id="{E0709AF0-24F0-4486-B189-BE6386BDB1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11">
            <a:extLst>
              <a:ext uri="{FF2B5EF4-FFF2-40B4-BE49-F238E27FC236}">
                <a16:creationId xmlns:a16="http://schemas.microsoft.com/office/drawing/2014/main" id="{FBE3B62F-5853-4A3C-B050-6186351A71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Content Placeholder 5">
            <a:extLst>
              <a:ext uri="{FF2B5EF4-FFF2-40B4-BE49-F238E27FC236}">
                <a16:creationId xmlns:a16="http://schemas.microsoft.com/office/drawing/2014/main" id="{2F0610A7-40EF-FA4F-AB89-C42CE8DE107C}"/>
              </a:ext>
            </a:extLst>
          </p:cNvPr>
          <p:cNvSpPr>
            <a:spLocks noGrp="1"/>
          </p:cNvSpPr>
          <p:nvPr>
            <p:ph idx="1"/>
          </p:nvPr>
        </p:nvSpPr>
        <p:spPr>
          <a:xfrm>
            <a:off x="838200" y="442913"/>
            <a:ext cx="10515504" cy="6043612"/>
          </a:xfrm>
        </p:spPr>
        <p:txBody>
          <a:bodyPr>
            <a:normAutofit fontScale="92500" lnSpcReduction="10000"/>
          </a:bodyPr>
          <a:lstStyle/>
          <a:p>
            <a:r>
              <a:rPr lang="en-US" b="1" baseline="30000" dirty="0"/>
              <a:t>32 </a:t>
            </a:r>
            <a:r>
              <a:rPr lang="en-US" dirty="0"/>
              <a:t>And what more shall I say? For time will fail me if I tell of Gideon, Barak, Samson, Jephthah, of David and Samuel and the prophets, </a:t>
            </a:r>
            <a:r>
              <a:rPr lang="en-US" b="1" baseline="30000" dirty="0"/>
              <a:t>33 </a:t>
            </a:r>
            <a:r>
              <a:rPr lang="en-US" dirty="0"/>
              <a:t>who by faith conquered kingdoms, performed </a:t>
            </a:r>
            <a:r>
              <a:rPr lang="en-US" i="1" dirty="0"/>
              <a:t>acts of</a:t>
            </a:r>
            <a:r>
              <a:rPr lang="en-US" dirty="0"/>
              <a:t> righteousness, obtained promises, shut the mouths of lions, </a:t>
            </a:r>
            <a:r>
              <a:rPr lang="en-US" b="1" baseline="30000" dirty="0"/>
              <a:t>34 </a:t>
            </a:r>
            <a:r>
              <a:rPr lang="en-US" dirty="0"/>
              <a:t>quenched the power of fire, escaped the edge of the sword, from weakness were made strong, became mighty in war, put foreign armies to flight. </a:t>
            </a:r>
            <a:r>
              <a:rPr lang="en-US" b="1" baseline="30000" dirty="0"/>
              <a:t>35 </a:t>
            </a:r>
            <a:r>
              <a:rPr lang="en-US" dirty="0"/>
              <a:t>Women received </a:t>
            </a:r>
            <a:r>
              <a:rPr lang="en-US" i="1" dirty="0"/>
              <a:t>back</a:t>
            </a:r>
            <a:r>
              <a:rPr lang="en-US" dirty="0"/>
              <a:t> their dead by resurrection; and others were tortured, not accepting their release, so that they might obtain a better resurrection; </a:t>
            </a:r>
            <a:r>
              <a:rPr lang="en-US" b="1" baseline="30000" dirty="0"/>
              <a:t>36 </a:t>
            </a:r>
            <a:r>
              <a:rPr lang="en-US" dirty="0"/>
              <a:t>and others experienced </a:t>
            </a:r>
            <a:r>
              <a:rPr lang="en-US" dirty="0" err="1"/>
              <a:t>mockings</a:t>
            </a:r>
            <a:r>
              <a:rPr lang="en-US" dirty="0"/>
              <a:t> and </a:t>
            </a:r>
            <a:r>
              <a:rPr lang="en-US" dirty="0" err="1"/>
              <a:t>scourgings</a:t>
            </a:r>
            <a:r>
              <a:rPr lang="en-US" dirty="0"/>
              <a:t>, yes, also chains and imprisonment. </a:t>
            </a:r>
            <a:r>
              <a:rPr lang="en-US" b="1" baseline="30000" dirty="0"/>
              <a:t>37 </a:t>
            </a:r>
            <a:r>
              <a:rPr lang="en-US" dirty="0"/>
              <a:t>They were stoned, they were sawn in two, they were tempted, they were put to death with the sword; they went about in sheepskins, in goatskins, being destitute, afflicted, ill-treated </a:t>
            </a:r>
            <a:r>
              <a:rPr lang="en-US" b="1" baseline="30000" dirty="0"/>
              <a:t>38 </a:t>
            </a:r>
            <a:r>
              <a:rPr lang="en-US" dirty="0"/>
              <a:t>(</a:t>
            </a:r>
            <a:r>
              <a:rPr lang="en-US" i="1" dirty="0"/>
              <a:t>men</a:t>
            </a:r>
            <a:r>
              <a:rPr lang="en-US" dirty="0"/>
              <a:t> of whom the world was not worthy), wandering in deserts and mountains and caves and holes in the ground.</a:t>
            </a:r>
          </a:p>
          <a:p>
            <a:r>
              <a:rPr lang="en-US" b="1" baseline="30000" dirty="0"/>
              <a:t>39 </a:t>
            </a:r>
            <a:r>
              <a:rPr lang="en-US" dirty="0"/>
              <a:t>And all these, having gained approval through their faith, did not receive what was promised, </a:t>
            </a:r>
            <a:r>
              <a:rPr lang="en-US" b="1" baseline="30000" dirty="0"/>
              <a:t>40 </a:t>
            </a:r>
            <a:r>
              <a:rPr lang="en-US" dirty="0"/>
              <a:t>because God had provided something better for us, so that apart from us they would not be made perfect.</a:t>
            </a:r>
          </a:p>
          <a:p>
            <a:pPr marL="0" indent="0">
              <a:buNone/>
            </a:pPr>
            <a:endParaRPr lang="en-US" sz="2800" dirty="0"/>
          </a:p>
        </p:txBody>
      </p:sp>
    </p:spTree>
    <p:extLst>
      <p:ext uri="{BB962C8B-B14F-4D97-AF65-F5344CB8AC3E}">
        <p14:creationId xmlns:p14="http://schemas.microsoft.com/office/powerpoint/2010/main" val="2114551625"/>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12CA29-305B-9D41-A4AC-47E27326A7F2}"/>
              </a:ext>
            </a:extLst>
          </p:cNvPr>
          <p:cNvSpPr>
            <a:spLocks noGrp="1"/>
          </p:cNvSpPr>
          <p:nvPr>
            <p:ph type="title"/>
          </p:nvPr>
        </p:nvSpPr>
        <p:spPr>
          <a:xfrm>
            <a:off x="655320" y="365125"/>
            <a:ext cx="9013052" cy="1623312"/>
          </a:xfrm>
        </p:spPr>
        <p:txBody>
          <a:bodyPr anchor="b">
            <a:normAutofit/>
          </a:bodyPr>
          <a:lstStyle/>
          <a:p>
            <a:pPr algn="ctr"/>
            <a:r>
              <a:rPr lang="en-US" sz="6000" dirty="0"/>
              <a:t>DISCUSS &amp; REPORT OUT</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E088424-53EC-3B48-9EB6-36F9A67339EB}"/>
              </a:ext>
            </a:extLst>
          </p:cNvPr>
          <p:cNvSpPr>
            <a:spLocks noGrp="1"/>
          </p:cNvSpPr>
          <p:nvPr>
            <p:ph idx="1"/>
          </p:nvPr>
        </p:nvSpPr>
        <p:spPr>
          <a:xfrm>
            <a:off x="655320" y="2644518"/>
            <a:ext cx="9013052" cy="3327251"/>
          </a:xfrm>
        </p:spPr>
        <p:txBody>
          <a:bodyPr>
            <a:normAutofit/>
          </a:bodyPr>
          <a:lstStyle/>
          <a:p>
            <a:r>
              <a:rPr lang="en-US" sz="3600" dirty="0"/>
              <a:t>WHAT HAVE YOU LEARNED ABOUT FAITH IN THIS CLASS?</a:t>
            </a:r>
          </a:p>
          <a:p>
            <a:r>
              <a:rPr lang="en-US" sz="3600" dirty="0"/>
              <a:t>WHAT ARE YOUR INITIAL TAKEAWAYS FROM THIS PASSAGE?</a:t>
            </a:r>
          </a:p>
        </p:txBody>
      </p:sp>
    </p:spTree>
    <p:extLst>
      <p:ext uri="{BB962C8B-B14F-4D97-AF65-F5344CB8AC3E}">
        <p14:creationId xmlns:p14="http://schemas.microsoft.com/office/powerpoint/2010/main" val="2108180575"/>
      </p:ext>
    </p:extLst>
  </p:cSld>
  <p:clrMapOvr>
    <a:overrideClrMapping bg1="dk1" tx1="lt1" bg2="dk2" tx2="lt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5A284-70FA-DE42-829E-3B2DEBE69DD0}"/>
              </a:ext>
            </a:extLst>
          </p:cNvPr>
          <p:cNvSpPr>
            <a:spLocks noGrp="1"/>
          </p:cNvSpPr>
          <p:nvPr>
            <p:ph type="title"/>
          </p:nvPr>
        </p:nvSpPr>
        <p:spPr>
          <a:xfrm>
            <a:off x="762001" y="803325"/>
            <a:ext cx="5314536" cy="1325563"/>
          </a:xfrm>
        </p:spPr>
        <p:txBody>
          <a:bodyPr>
            <a:normAutofit/>
          </a:bodyPr>
          <a:lstStyle/>
          <a:p>
            <a:r>
              <a:rPr lang="en-US" dirty="0"/>
              <a:t>C.S. Lewis </a:t>
            </a:r>
            <a:br>
              <a:rPr lang="en-US" dirty="0"/>
            </a:br>
            <a:r>
              <a:rPr lang="en-US" i="1" dirty="0"/>
              <a:t>Mere Christianity </a:t>
            </a:r>
          </a:p>
        </p:txBody>
      </p:sp>
      <p:sp>
        <p:nvSpPr>
          <p:cNvPr id="3" name="Content Placeholder 2">
            <a:extLst>
              <a:ext uri="{FF2B5EF4-FFF2-40B4-BE49-F238E27FC236}">
                <a16:creationId xmlns:a16="http://schemas.microsoft.com/office/drawing/2014/main" id="{FAA1AFA1-68E2-0B48-BC6F-06BF3FDABB8C}"/>
              </a:ext>
            </a:extLst>
          </p:cNvPr>
          <p:cNvSpPr>
            <a:spLocks noGrp="1"/>
          </p:cNvSpPr>
          <p:nvPr>
            <p:ph idx="1"/>
          </p:nvPr>
        </p:nvSpPr>
        <p:spPr>
          <a:xfrm>
            <a:off x="762000" y="2279018"/>
            <a:ext cx="5314543" cy="4007482"/>
          </a:xfrm>
        </p:spPr>
        <p:txBody>
          <a:bodyPr anchor="t">
            <a:normAutofit lnSpcReduction="10000"/>
          </a:bodyPr>
          <a:lstStyle/>
          <a:p>
            <a:r>
              <a:rPr lang="en-US" sz="3200" dirty="0"/>
              <a:t>“If you read history you will find that the Christians who did most for the present world were precisely those who thought most of the next. It is since Christians have largely ceased to think of the other world that they have become so ineffective in this.”</a:t>
            </a:r>
          </a:p>
        </p:txBody>
      </p:sp>
      <p:sp>
        <p:nvSpPr>
          <p:cNvPr id="10" name="Freeform: Shape 9">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Quotes">
            <a:extLst>
              <a:ext uri="{FF2B5EF4-FFF2-40B4-BE49-F238E27FC236}">
                <a16:creationId xmlns:a16="http://schemas.microsoft.com/office/drawing/2014/main" id="{F7C4C646-27DF-4D97-9366-FD96D567A14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4057" y="643002"/>
            <a:ext cx="3796790" cy="3796790"/>
          </a:xfrm>
          <a:prstGeom prst="rect">
            <a:avLst/>
          </a:prstGeom>
        </p:spPr>
      </p:pic>
    </p:spTree>
    <p:extLst>
      <p:ext uri="{BB962C8B-B14F-4D97-AF65-F5344CB8AC3E}">
        <p14:creationId xmlns:p14="http://schemas.microsoft.com/office/powerpoint/2010/main" val="3494199397"/>
      </p:ext>
    </p:extLst>
  </p:cSld>
  <p:clrMapOvr>
    <a:overrideClrMapping bg1="dk1" tx1="lt1" bg2="dk2" tx2="lt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515DC8-3701-44EB-999C-D5402B90C9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08152" y="0"/>
            <a:ext cx="8981524" cy="6858000"/>
          </a:xfrm>
          <a:prstGeom prst="rect">
            <a:avLst/>
          </a:prstGeom>
          <a:solidFill>
            <a:schemeClr val="tx2">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601B8CCF-3359-1040-8F59-C9D02D135CA8}"/>
              </a:ext>
            </a:extLst>
          </p:cNvPr>
          <p:cNvSpPr>
            <a:spLocks noGrp="1"/>
          </p:cNvSpPr>
          <p:nvPr>
            <p:ph type="title"/>
          </p:nvPr>
        </p:nvSpPr>
        <p:spPr>
          <a:xfrm>
            <a:off x="1092017" y="951129"/>
            <a:ext cx="10007966" cy="1325563"/>
          </a:xfrm>
        </p:spPr>
        <p:txBody>
          <a:bodyPr>
            <a:normAutofit/>
          </a:bodyPr>
          <a:lstStyle/>
          <a:p>
            <a:pPr algn="ctr"/>
            <a:endParaRPr lang="en-US" sz="4000"/>
          </a:p>
        </p:txBody>
      </p:sp>
      <p:sp>
        <p:nvSpPr>
          <p:cNvPr id="3" name="Content Placeholder 2">
            <a:extLst>
              <a:ext uri="{FF2B5EF4-FFF2-40B4-BE49-F238E27FC236}">
                <a16:creationId xmlns:a16="http://schemas.microsoft.com/office/drawing/2014/main" id="{BA06F30C-63B6-9747-A156-AB73C53E103F}"/>
              </a:ext>
            </a:extLst>
          </p:cNvPr>
          <p:cNvSpPr>
            <a:spLocks noGrp="1"/>
          </p:cNvSpPr>
          <p:nvPr>
            <p:ph sz="half" idx="1"/>
          </p:nvPr>
        </p:nvSpPr>
        <p:spPr>
          <a:xfrm>
            <a:off x="1928192" y="2715659"/>
            <a:ext cx="3925492" cy="3461304"/>
          </a:xfrm>
        </p:spPr>
        <p:txBody>
          <a:bodyPr>
            <a:normAutofit/>
          </a:bodyPr>
          <a:lstStyle/>
          <a:p>
            <a:r>
              <a:rPr lang="en-US" sz="3200" dirty="0"/>
              <a:t>I Sam. 17:31-37</a:t>
            </a:r>
          </a:p>
          <a:p>
            <a:r>
              <a:rPr lang="en-US" sz="3200" dirty="0"/>
              <a:t>Daniel 6:16-24 </a:t>
            </a:r>
          </a:p>
          <a:p>
            <a:r>
              <a:rPr lang="en-US" sz="3200" dirty="0"/>
              <a:t>Daniel 3:15-26, 28-30</a:t>
            </a:r>
          </a:p>
          <a:p>
            <a:r>
              <a:rPr lang="en-US" sz="3200" dirty="0"/>
              <a:t>Acts 7:54-60</a:t>
            </a:r>
          </a:p>
        </p:txBody>
      </p:sp>
      <p:sp>
        <p:nvSpPr>
          <p:cNvPr id="5" name="Content Placeholder 4">
            <a:extLst>
              <a:ext uri="{FF2B5EF4-FFF2-40B4-BE49-F238E27FC236}">
                <a16:creationId xmlns:a16="http://schemas.microsoft.com/office/drawing/2014/main" id="{427AAF6B-45FB-5D4A-8D81-0E3E450F0083}"/>
              </a:ext>
            </a:extLst>
          </p:cNvPr>
          <p:cNvSpPr>
            <a:spLocks noGrp="1"/>
          </p:cNvSpPr>
          <p:nvPr>
            <p:ph sz="half" idx="2"/>
          </p:nvPr>
        </p:nvSpPr>
        <p:spPr>
          <a:xfrm>
            <a:off x="6338316" y="2715659"/>
            <a:ext cx="3931319" cy="3461304"/>
          </a:xfrm>
        </p:spPr>
        <p:txBody>
          <a:bodyPr>
            <a:normAutofit/>
          </a:bodyPr>
          <a:lstStyle/>
          <a:p>
            <a:r>
              <a:rPr lang="en-US" sz="3200" dirty="0"/>
              <a:t>Character</a:t>
            </a:r>
          </a:p>
          <a:p>
            <a:r>
              <a:rPr lang="en-US" sz="3200" dirty="0"/>
              <a:t>Event </a:t>
            </a:r>
          </a:p>
          <a:p>
            <a:r>
              <a:rPr lang="en-US" sz="3200" dirty="0"/>
              <a:t>Product of Faith </a:t>
            </a:r>
          </a:p>
          <a:p>
            <a:pPr lvl="1"/>
            <a:r>
              <a:rPr lang="en-US" sz="3200" dirty="0"/>
              <a:t>Physical</a:t>
            </a:r>
          </a:p>
          <a:p>
            <a:pPr lvl="1"/>
            <a:r>
              <a:rPr lang="en-US" sz="3200" dirty="0"/>
              <a:t>Spiritual</a:t>
            </a:r>
          </a:p>
        </p:txBody>
      </p:sp>
    </p:spTree>
    <p:extLst>
      <p:ext uri="{BB962C8B-B14F-4D97-AF65-F5344CB8AC3E}">
        <p14:creationId xmlns:p14="http://schemas.microsoft.com/office/powerpoint/2010/main" val="1511530276"/>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6E3B5-7955-C94C-B3BD-373CB6E80B30}"/>
              </a:ext>
            </a:extLst>
          </p:cNvPr>
          <p:cNvSpPr>
            <a:spLocks noGrp="1"/>
          </p:cNvSpPr>
          <p:nvPr>
            <p:ph type="title"/>
          </p:nvPr>
        </p:nvSpPr>
        <p:spPr>
          <a:xfrm>
            <a:off x="801098" y="1396289"/>
            <a:ext cx="5277333" cy="1325563"/>
          </a:xfrm>
        </p:spPr>
        <p:txBody>
          <a:bodyPr>
            <a:normAutofit/>
          </a:bodyPr>
          <a:lstStyle/>
          <a:p>
            <a:r>
              <a:rPr lang="en-US" dirty="0"/>
              <a:t>REVIEW WORKSHEET </a:t>
            </a:r>
          </a:p>
        </p:txBody>
      </p:sp>
      <p:sp>
        <p:nvSpPr>
          <p:cNvPr id="3" name="Content Placeholder 2">
            <a:extLst>
              <a:ext uri="{FF2B5EF4-FFF2-40B4-BE49-F238E27FC236}">
                <a16:creationId xmlns:a16="http://schemas.microsoft.com/office/drawing/2014/main" id="{825118BB-81ED-524C-8206-1FABD849DD9A}"/>
              </a:ext>
            </a:extLst>
          </p:cNvPr>
          <p:cNvSpPr>
            <a:spLocks noGrp="1"/>
          </p:cNvSpPr>
          <p:nvPr>
            <p:ph idx="1"/>
          </p:nvPr>
        </p:nvSpPr>
        <p:spPr>
          <a:xfrm>
            <a:off x="805543" y="2871982"/>
            <a:ext cx="5272888" cy="3181684"/>
          </a:xfrm>
        </p:spPr>
        <p:txBody>
          <a:bodyPr anchor="t">
            <a:normAutofit/>
          </a:bodyPr>
          <a:lstStyle/>
          <a:p>
            <a:r>
              <a:rPr lang="en-US" sz="3600" dirty="0"/>
              <a:t>3-5 Minutes to complete </a:t>
            </a:r>
          </a:p>
          <a:p>
            <a:r>
              <a:rPr lang="en-US" sz="3600" dirty="0"/>
              <a:t>Discuss </a:t>
            </a:r>
          </a:p>
        </p:txBody>
      </p:sp>
      <p:sp>
        <p:nvSpPr>
          <p:cNvPr id="10" name="Freeform 49">
            <a:extLst>
              <a:ext uri="{FF2B5EF4-FFF2-40B4-BE49-F238E27FC236}">
                <a16:creationId xmlns:a16="http://schemas.microsoft.com/office/drawing/2014/main" id="{EF9B8DF2-C3F5-49A2-94D2-F7B65A0F1F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713914" y="581159"/>
            <a:ext cx="5478085" cy="6276841"/>
          </a:xfrm>
          <a:custGeom>
            <a:avLst/>
            <a:gdLst>
              <a:gd name="connsiteX0" fmla="*/ 2178155 w 5478085"/>
              <a:gd name="connsiteY0" fmla="*/ 0 h 6276841"/>
              <a:gd name="connsiteX1" fmla="*/ 5478085 w 5478085"/>
              <a:gd name="connsiteY1" fmla="*/ 3299930 h 6276841"/>
              <a:gd name="connsiteX2" fmla="*/ 3751098 w 5478085"/>
              <a:gd name="connsiteY2" fmla="*/ 6201577 h 6276841"/>
              <a:gd name="connsiteX3" fmla="*/ 3594858 w 5478085"/>
              <a:gd name="connsiteY3" fmla="*/ 6276841 h 6276841"/>
              <a:gd name="connsiteX4" fmla="*/ 761453 w 5478085"/>
              <a:gd name="connsiteY4" fmla="*/ 6276841 h 6276841"/>
              <a:gd name="connsiteX5" fmla="*/ 605213 w 5478085"/>
              <a:gd name="connsiteY5" fmla="*/ 6201577 h 6276841"/>
              <a:gd name="connsiteX6" fmla="*/ 79093 w 5478085"/>
              <a:gd name="connsiteY6" fmla="*/ 5846317 h 6276841"/>
              <a:gd name="connsiteX7" fmla="*/ 0 w 5478085"/>
              <a:gd name="connsiteY7" fmla="*/ 5774432 h 6276841"/>
              <a:gd name="connsiteX8" fmla="*/ 0 w 5478085"/>
              <a:gd name="connsiteY8" fmla="*/ 825429 h 6276841"/>
              <a:gd name="connsiteX9" fmla="*/ 79093 w 5478085"/>
              <a:gd name="connsiteY9" fmla="*/ 753544 h 6276841"/>
              <a:gd name="connsiteX10" fmla="*/ 2178155 w 5478085"/>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78085" h="6276841">
                <a:moveTo>
                  <a:pt x="2178155" y="0"/>
                </a:moveTo>
                <a:cubicBezTo>
                  <a:pt x="4000656" y="0"/>
                  <a:pt x="5478085" y="1477429"/>
                  <a:pt x="5478085" y="3299930"/>
                </a:cubicBezTo>
                <a:cubicBezTo>
                  <a:pt x="5478085" y="4552900"/>
                  <a:pt x="4779769" y="5642769"/>
                  <a:pt x="3751098" y="6201577"/>
                </a:cubicBezTo>
                <a:lnTo>
                  <a:pt x="3594858" y="6276841"/>
                </a:lnTo>
                <a:lnTo>
                  <a:pt x="761453" y="6276841"/>
                </a:lnTo>
                <a:lnTo>
                  <a:pt x="605213" y="6201577"/>
                </a:lnTo>
                <a:cubicBezTo>
                  <a:pt x="418182" y="6099975"/>
                  <a:pt x="242071" y="5980818"/>
                  <a:pt x="79093" y="5846317"/>
                </a:cubicBezTo>
                <a:lnTo>
                  <a:pt x="0" y="5774432"/>
                </a:lnTo>
                <a:lnTo>
                  <a:pt x="0" y="825429"/>
                </a:lnTo>
                <a:lnTo>
                  <a:pt x="79093" y="753544"/>
                </a:lnTo>
                <a:cubicBezTo>
                  <a:pt x="649516" y="282789"/>
                  <a:pt x="1380811" y="0"/>
                  <a:pt x="2178155" y="0"/>
                </a:cubicBezTo>
                <a:close/>
              </a:path>
            </a:pathLst>
          </a:custGeom>
          <a:solidFill>
            <a:srgbClr val="FFFFFF">
              <a:alpha val="80000"/>
            </a:srgbClr>
          </a:solidFill>
          <a:ln w="317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4330B6AC-E6AB-45E4-A303-C8DE90EB2A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3318" y="760562"/>
            <a:ext cx="5298683" cy="6097438"/>
          </a:xfrm>
          <a:custGeom>
            <a:avLst/>
            <a:gdLst>
              <a:gd name="connsiteX0" fmla="*/ 3120528 w 5298683"/>
              <a:gd name="connsiteY0" fmla="*/ 0 h 6097438"/>
              <a:gd name="connsiteX1" fmla="*/ 5105473 w 5298683"/>
              <a:gd name="connsiteY1" fmla="*/ 712577 h 6097438"/>
              <a:gd name="connsiteX2" fmla="*/ 5298683 w 5298683"/>
              <a:gd name="connsiteY2" fmla="*/ 888178 h 6097438"/>
              <a:gd name="connsiteX3" fmla="*/ 5298683 w 5298683"/>
              <a:gd name="connsiteY3" fmla="*/ 5352876 h 6097438"/>
              <a:gd name="connsiteX4" fmla="*/ 5105473 w 5298683"/>
              <a:gd name="connsiteY4" fmla="*/ 5528477 h 6097438"/>
              <a:gd name="connsiteX5" fmla="*/ 4335177 w 5298683"/>
              <a:gd name="connsiteY5" fmla="*/ 5995828 h 6097438"/>
              <a:gd name="connsiteX6" fmla="*/ 4057556 w 5298683"/>
              <a:gd name="connsiteY6" fmla="*/ 6097438 h 6097438"/>
              <a:gd name="connsiteX7" fmla="*/ 2183499 w 5298683"/>
              <a:gd name="connsiteY7" fmla="*/ 6097438 h 6097438"/>
              <a:gd name="connsiteX8" fmla="*/ 1905878 w 5298683"/>
              <a:gd name="connsiteY8" fmla="*/ 5995828 h 6097438"/>
              <a:gd name="connsiteX9" fmla="*/ 0 w 5298683"/>
              <a:gd name="connsiteY9" fmla="*/ 3120527 h 6097438"/>
              <a:gd name="connsiteX10" fmla="*/ 3120528 w 5298683"/>
              <a:gd name="connsiteY10" fmla="*/ 0 h 6097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298683" h="6097438">
                <a:moveTo>
                  <a:pt x="3120528" y="0"/>
                </a:moveTo>
                <a:cubicBezTo>
                  <a:pt x="3874524" y="0"/>
                  <a:pt x="4566062" y="267415"/>
                  <a:pt x="5105473" y="712577"/>
                </a:cubicBezTo>
                <a:lnTo>
                  <a:pt x="5298683" y="888178"/>
                </a:lnTo>
                <a:lnTo>
                  <a:pt x="5298683" y="5352876"/>
                </a:lnTo>
                <a:lnTo>
                  <a:pt x="5105473" y="5528477"/>
                </a:lnTo>
                <a:cubicBezTo>
                  <a:pt x="4874296" y="5719261"/>
                  <a:pt x="4615179" y="5877397"/>
                  <a:pt x="4335177" y="5995828"/>
                </a:cubicBezTo>
                <a:lnTo>
                  <a:pt x="4057556" y="6097438"/>
                </a:lnTo>
                <a:lnTo>
                  <a:pt x="2183499" y="6097438"/>
                </a:lnTo>
                <a:lnTo>
                  <a:pt x="1905878" y="5995828"/>
                </a:lnTo>
                <a:cubicBezTo>
                  <a:pt x="785873" y="5522106"/>
                  <a:pt x="0" y="4413092"/>
                  <a:pt x="0" y="3120527"/>
                </a:cubicBezTo>
                <a:cubicBezTo>
                  <a:pt x="0" y="1397108"/>
                  <a:pt x="1397108" y="0"/>
                  <a:pt x="3120528" y="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Graphic 6" descr="Stopwatch">
            <a:extLst>
              <a:ext uri="{FF2B5EF4-FFF2-40B4-BE49-F238E27FC236}">
                <a16:creationId xmlns:a16="http://schemas.microsoft.com/office/drawing/2014/main" id="{557A8405-1731-4728-9F4D-A4460B3BE4C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924800" y="1957050"/>
            <a:ext cx="3945463" cy="3945463"/>
          </a:xfrm>
          <a:prstGeom prst="rect">
            <a:avLst/>
          </a:prstGeom>
        </p:spPr>
      </p:pic>
    </p:spTree>
    <p:extLst>
      <p:ext uri="{BB962C8B-B14F-4D97-AF65-F5344CB8AC3E}">
        <p14:creationId xmlns:p14="http://schemas.microsoft.com/office/powerpoint/2010/main" val="1989814642"/>
      </p:ext>
    </p:extLst>
  </p:cSld>
  <p:clrMapOvr>
    <a:overrideClrMapping bg1="dk1" tx1="lt1" bg2="dk2" tx2="lt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172D5-CD49-7340-94D6-90D3610990F2}"/>
              </a:ext>
            </a:extLst>
          </p:cNvPr>
          <p:cNvSpPr>
            <a:spLocks noGrp="1"/>
          </p:cNvSpPr>
          <p:nvPr>
            <p:ph type="title"/>
          </p:nvPr>
        </p:nvSpPr>
        <p:spPr>
          <a:xfrm>
            <a:off x="762001" y="803325"/>
            <a:ext cx="5314536" cy="1325563"/>
          </a:xfrm>
        </p:spPr>
        <p:txBody>
          <a:bodyPr>
            <a:normAutofit/>
          </a:bodyPr>
          <a:lstStyle/>
          <a:p>
            <a:r>
              <a:rPr lang="en-US"/>
              <a:t>What will be written of you?</a:t>
            </a:r>
          </a:p>
        </p:txBody>
      </p:sp>
      <p:sp>
        <p:nvSpPr>
          <p:cNvPr id="3" name="Content Placeholder 2">
            <a:extLst>
              <a:ext uri="{FF2B5EF4-FFF2-40B4-BE49-F238E27FC236}">
                <a16:creationId xmlns:a16="http://schemas.microsoft.com/office/drawing/2014/main" id="{2CBEB130-AEAF-A049-B375-56E99E35FA2D}"/>
              </a:ext>
            </a:extLst>
          </p:cNvPr>
          <p:cNvSpPr>
            <a:spLocks noGrp="1"/>
          </p:cNvSpPr>
          <p:nvPr>
            <p:ph idx="1"/>
          </p:nvPr>
        </p:nvSpPr>
        <p:spPr>
          <a:xfrm>
            <a:off x="762000" y="2279018"/>
            <a:ext cx="5314543" cy="3375920"/>
          </a:xfrm>
        </p:spPr>
        <p:txBody>
          <a:bodyPr anchor="t">
            <a:normAutofit fontScale="92500" lnSpcReduction="10000"/>
          </a:bodyPr>
          <a:lstStyle/>
          <a:p>
            <a:r>
              <a:rPr lang="en-US" dirty="0"/>
              <a:t>By faith _____when he was tested…</a:t>
            </a:r>
          </a:p>
          <a:p>
            <a:r>
              <a:rPr lang="en-US" dirty="0"/>
              <a:t>By faith ______as she was dying…</a:t>
            </a:r>
          </a:p>
          <a:p>
            <a:r>
              <a:rPr lang="en-US" dirty="0"/>
              <a:t>By faith _____when he had grown up…</a:t>
            </a:r>
          </a:p>
          <a:p>
            <a:r>
              <a:rPr lang="en-US" dirty="0"/>
              <a:t>By faith ______when she was called…</a:t>
            </a:r>
          </a:p>
          <a:p>
            <a:r>
              <a:rPr lang="en-US" dirty="0"/>
              <a:t>By faith _______ lived as an alien in a foreign land…</a:t>
            </a:r>
          </a:p>
        </p:txBody>
      </p:sp>
      <p:sp>
        <p:nvSpPr>
          <p:cNvPr id="15" name="Freeform: Shape 14">
            <a:extLst>
              <a:ext uri="{FF2B5EF4-FFF2-40B4-BE49-F238E27FC236}">
                <a16:creationId xmlns:a16="http://schemas.microsoft.com/office/drawing/2014/main" id="{CF62D2A7-8207-488C-9F46-316BA81A16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582780" y="-2008"/>
            <a:ext cx="5609220" cy="5840278"/>
          </a:xfrm>
          <a:custGeom>
            <a:avLst/>
            <a:gdLst>
              <a:gd name="connsiteX0" fmla="*/ 0 w 5609220"/>
              <a:gd name="connsiteY0" fmla="*/ 0 h 5840278"/>
              <a:gd name="connsiteX1" fmla="*/ 4637091 w 5609220"/>
              <a:gd name="connsiteY1" fmla="*/ 0 h 5840278"/>
              <a:gd name="connsiteX2" fmla="*/ 4822569 w 5609220"/>
              <a:gd name="connsiteY2" fmla="*/ 204077 h 5840278"/>
              <a:gd name="connsiteX3" fmla="*/ 5609220 w 5609220"/>
              <a:gd name="connsiteY3" fmla="*/ 2395363 h 5840278"/>
              <a:gd name="connsiteX4" fmla="*/ 2164305 w 5609220"/>
              <a:gd name="connsiteY4" fmla="*/ 5840278 h 5840278"/>
              <a:gd name="connsiteX5" fmla="*/ 238220 w 5609220"/>
              <a:gd name="connsiteY5" fmla="*/ 5251941 h 5840278"/>
              <a:gd name="connsiteX6" fmla="*/ 0 w 5609220"/>
              <a:gd name="connsiteY6" fmla="*/ 5073803 h 58402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09220" h="5840278">
                <a:moveTo>
                  <a:pt x="0" y="0"/>
                </a:moveTo>
                <a:lnTo>
                  <a:pt x="4637091" y="0"/>
                </a:lnTo>
                <a:lnTo>
                  <a:pt x="4822569" y="204077"/>
                </a:lnTo>
                <a:cubicBezTo>
                  <a:pt x="5314007" y="799562"/>
                  <a:pt x="5609220" y="1562987"/>
                  <a:pt x="5609220" y="2395363"/>
                </a:cubicBezTo>
                <a:cubicBezTo>
                  <a:pt x="5609220" y="4297937"/>
                  <a:pt x="4066879" y="5840278"/>
                  <a:pt x="2164305" y="5840278"/>
                </a:cubicBezTo>
                <a:cubicBezTo>
                  <a:pt x="1450840" y="5840278"/>
                  <a:pt x="788032" y="5623387"/>
                  <a:pt x="238220" y="5251941"/>
                </a:cubicBezTo>
                <a:lnTo>
                  <a:pt x="0" y="5073803"/>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Freeform: Shape 16">
            <a:extLst>
              <a:ext uri="{FF2B5EF4-FFF2-40B4-BE49-F238E27FC236}">
                <a16:creationId xmlns:a16="http://schemas.microsoft.com/office/drawing/2014/main" id="{52AC6D7F-F068-4E11-BB06-F601D89BB9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50141" y="-2"/>
            <a:ext cx="5441859" cy="5654940"/>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2" name="Graphic 11" descr="Question mark">
            <a:extLst>
              <a:ext uri="{FF2B5EF4-FFF2-40B4-BE49-F238E27FC236}">
                <a16:creationId xmlns:a16="http://schemas.microsoft.com/office/drawing/2014/main" id="{25FFB43D-AECE-42AA-AC99-2FE5F0141803}"/>
              </a:ext>
            </a:extLst>
          </p:cNvPr>
          <p:cNvPicPr>
            <a:picLocks noChangeAspect="1"/>
          </p:cNvPicPr>
          <p:nvPr/>
        </p:nvPicPr>
        <p:blipFill>
          <a:blip r:embed="rId2">
            <a:extLst>
              <a:ext uri="{96DAC541-7B7A-43D3-8B79-37D633B846F1}">
                <asvg:svgBlip xmlns:asvg="http://schemas.microsoft.com/office/drawing/2016/SVG/main" r:embed="rId3"/>
              </a:ext>
            </a:extLst>
          </a:blip>
          <a:srcRect/>
          <a:stretch/>
        </p:blipFill>
        <p:spPr>
          <a:xfrm>
            <a:off x="7884057" y="643002"/>
            <a:ext cx="3796790" cy="3796790"/>
          </a:xfrm>
          <a:prstGeom prst="rect">
            <a:avLst/>
          </a:prstGeom>
        </p:spPr>
      </p:pic>
    </p:spTree>
    <p:extLst>
      <p:ext uri="{BB962C8B-B14F-4D97-AF65-F5344CB8AC3E}">
        <p14:creationId xmlns:p14="http://schemas.microsoft.com/office/powerpoint/2010/main" val="4103270263"/>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JOSEPH</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rmAutofit lnSpcReduction="10000"/>
          </a:bodyPr>
          <a:lstStyle/>
          <a:p>
            <a:r>
              <a:rPr lang="en-US" sz="3200" dirty="0"/>
              <a:t>_____ : at death he considered his bones as he looked faithfully forward to an idea and dream foretold by God of a united people in a promised land.</a:t>
            </a:r>
          </a:p>
          <a:p>
            <a:pPr marL="0" indent="0">
              <a:buNone/>
            </a:pPr>
            <a:endParaRPr lang="en-US" sz="2000" dirty="0"/>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50"/>
            <a:ext cx="4292594" cy="2959778"/>
          </a:xfrm>
        </p:spPr>
        <p:txBody>
          <a:bodyPr anchor="t">
            <a:noAutofit/>
          </a:bodyPr>
          <a:lstStyle/>
          <a:p>
            <a:r>
              <a:rPr lang="en-US" sz="3200" dirty="0"/>
              <a:t>Heb. 11:22 – “By faith Joseph, when he was dying, made mention of the exodus of the sons of Israel, and gave orders concerning his bones”</a:t>
            </a:r>
          </a:p>
        </p:txBody>
      </p:sp>
    </p:spTree>
    <p:extLst>
      <p:ext uri="{BB962C8B-B14F-4D97-AF65-F5344CB8AC3E}">
        <p14:creationId xmlns:p14="http://schemas.microsoft.com/office/powerpoint/2010/main" val="3878312665"/>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GIDEON</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3383963"/>
          </a:xfrm>
        </p:spPr>
        <p:txBody>
          <a:bodyPr anchor="t">
            <a:normAutofit fontScale="92500" lnSpcReduction="10000"/>
          </a:bodyPr>
          <a:lstStyle/>
          <a:p>
            <a:r>
              <a:rPr lang="en-US" sz="3500" dirty="0"/>
              <a:t>_____ : </a:t>
            </a:r>
            <a:r>
              <a:rPr lang="en-US" sz="3900" dirty="0"/>
              <a:t>outnumbered</a:t>
            </a:r>
            <a:r>
              <a:rPr lang="en-US" sz="3500" dirty="0"/>
              <a:t> 450 to 1 led 300 mighty men of valor armed with trumpets and torches to secure victory against the Midianites.</a:t>
            </a:r>
          </a:p>
          <a:p>
            <a:pPr marL="0" indent="0">
              <a:buNone/>
            </a:pPr>
            <a:endParaRPr lang="en-US" sz="2000" dirty="0"/>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50"/>
            <a:ext cx="4292594" cy="2959778"/>
          </a:xfrm>
        </p:spPr>
        <p:txBody>
          <a:bodyPr anchor="t">
            <a:normAutofit fontScale="92500" lnSpcReduction="10000"/>
          </a:bodyPr>
          <a:lstStyle/>
          <a:p>
            <a:r>
              <a:rPr lang="en-US" sz="3500" dirty="0"/>
              <a:t>Heb. 11:32 – “And what more shall I say?  For time will fail me if I tell of Gideon, Barak, Samson, Jephthah, of David and Samuel and the prophets…”</a:t>
            </a:r>
          </a:p>
          <a:p>
            <a:endParaRPr lang="en-US" sz="2000" dirty="0"/>
          </a:p>
        </p:txBody>
      </p:sp>
    </p:spTree>
    <p:extLst>
      <p:ext uri="{BB962C8B-B14F-4D97-AF65-F5344CB8AC3E}">
        <p14:creationId xmlns:p14="http://schemas.microsoft.com/office/powerpoint/2010/main" val="2218849802"/>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ENOCH</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Autofit/>
          </a:bodyPr>
          <a:lstStyle/>
          <a:p>
            <a:r>
              <a:rPr lang="en-US" sz="3200" dirty="0"/>
              <a:t>_____ : in very succinct fashion walked with God though surrounded by an evil world inspiring us to look to heaven which awaits all the righteous.</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50"/>
            <a:ext cx="4292594" cy="3569700"/>
          </a:xfrm>
        </p:spPr>
        <p:txBody>
          <a:bodyPr anchor="t">
            <a:normAutofit fontScale="85000" lnSpcReduction="20000"/>
          </a:bodyPr>
          <a:lstStyle/>
          <a:p>
            <a:r>
              <a:rPr lang="en-US" sz="3800" dirty="0"/>
              <a:t>Heb. 11:5 – “By faith Enoch was taken up so that he would not see death; </a:t>
            </a:r>
            <a:r>
              <a:rPr lang="en-US" sz="3800" i="1" dirty="0"/>
              <a:t>AND HE WAS NOT FOUND BECAUSE GOD TOOK HIM UP</a:t>
            </a:r>
            <a:r>
              <a:rPr lang="en-US" sz="3800" dirty="0"/>
              <a:t>; for he obtained the witness that before his being taken up he was pleasing to God.”</a:t>
            </a:r>
          </a:p>
          <a:p>
            <a:endParaRPr lang="en-US" sz="2000" dirty="0"/>
          </a:p>
        </p:txBody>
      </p:sp>
    </p:spTree>
    <p:extLst>
      <p:ext uri="{BB962C8B-B14F-4D97-AF65-F5344CB8AC3E}">
        <p14:creationId xmlns:p14="http://schemas.microsoft.com/office/powerpoint/2010/main" val="2638910254"/>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NOAH</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3512550"/>
          </a:xfrm>
        </p:spPr>
        <p:txBody>
          <a:bodyPr anchor="t">
            <a:noAutofit/>
          </a:bodyPr>
          <a:lstStyle/>
          <a:p>
            <a:r>
              <a:rPr lang="en-US" sz="2500" dirty="0"/>
              <a:t>_____ : complied with all the directions of God and made all needful preparations for future events foretold regarding death, judgement, and eternity – in spite of immense ridicule and derision from the world.  Probably had hands like two catcher’s </a:t>
            </a:r>
            <a:r>
              <a:rPr lang="en-US" sz="2500" dirty="0" err="1"/>
              <a:t>mits</a:t>
            </a:r>
            <a:r>
              <a:rPr lang="en-US" sz="2500" dirty="0"/>
              <a:t>. </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49"/>
            <a:ext cx="4292594" cy="3769725"/>
          </a:xfrm>
        </p:spPr>
        <p:txBody>
          <a:bodyPr anchor="t">
            <a:noAutofit/>
          </a:bodyPr>
          <a:lstStyle/>
          <a:p>
            <a:r>
              <a:rPr lang="en-US" sz="2500" dirty="0"/>
              <a:t>Heb. 11:7 – “By faith Noah, being warned by God about things not yet seen, in reverence prepared an ark for the salvation of his household, by which he condemned the world, and became an heir of the righteousness which is according to faith”</a:t>
            </a:r>
          </a:p>
          <a:p>
            <a:endParaRPr lang="en-US" sz="2500" dirty="0"/>
          </a:p>
        </p:txBody>
      </p:sp>
    </p:spTree>
    <p:extLst>
      <p:ext uri="{BB962C8B-B14F-4D97-AF65-F5344CB8AC3E}">
        <p14:creationId xmlns:p14="http://schemas.microsoft.com/office/powerpoint/2010/main" val="1560737223"/>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RAHAB</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Autofit/>
          </a:bodyPr>
          <a:lstStyle/>
          <a:p>
            <a:r>
              <a:rPr lang="en-US" dirty="0"/>
              <a:t>_____ : saw the Lord and His people move swiftly into a rapidly changing world and faithfully secured salvation with a scarlet chord, though all that was known was soon to melt away and crumble to the ground. </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50"/>
            <a:ext cx="4292594" cy="2959778"/>
          </a:xfrm>
        </p:spPr>
        <p:txBody>
          <a:bodyPr anchor="t">
            <a:normAutofit lnSpcReduction="10000"/>
          </a:bodyPr>
          <a:lstStyle/>
          <a:p>
            <a:r>
              <a:rPr lang="en-US" sz="3200" dirty="0"/>
              <a:t>Heb. 11:31 – “By faith Rahab the harlot did not perish along with those who were disobedient, after she had welcomed the spies in peace.”</a:t>
            </a:r>
          </a:p>
          <a:p>
            <a:endParaRPr lang="en-US" sz="2000" dirty="0"/>
          </a:p>
        </p:txBody>
      </p:sp>
    </p:spTree>
    <p:extLst>
      <p:ext uri="{BB962C8B-B14F-4D97-AF65-F5344CB8AC3E}">
        <p14:creationId xmlns:p14="http://schemas.microsoft.com/office/powerpoint/2010/main" val="3491574791"/>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ABRAHAM</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Autofit/>
          </a:bodyPr>
          <a:lstStyle/>
          <a:p>
            <a:r>
              <a:rPr lang="en-US" dirty="0"/>
              <a:t>_____ : left country and home for deserts and wilds to live among strange men when God called him to do so.  He later willingly submitted in faith, at God’s request, to give up the dearest object of his earthly affection. </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49"/>
            <a:ext cx="4292594" cy="3769725"/>
          </a:xfrm>
        </p:spPr>
        <p:txBody>
          <a:bodyPr anchor="t">
            <a:normAutofit fontScale="92500" lnSpcReduction="10000"/>
          </a:bodyPr>
          <a:lstStyle/>
          <a:p>
            <a:r>
              <a:rPr lang="en-US" sz="2600" dirty="0"/>
              <a:t>Heb. 11:8 – “By faith Abraham, when he was called, obeyed by going out to a place which he was to receive for an inheritance; and he went out, not knowing where he was going.”</a:t>
            </a:r>
          </a:p>
          <a:p>
            <a:r>
              <a:rPr lang="en-US" sz="2600" dirty="0"/>
              <a:t>Vs. 17 – “…when tested, offered up Isaac, and he who had received the promises was offering up his only begotten son…”</a:t>
            </a:r>
          </a:p>
          <a:p>
            <a:endParaRPr lang="en-US" sz="2000" dirty="0"/>
          </a:p>
        </p:txBody>
      </p:sp>
    </p:spTree>
    <p:extLst>
      <p:ext uri="{BB962C8B-B14F-4D97-AF65-F5344CB8AC3E}">
        <p14:creationId xmlns:p14="http://schemas.microsoft.com/office/powerpoint/2010/main" val="1135790426"/>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1E214AA7-F028-4A0D-8698-61AEC754D1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1598340"/>
          </a:xfrm>
          <a:prstGeom prst="rect">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F23F8842-9F1A-D24F-8DC5-D0E1A6D7AEE4}"/>
              </a:ext>
            </a:extLst>
          </p:cNvPr>
          <p:cNvSpPr>
            <a:spLocks noGrp="1"/>
          </p:cNvSpPr>
          <p:nvPr>
            <p:ph type="title"/>
          </p:nvPr>
        </p:nvSpPr>
        <p:spPr>
          <a:xfrm>
            <a:off x="1159933" y="995318"/>
            <a:ext cx="9872134" cy="1193968"/>
          </a:xfrm>
          <a:solidFill>
            <a:srgbClr val="FFFFFF"/>
          </a:solidFill>
          <a:ln w="38100">
            <a:solidFill>
              <a:srgbClr val="7F7F7F"/>
            </a:solidFill>
            <a:miter lim="800000"/>
          </a:ln>
        </p:spPr>
        <p:txBody>
          <a:bodyPr>
            <a:normAutofit/>
          </a:bodyPr>
          <a:lstStyle/>
          <a:p>
            <a:pPr algn="ctr"/>
            <a:r>
              <a:rPr lang="en-US" sz="6600" dirty="0">
                <a:solidFill>
                  <a:srgbClr val="3F3F3F"/>
                </a:solidFill>
              </a:rPr>
              <a:t>DAVID</a:t>
            </a:r>
            <a:endParaRPr lang="en-US" sz="3600" dirty="0">
              <a:solidFill>
                <a:srgbClr val="3F3F3F"/>
              </a:solidFill>
            </a:endParaRPr>
          </a:p>
        </p:txBody>
      </p:sp>
      <p:sp>
        <p:nvSpPr>
          <p:cNvPr id="5" name="Content Placeholder 4">
            <a:extLst>
              <a:ext uri="{FF2B5EF4-FFF2-40B4-BE49-F238E27FC236}">
                <a16:creationId xmlns:a16="http://schemas.microsoft.com/office/drawing/2014/main" id="{453D4C91-ACE1-2047-9A73-379867CDB789}"/>
              </a:ext>
            </a:extLst>
          </p:cNvPr>
          <p:cNvSpPr>
            <a:spLocks noGrp="1"/>
          </p:cNvSpPr>
          <p:nvPr>
            <p:ph sz="half" idx="1"/>
          </p:nvPr>
        </p:nvSpPr>
        <p:spPr>
          <a:xfrm>
            <a:off x="1476915" y="2888250"/>
            <a:ext cx="4297351" cy="2959777"/>
          </a:xfrm>
        </p:spPr>
        <p:txBody>
          <a:bodyPr anchor="t">
            <a:normAutofit lnSpcReduction="10000"/>
          </a:bodyPr>
          <a:lstStyle/>
          <a:p>
            <a:r>
              <a:rPr lang="en-US" sz="3200" dirty="0"/>
              <a:t>_____ : by faith, bested a colossal foe with a river stone. </a:t>
            </a:r>
          </a:p>
        </p:txBody>
      </p:sp>
      <p:cxnSp>
        <p:nvCxnSpPr>
          <p:cNvPr id="13" name="Straight Connector 12">
            <a:extLst>
              <a:ext uri="{FF2B5EF4-FFF2-40B4-BE49-F238E27FC236}">
                <a16:creationId xmlns:a16="http://schemas.microsoft.com/office/drawing/2014/main" id="{D6206FDC-2777-4D7F-AF9C-73413DA664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096000" y="2888250"/>
            <a:ext cx="0" cy="2769135"/>
          </a:xfrm>
          <a:prstGeom prst="line">
            <a:avLst/>
          </a:prstGeom>
          <a:ln w="19050">
            <a:solidFill>
              <a:srgbClr val="7F7F7F"/>
            </a:solidFill>
          </a:ln>
        </p:spPr>
        <p:style>
          <a:lnRef idx="1">
            <a:schemeClr val="accent1"/>
          </a:lnRef>
          <a:fillRef idx="0">
            <a:schemeClr val="accent1"/>
          </a:fillRef>
          <a:effectRef idx="0">
            <a:schemeClr val="accent1"/>
          </a:effectRef>
          <a:fontRef idx="minor">
            <a:schemeClr val="tx1"/>
          </a:fontRef>
        </p:style>
      </p:cxnSp>
      <p:sp>
        <p:nvSpPr>
          <p:cNvPr id="6" name="Content Placeholder 5">
            <a:extLst>
              <a:ext uri="{FF2B5EF4-FFF2-40B4-BE49-F238E27FC236}">
                <a16:creationId xmlns:a16="http://schemas.microsoft.com/office/drawing/2014/main" id="{4C6792F8-8ABE-FF4E-BC1E-2E24DBC659B9}"/>
              </a:ext>
            </a:extLst>
          </p:cNvPr>
          <p:cNvSpPr>
            <a:spLocks noGrp="1"/>
          </p:cNvSpPr>
          <p:nvPr>
            <p:ph sz="half" idx="2"/>
          </p:nvPr>
        </p:nvSpPr>
        <p:spPr>
          <a:xfrm>
            <a:off x="6417731" y="2888249"/>
            <a:ext cx="4292594" cy="3369675"/>
          </a:xfrm>
        </p:spPr>
        <p:txBody>
          <a:bodyPr anchor="t">
            <a:normAutofit lnSpcReduction="10000"/>
          </a:bodyPr>
          <a:lstStyle/>
          <a:p>
            <a:r>
              <a:rPr lang="en-US" dirty="0"/>
              <a:t>I Sam. 17:49– “And David put his hand into his bag and took from it a stone and slung it, and struck the Philistine on his forehead.  And the stone sank into his forehead, so that he fell on his face to the ground.”</a:t>
            </a:r>
          </a:p>
          <a:p>
            <a:endParaRPr lang="en-US" sz="2000" dirty="0"/>
          </a:p>
        </p:txBody>
      </p:sp>
    </p:spTree>
    <p:extLst>
      <p:ext uri="{BB962C8B-B14F-4D97-AF65-F5344CB8AC3E}">
        <p14:creationId xmlns:p14="http://schemas.microsoft.com/office/powerpoint/2010/main" val="110174004"/>
      </p:ext>
    </p:extLst>
  </p:cSld>
  <p:clrMapOvr>
    <a:overrideClrMapping bg1="dk1" tx1="lt1" bg2="dk2" tx2="lt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1321</Words>
  <Application>Microsoft Macintosh PowerPoint</Application>
  <PresentationFormat>Widescreen</PresentationFormat>
  <Paragraphs>73</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BY FAITH</vt:lpstr>
      <vt:lpstr>REVIEW WORKSHEET </vt:lpstr>
      <vt:lpstr>JOSEPH</vt:lpstr>
      <vt:lpstr>GIDEON</vt:lpstr>
      <vt:lpstr>ENOCH</vt:lpstr>
      <vt:lpstr>NOAH</vt:lpstr>
      <vt:lpstr>RAHAB</vt:lpstr>
      <vt:lpstr>ABRAHAM</vt:lpstr>
      <vt:lpstr>DAVID</vt:lpstr>
      <vt:lpstr>ABEL</vt:lpstr>
      <vt:lpstr>MOSES</vt:lpstr>
      <vt:lpstr>HOST OF WORTHIES</vt:lpstr>
      <vt:lpstr>Call to Endure</vt:lpstr>
      <vt:lpstr>Hebrews 11:36-39</vt:lpstr>
      <vt:lpstr>READ: HEBREWS 11:33-40</vt:lpstr>
      <vt:lpstr>PowerPoint Presentation</vt:lpstr>
      <vt:lpstr>DISCUSS &amp; REPORT OUT</vt:lpstr>
      <vt:lpstr>C.S. Lewis  Mere Christianity </vt:lpstr>
      <vt:lpstr>PowerPoint Presentation</vt:lpstr>
      <vt:lpstr>What will be written of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FAITH</dc:title>
  <dc:creator>Osborne Cabinets</dc:creator>
  <cp:lastModifiedBy>Osborne Cabinets</cp:lastModifiedBy>
  <cp:revision>1</cp:revision>
  <dcterms:created xsi:type="dcterms:W3CDTF">2020-01-16T00:20:29Z</dcterms:created>
  <dcterms:modified xsi:type="dcterms:W3CDTF">2020-01-16T00:32:28Z</dcterms:modified>
</cp:coreProperties>
</file>