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18"/>
  </p:handoutMasterIdLst>
  <p:sldIdLst>
    <p:sldId id="275" r:id="rId2"/>
    <p:sldId id="276" r:id="rId3"/>
    <p:sldId id="257" r:id="rId4"/>
    <p:sldId id="261" r:id="rId5"/>
    <p:sldId id="263" r:id="rId6"/>
    <p:sldId id="262" r:id="rId7"/>
    <p:sldId id="256" r:id="rId8"/>
    <p:sldId id="264" r:id="rId9"/>
    <p:sldId id="265" r:id="rId10"/>
    <p:sldId id="268" r:id="rId11"/>
    <p:sldId id="269" r:id="rId12"/>
    <p:sldId id="271" r:id="rId13"/>
    <p:sldId id="272" r:id="rId14"/>
    <p:sldId id="273" r:id="rId15"/>
    <p:sldId id="270" r:id="rId16"/>
    <p:sldId id="274" r:id="rId17"/>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455"/>
    <p:restoredTop sz="94667"/>
  </p:normalViewPr>
  <p:slideViewPr>
    <p:cSldViewPr snapToGrid="0" snapToObjects="1">
      <p:cViewPr varScale="1">
        <p:scale>
          <a:sx n="110" d="100"/>
          <a:sy n="110" d="100"/>
        </p:scale>
        <p:origin x="432" y="184"/>
      </p:cViewPr>
      <p:guideLst/>
    </p:cSldViewPr>
  </p:slideViewPr>
  <p:notesTextViewPr>
    <p:cViewPr>
      <p:scale>
        <a:sx n="1" d="1"/>
        <a:sy n="1" d="1"/>
      </p:scale>
      <p:origin x="0" y="0"/>
    </p:cViewPr>
  </p:notesTextViewPr>
  <p:sorterViewPr>
    <p:cViewPr>
      <p:scale>
        <a:sx n="180" d="100"/>
        <a:sy n="18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03ED633B-BACD-A84C-92D8-F8DE61B565C3}" type="datetimeFigureOut">
              <a:rPr lang="en-US" smtClean="0"/>
              <a:t>1/5/20</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5300330B-BB5E-7B4E-9AAB-1072CAACB228}" type="slidenum">
              <a:rPr lang="en-US" smtClean="0"/>
              <a:t>‹#›</a:t>
            </a:fld>
            <a:endParaRPr lang="en-US"/>
          </a:p>
        </p:txBody>
      </p:sp>
    </p:spTree>
    <p:extLst>
      <p:ext uri="{BB962C8B-B14F-4D97-AF65-F5344CB8AC3E}">
        <p14:creationId xmlns:p14="http://schemas.microsoft.com/office/powerpoint/2010/main" val="15667018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87DE6118-2437-4B30-8E3C-4D2BE6020583}" type="datetimeFigureOut">
              <a:rPr lang="en-US" smtClean="0"/>
              <a:pPr/>
              <a:t>1/5/20</a:t>
            </a:fld>
            <a:endParaRPr lang="en-US"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991578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303136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777864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1/5/20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986463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87DE6118-2437-4B30-8E3C-4D2BE6020583}" type="datetimeFigureOut">
              <a:rPr lang="en-US" smtClean="0"/>
              <a:pPr/>
              <a:t>1/5/20</a:t>
            </a:fld>
            <a:endParaRPr lang="en-US"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91091138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76761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1/5/20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86766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1/5/20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40143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1/5/20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75690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1/5/20</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4995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1/5/20</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59131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pPr/>
              <a:t>1/5/20</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80470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11" orient="horz" pos="1368" userDrawn="1">
          <p15:clr>
            <a:srgbClr val="F26B43"/>
          </p15:clr>
        </p15:guide>
        <p15:guide id="12" orient="horz" pos="1440" userDrawn="1">
          <p15:clr>
            <a:srgbClr val="F26B43"/>
          </p15:clr>
        </p15:guide>
        <p15:guide id="13" orient="horz" pos="3696" userDrawn="1">
          <p15:clr>
            <a:srgbClr val="F26B43"/>
          </p15:clr>
        </p15:guide>
        <p15:guide id="14" orient="horz" pos="432" userDrawn="1">
          <p15:clr>
            <a:srgbClr val="F26B43"/>
          </p15:clr>
        </p15:guide>
        <p15:guide id="15" orient="horz" pos="1512" userDrawn="1">
          <p15:clr>
            <a:srgbClr val="F26B43"/>
          </p15:clr>
        </p15:guide>
        <p15:guide id="16" pos="5184" userDrawn="1">
          <p15:clr>
            <a:srgbClr val="F26B43"/>
          </p15:clr>
        </p15:guide>
        <p15:guide id="17" pos="702" userDrawn="1">
          <p15:clr>
            <a:srgbClr val="F26B43"/>
          </p15:clr>
        </p15:guide>
        <p15:guide id="18" pos="6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17" y="0"/>
            <a:ext cx="8907666" cy="6858000"/>
          </a:xfrm>
          <a:prstGeom prst="rect">
            <a:avLst/>
          </a:prstGeom>
        </p:spPr>
      </p:pic>
    </p:spTree>
    <p:extLst>
      <p:ext uri="{BB962C8B-B14F-4D97-AF65-F5344CB8AC3E}">
        <p14:creationId xmlns:p14="http://schemas.microsoft.com/office/powerpoint/2010/main" val="1313713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561374" y="651846"/>
            <a:ext cx="7471458" cy="5416868"/>
          </a:xfrm>
          <a:prstGeom prst="rect">
            <a:avLst/>
          </a:prstGeom>
          <a:noFill/>
        </p:spPr>
        <p:txBody>
          <a:bodyPr wrap="square" rtlCol="0">
            <a:spAutoFit/>
          </a:bodyPr>
          <a:lstStyle/>
          <a:p>
            <a:pPr>
              <a:spcAft>
                <a:spcPts val="1200"/>
              </a:spcAft>
            </a:pPr>
            <a:r>
              <a:rPr lang="en-US" sz="2800" b="1" dirty="0" smtClean="0"/>
              <a:t>“</a:t>
            </a:r>
            <a:r>
              <a:rPr lang="en-US" sz="2800" b="1" dirty="0"/>
              <a:t>Let those of us who are mature think this way, and if in anything you think otherwise, God will reveal that also to you. Only let us hold true to what we have attained. Brothers, join in imitating me, and keep your eyes on those who walk according to the example you have in us. For many, of whom I have often told you and now tell you even with tears, walk as enemies of the cross of Christ. Their end is destruction, their god is their belly, and they glory in their shame, with minds set on earthly </a:t>
            </a:r>
            <a:r>
              <a:rPr lang="en-US" sz="2800" b="1" dirty="0" smtClean="0"/>
              <a:t>things.” </a:t>
            </a:r>
          </a:p>
          <a:p>
            <a:r>
              <a:rPr lang="en-US" sz="2800" dirty="0" smtClean="0"/>
              <a:t>Philippians 3:15-19</a:t>
            </a:r>
            <a:endParaRPr lang="en-US" sz="2800" dirty="0"/>
          </a:p>
        </p:txBody>
      </p:sp>
    </p:spTree>
    <p:extLst>
      <p:ext uri="{BB962C8B-B14F-4D97-AF65-F5344CB8AC3E}">
        <p14:creationId xmlns:p14="http://schemas.microsoft.com/office/powerpoint/2010/main" val="86837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779913" y="1624119"/>
            <a:ext cx="7195047" cy="2831544"/>
          </a:xfrm>
          <a:prstGeom prst="rect">
            <a:avLst/>
          </a:prstGeom>
          <a:noFill/>
        </p:spPr>
        <p:txBody>
          <a:bodyPr wrap="square" rtlCol="0">
            <a:spAutoFit/>
          </a:bodyPr>
          <a:lstStyle/>
          <a:p>
            <a:pPr>
              <a:spcAft>
                <a:spcPts val="1200"/>
              </a:spcAft>
            </a:pPr>
            <a:r>
              <a:rPr lang="en-US" sz="2800" b="1" dirty="0" smtClean="0"/>
              <a:t>“The </a:t>
            </a:r>
            <a:r>
              <a:rPr lang="en-US" sz="2800" b="1" dirty="0"/>
              <a:t>eye is the lamp of the body. So, if your eye is healthy, your whole body will be full of light, but if your eye is bad, your whole body will be full of darkness. If then the light in you is darkness, how great is the darkness!”</a:t>
            </a:r>
            <a:endParaRPr lang="en-US" sz="2800" b="1" dirty="0" smtClean="0"/>
          </a:p>
          <a:p>
            <a:r>
              <a:rPr lang="en-US" sz="2800" dirty="0" smtClean="0"/>
              <a:t>Matthew 6:22-23</a:t>
            </a:r>
            <a:endParaRPr lang="en-US" sz="2800" dirty="0"/>
          </a:p>
        </p:txBody>
      </p:sp>
    </p:spTree>
    <p:extLst>
      <p:ext uri="{BB962C8B-B14F-4D97-AF65-F5344CB8AC3E}">
        <p14:creationId xmlns:p14="http://schemas.microsoft.com/office/powerpoint/2010/main" val="601267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486137"/>
            <a:ext cx="7668227" cy="800219"/>
          </a:xfrm>
          <a:prstGeom prst="rect">
            <a:avLst/>
          </a:prstGeom>
          <a:noFill/>
        </p:spPr>
        <p:txBody>
          <a:bodyPr wrap="square" rtlCol="0">
            <a:spAutoFit/>
          </a:bodyPr>
          <a:lstStyle/>
          <a:p>
            <a:pPr algn="ctr"/>
            <a:r>
              <a:rPr lang="en-US" sz="4600" dirty="0" smtClean="0"/>
              <a:t>What’s in a Worldview?</a:t>
            </a:r>
            <a:endParaRPr lang="en-US" sz="4600" dirty="0"/>
          </a:p>
        </p:txBody>
      </p:sp>
      <p:sp>
        <p:nvSpPr>
          <p:cNvPr id="5" name="TextBox 4"/>
          <p:cNvSpPr txBox="1"/>
          <p:nvPr/>
        </p:nvSpPr>
        <p:spPr>
          <a:xfrm>
            <a:off x="1111170" y="1716542"/>
            <a:ext cx="6921660" cy="3354765"/>
          </a:xfrm>
          <a:prstGeom prst="rect">
            <a:avLst/>
          </a:prstGeom>
          <a:noFill/>
        </p:spPr>
        <p:txBody>
          <a:bodyPr wrap="square" rtlCol="0">
            <a:spAutoFit/>
          </a:bodyPr>
          <a:lstStyle/>
          <a:p>
            <a:pPr marL="285750" indent="-285750">
              <a:spcAft>
                <a:spcPts val="1200"/>
              </a:spcAft>
              <a:buFont typeface="Arial" charset="0"/>
              <a:buChar char="•"/>
            </a:pPr>
            <a:r>
              <a:rPr lang="en-US" sz="3200" dirty="0" smtClean="0"/>
              <a:t>How did everything get here? Is there a higher power? Who am I?</a:t>
            </a:r>
          </a:p>
          <a:p>
            <a:pPr marL="285750" indent="-285750">
              <a:spcAft>
                <a:spcPts val="1200"/>
              </a:spcAft>
              <a:buFont typeface="Arial" charset="0"/>
              <a:buChar char="•"/>
            </a:pPr>
            <a:r>
              <a:rPr lang="en-US" sz="3200" dirty="0" smtClean="0"/>
              <a:t>Why is there evil in the world? How did everything go so wrong?</a:t>
            </a:r>
          </a:p>
          <a:p>
            <a:pPr marL="285750" indent="-285750">
              <a:spcAft>
                <a:spcPts val="1200"/>
              </a:spcAft>
              <a:buFont typeface="Arial" charset="0"/>
              <a:buChar char="•"/>
            </a:pPr>
            <a:r>
              <a:rPr lang="en-US" sz="3200" dirty="0" smtClean="0"/>
              <a:t>What is the solution? What is my role in that? What does the future hold?</a:t>
            </a:r>
            <a:endParaRPr lang="en-US" sz="3200" dirty="0"/>
          </a:p>
        </p:txBody>
      </p:sp>
      <p:sp>
        <p:nvSpPr>
          <p:cNvPr id="6" name="TextBox 5"/>
          <p:cNvSpPr txBox="1"/>
          <p:nvPr/>
        </p:nvSpPr>
        <p:spPr>
          <a:xfrm>
            <a:off x="6176673" y="1913311"/>
            <a:ext cx="2106592" cy="707886"/>
          </a:xfrm>
          <a:prstGeom prst="rect">
            <a:avLst/>
          </a:prstGeom>
          <a:solidFill>
            <a:schemeClr val="accent5">
              <a:lumMod val="60000"/>
              <a:lumOff val="40000"/>
            </a:schemeClr>
          </a:solidFill>
          <a:ln w="38100">
            <a:solidFill>
              <a:schemeClr val="tx1"/>
            </a:solidFill>
          </a:ln>
        </p:spPr>
        <p:txBody>
          <a:bodyPr wrap="square" rtlCol="0">
            <a:spAutoFit/>
          </a:bodyPr>
          <a:lstStyle/>
          <a:p>
            <a:pPr algn="ctr"/>
            <a:r>
              <a:rPr lang="en-US" sz="4000" dirty="0" smtClean="0"/>
              <a:t>Creation</a:t>
            </a:r>
            <a:endParaRPr lang="en-US" sz="4000" dirty="0"/>
          </a:p>
        </p:txBody>
      </p:sp>
      <p:sp>
        <p:nvSpPr>
          <p:cNvPr id="7" name="TextBox 6"/>
          <p:cNvSpPr txBox="1"/>
          <p:nvPr/>
        </p:nvSpPr>
        <p:spPr>
          <a:xfrm>
            <a:off x="6504446" y="3039981"/>
            <a:ext cx="1451046" cy="707886"/>
          </a:xfrm>
          <a:prstGeom prst="rect">
            <a:avLst/>
          </a:prstGeom>
          <a:solidFill>
            <a:schemeClr val="accent5">
              <a:lumMod val="60000"/>
              <a:lumOff val="40000"/>
            </a:schemeClr>
          </a:solidFill>
          <a:ln w="38100">
            <a:solidFill>
              <a:schemeClr val="tx1"/>
            </a:solidFill>
          </a:ln>
        </p:spPr>
        <p:txBody>
          <a:bodyPr wrap="square" rtlCol="0">
            <a:spAutoFit/>
          </a:bodyPr>
          <a:lstStyle/>
          <a:p>
            <a:pPr algn="ctr"/>
            <a:r>
              <a:rPr lang="en-US" sz="4000" dirty="0" smtClean="0"/>
              <a:t>Fall</a:t>
            </a:r>
            <a:endParaRPr lang="en-US" sz="4000" dirty="0"/>
          </a:p>
        </p:txBody>
      </p:sp>
      <p:sp>
        <p:nvSpPr>
          <p:cNvPr id="8" name="TextBox 7"/>
          <p:cNvSpPr txBox="1"/>
          <p:nvPr/>
        </p:nvSpPr>
        <p:spPr>
          <a:xfrm>
            <a:off x="5838902" y="4166652"/>
            <a:ext cx="2782134" cy="707886"/>
          </a:xfrm>
          <a:prstGeom prst="rect">
            <a:avLst/>
          </a:prstGeom>
          <a:solidFill>
            <a:schemeClr val="accent5">
              <a:lumMod val="60000"/>
              <a:lumOff val="40000"/>
            </a:schemeClr>
          </a:solidFill>
          <a:ln w="38100">
            <a:solidFill>
              <a:schemeClr val="tx1"/>
            </a:solidFill>
          </a:ln>
        </p:spPr>
        <p:txBody>
          <a:bodyPr wrap="square" rtlCol="0">
            <a:spAutoFit/>
          </a:bodyPr>
          <a:lstStyle/>
          <a:p>
            <a:pPr algn="ctr"/>
            <a:r>
              <a:rPr lang="en-US" sz="4000" smtClean="0"/>
              <a:t>Redemption</a:t>
            </a:r>
            <a:endParaRPr lang="en-US" sz="4000"/>
          </a:p>
        </p:txBody>
      </p:sp>
    </p:spTree>
    <p:extLst>
      <p:ext uri="{BB962C8B-B14F-4D97-AF65-F5344CB8AC3E}">
        <p14:creationId xmlns:p14="http://schemas.microsoft.com/office/powerpoint/2010/main" val="152194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486137"/>
            <a:ext cx="7668227" cy="800219"/>
          </a:xfrm>
          <a:prstGeom prst="rect">
            <a:avLst/>
          </a:prstGeom>
          <a:noFill/>
        </p:spPr>
        <p:txBody>
          <a:bodyPr wrap="square" rtlCol="0">
            <a:spAutoFit/>
          </a:bodyPr>
          <a:lstStyle/>
          <a:p>
            <a:pPr algn="ctr"/>
            <a:r>
              <a:rPr lang="en-US" sz="4600" dirty="0" smtClean="0"/>
              <a:t>Pillars of a Biblical Worldview</a:t>
            </a:r>
            <a:endParaRPr lang="en-US" sz="4600" dirty="0"/>
          </a:p>
        </p:txBody>
      </p:sp>
      <p:sp>
        <p:nvSpPr>
          <p:cNvPr id="5" name="TextBox 4"/>
          <p:cNvSpPr txBox="1"/>
          <p:nvPr/>
        </p:nvSpPr>
        <p:spPr>
          <a:xfrm>
            <a:off x="507904" y="1436827"/>
            <a:ext cx="6321159" cy="5016758"/>
          </a:xfrm>
          <a:prstGeom prst="rect">
            <a:avLst/>
          </a:prstGeom>
          <a:noFill/>
        </p:spPr>
        <p:txBody>
          <a:bodyPr wrap="square" rtlCol="0">
            <a:spAutoFit/>
          </a:bodyPr>
          <a:lstStyle/>
          <a:p>
            <a:pPr marL="285750" indent="-285750">
              <a:buFont typeface="Arial" charset="0"/>
              <a:buChar char="•"/>
            </a:pPr>
            <a:r>
              <a:rPr lang="en-US" sz="3200" b="1" dirty="0" smtClean="0"/>
              <a:t>Creation</a:t>
            </a:r>
          </a:p>
          <a:p>
            <a:pPr marL="914400" lvl="1" indent="-457200">
              <a:buFont typeface="Courier New" charset="0"/>
              <a:buChar char="o"/>
            </a:pPr>
            <a:r>
              <a:rPr lang="en-US" sz="2800" dirty="0" smtClean="0"/>
              <a:t>God created all things good.</a:t>
            </a:r>
          </a:p>
          <a:p>
            <a:pPr marL="914400" lvl="1" indent="-457200">
              <a:buFont typeface="Courier New" charset="0"/>
              <a:buChar char="o"/>
            </a:pPr>
            <a:r>
              <a:rPr lang="en-US" sz="2800" dirty="0" smtClean="0"/>
              <a:t>Man created in God’s image.</a:t>
            </a:r>
          </a:p>
          <a:p>
            <a:pPr marL="285750" indent="-285750">
              <a:buFont typeface="Arial" charset="0"/>
              <a:buChar char="•"/>
            </a:pPr>
            <a:r>
              <a:rPr lang="en-US" sz="3200" b="1" dirty="0" smtClean="0"/>
              <a:t>Fall</a:t>
            </a:r>
          </a:p>
          <a:p>
            <a:pPr marL="914400" lvl="1" indent="-457200">
              <a:buFont typeface="Courier New" charset="0"/>
              <a:buChar char="o"/>
            </a:pPr>
            <a:r>
              <a:rPr lang="en-US" sz="2800" dirty="0" smtClean="0"/>
              <a:t>Man rebelled against God.</a:t>
            </a:r>
          </a:p>
          <a:p>
            <a:pPr marL="914400" lvl="1" indent="-457200">
              <a:buFont typeface="Courier New" charset="0"/>
              <a:buChar char="o"/>
            </a:pPr>
            <a:r>
              <a:rPr lang="en-US" sz="2800" dirty="0" smtClean="0"/>
              <a:t>Sin and death into the world.</a:t>
            </a:r>
          </a:p>
          <a:p>
            <a:pPr marL="914400" lvl="1" indent="-457200">
              <a:buFont typeface="Courier New" charset="0"/>
              <a:buChar char="o"/>
            </a:pPr>
            <a:r>
              <a:rPr lang="en-US" sz="2800" dirty="0" smtClean="0"/>
              <a:t>World under sway of the evil one.</a:t>
            </a:r>
          </a:p>
          <a:p>
            <a:pPr marL="285750" indent="-285750">
              <a:buFont typeface="Arial" charset="0"/>
              <a:buChar char="•"/>
            </a:pPr>
            <a:r>
              <a:rPr lang="en-US" sz="3200" b="1" dirty="0" smtClean="0"/>
              <a:t>Redemption</a:t>
            </a:r>
          </a:p>
          <a:p>
            <a:pPr marL="914400" lvl="1" indent="-457200">
              <a:buFont typeface="Courier New" charset="0"/>
              <a:buChar char="o"/>
            </a:pPr>
            <a:r>
              <a:rPr lang="en-US" sz="2800" dirty="0" smtClean="0"/>
              <a:t>Jesus lived, died, and resurrected. </a:t>
            </a:r>
          </a:p>
          <a:p>
            <a:pPr marL="914400" lvl="1" indent="-457200">
              <a:buFont typeface="Courier New" charset="0"/>
              <a:buChar char="o"/>
            </a:pPr>
            <a:r>
              <a:rPr lang="en-US" sz="2800" dirty="0" smtClean="0"/>
              <a:t>We are called to be transformed.</a:t>
            </a:r>
          </a:p>
          <a:p>
            <a:pPr marL="914400" lvl="1" indent="-457200">
              <a:buFont typeface="Courier New" charset="0"/>
              <a:buChar char="o"/>
            </a:pPr>
            <a:r>
              <a:rPr lang="en-US" sz="2800" dirty="0" smtClean="0"/>
              <a:t>He will return to set all things right.</a:t>
            </a:r>
            <a:endParaRPr lang="en-US" sz="2800" dirty="0"/>
          </a:p>
        </p:txBody>
      </p:sp>
      <p:sp>
        <p:nvSpPr>
          <p:cNvPr id="10" name="TextBox 9"/>
          <p:cNvSpPr txBox="1"/>
          <p:nvPr/>
        </p:nvSpPr>
        <p:spPr>
          <a:xfrm>
            <a:off x="5312780" y="1529160"/>
            <a:ext cx="3359551" cy="4832092"/>
          </a:xfrm>
          <a:prstGeom prst="rect">
            <a:avLst/>
          </a:prstGeom>
          <a:solidFill>
            <a:schemeClr val="accent5">
              <a:lumMod val="60000"/>
              <a:lumOff val="40000"/>
            </a:schemeClr>
          </a:solidFill>
          <a:ln w="38100">
            <a:solidFill>
              <a:schemeClr val="tx1"/>
            </a:solidFill>
          </a:ln>
        </p:spPr>
        <p:txBody>
          <a:bodyPr wrap="square" rtlCol="0">
            <a:spAutoFit/>
          </a:bodyPr>
          <a:lstStyle/>
          <a:p>
            <a:pPr algn="ctr"/>
            <a:r>
              <a:rPr lang="en-US" sz="2800" b="1" u="sng" dirty="0" smtClean="0"/>
              <a:t>If true, how would I</a:t>
            </a:r>
            <a:r>
              <a:rPr lang="mr-IN" sz="2800" b="1" u="sng" dirty="0" smtClean="0"/>
              <a:t>…</a:t>
            </a:r>
            <a:endParaRPr lang="en-US" sz="2800" b="1" u="sng" dirty="0" smtClean="0"/>
          </a:p>
          <a:p>
            <a:pPr algn="ctr"/>
            <a:r>
              <a:rPr lang="en-US" sz="2800" dirty="0" smtClean="0"/>
              <a:t>Relate to nature?</a:t>
            </a:r>
          </a:p>
          <a:p>
            <a:pPr algn="ctr"/>
            <a:r>
              <a:rPr lang="en-US" sz="2800" dirty="0" smtClean="0"/>
              <a:t>Treat </a:t>
            </a:r>
            <a:r>
              <a:rPr lang="en-US" sz="2800" dirty="0"/>
              <a:t>other people</a:t>
            </a:r>
            <a:r>
              <a:rPr lang="en-US" sz="2800" dirty="0" smtClean="0"/>
              <a:t>?</a:t>
            </a:r>
          </a:p>
          <a:p>
            <a:pPr algn="ctr"/>
            <a:r>
              <a:rPr lang="en-US" sz="2800" dirty="0" smtClean="0"/>
              <a:t>Treat my body?</a:t>
            </a:r>
            <a:endParaRPr lang="en-US" sz="2800" dirty="0"/>
          </a:p>
          <a:p>
            <a:pPr algn="ctr"/>
            <a:r>
              <a:rPr lang="en-US" sz="2800" dirty="0" smtClean="0"/>
              <a:t>Do my job?</a:t>
            </a:r>
          </a:p>
          <a:p>
            <a:pPr algn="ctr"/>
            <a:r>
              <a:rPr lang="en-US" sz="2800" dirty="0" smtClean="0"/>
              <a:t>Raise my kids?</a:t>
            </a:r>
          </a:p>
          <a:p>
            <a:pPr algn="ctr"/>
            <a:r>
              <a:rPr lang="en-US" sz="2800" dirty="0" smtClean="0"/>
              <a:t>Spend free time?</a:t>
            </a:r>
          </a:p>
          <a:p>
            <a:pPr algn="ctr"/>
            <a:r>
              <a:rPr lang="en-US" sz="2800" dirty="0" smtClean="0"/>
              <a:t>Entertain myself?</a:t>
            </a:r>
          </a:p>
          <a:p>
            <a:pPr algn="ctr"/>
            <a:r>
              <a:rPr lang="en-US" sz="2800" dirty="0" smtClean="0"/>
              <a:t>Involve with religion?</a:t>
            </a:r>
          </a:p>
          <a:p>
            <a:pPr algn="ctr"/>
            <a:r>
              <a:rPr lang="en-US" sz="2800" dirty="0" smtClean="0"/>
              <a:t>Involve with politics?</a:t>
            </a:r>
          </a:p>
          <a:p>
            <a:pPr algn="ctr"/>
            <a:r>
              <a:rPr lang="en-US" sz="2800" dirty="0" smtClean="0"/>
              <a:t>Act toward gov’t?</a:t>
            </a:r>
          </a:p>
        </p:txBody>
      </p:sp>
    </p:spTree>
    <p:extLst>
      <p:ext uri="{BB962C8B-B14F-4D97-AF65-F5344CB8AC3E}">
        <p14:creationId xmlns:p14="http://schemas.microsoft.com/office/powerpoint/2010/main" val="72900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bg/>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P spid="10"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4" name="TextBox 3"/>
          <p:cNvSpPr txBox="1"/>
          <p:nvPr/>
        </p:nvSpPr>
        <p:spPr>
          <a:xfrm>
            <a:off x="737887" y="486137"/>
            <a:ext cx="7668227" cy="800219"/>
          </a:xfrm>
          <a:prstGeom prst="rect">
            <a:avLst/>
          </a:prstGeom>
          <a:noFill/>
        </p:spPr>
        <p:txBody>
          <a:bodyPr wrap="square" rtlCol="0">
            <a:spAutoFit/>
          </a:bodyPr>
          <a:lstStyle/>
          <a:p>
            <a:pPr algn="ctr"/>
            <a:r>
              <a:rPr lang="en-US" sz="4600" dirty="0" smtClean="0"/>
              <a:t>Alternate Worldviews?</a:t>
            </a:r>
            <a:endParaRPr lang="en-US" sz="4600" dirty="0"/>
          </a:p>
        </p:txBody>
      </p:sp>
      <p:sp>
        <p:nvSpPr>
          <p:cNvPr id="5" name="TextBox 4"/>
          <p:cNvSpPr txBox="1"/>
          <p:nvPr/>
        </p:nvSpPr>
        <p:spPr>
          <a:xfrm>
            <a:off x="507904" y="1436827"/>
            <a:ext cx="7027215" cy="5016758"/>
          </a:xfrm>
          <a:prstGeom prst="rect">
            <a:avLst/>
          </a:prstGeom>
          <a:noFill/>
        </p:spPr>
        <p:txBody>
          <a:bodyPr wrap="square" rtlCol="0">
            <a:spAutoFit/>
          </a:bodyPr>
          <a:lstStyle/>
          <a:p>
            <a:pPr marL="285750" indent="-285750">
              <a:buFont typeface="Arial" charset="0"/>
              <a:buChar char="•"/>
            </a:pPr>
            <a:r>
              <a:rPr lang="en-US" sz="3200" b="1" dirty="0" smtClean="0"/>
              <a:t>Creation</a:t>
            </a:r>
          </a:p>
          <a:p>
            <a:pPr marL="914400" lvl="1" indent="-457200">
              <a:buFont typeface="Courier New" charset="0"/>
              <a:buChar char="o"/>
            </a:pPr>
            <a:r>
              <a:rPr lang="en-US" sz="2800" dirty="0" smtClean="0"/>
              <a:t>Everything came about by chance.</a:t>
            </a:r>
          </a:p>
          <a:p>
            <a:pPr marL="914400" lvl="1" indent="-457200">
              <a:buFont typeface="Courier New" charset="0"/>
              <a:buChar char="o"/>
            </a:pPr>
            <a:r>
              <a:rPr lang="en-US" sz="2800" dirty="0" smtClean="0"/>
              <a:t>Humans are biological machines.</a:t>
            </a:r>
          </a:p>
          <a:p>
            <a:pPr marL="285750" indent="-285750">
              <a:buFont typeface="Arial" charset="0"/>
              <a:buChar char="•"/>
            </a:pPr>
            <a:r>
              <a:rPr lang="en-US" sz="3200" b="1" dirty="0" smtClean="0"/>
              <a:t>Fall</a:t>
            </a:r>
          </a:p>
          <a:p>
            <a:pPr marL="914400" lvl="1" indent="-457200">
              <a:buFont typeface="Courier New" charset="0"/>
              <a:buChar char="o"/>
            </a:pPr>
            <a:r>
              <a:rPr lang="en-US" sz="2800" dirty="0" smtClean="0"/>
              <a:t>Humans are inherently good. </a:t>
            </a:r>
          </a:p>
          <a:p>
            <a:pPr marL="914400" lvl="1" indent="-457200">
              <a:buFont typeface="Courier New" charset="0"/>
              <a:buChar char="o"/>
            </a:pPr>
            <a:r>
              <a:rPr lang="en-US" sz="2800" dirty="0" smtClean="0"/>
              <a:t>Cultural/political systems are to blame.</a:t>
            </a:r>
          </a:p>
          <a:p>
            <a:pPr marL="914400" lvl="1" indent="-457200">
              <a:buFont typeface="Courier New" charset="0"/>
              <a:buChar char="o"/>
            </a:pPr>
            <a:r>
              <a:rPr lang="en-US" sz="2800" dirty="0" smtClean="0"/>
              <a:t>Inevitable evil force in the universe.</a:t>
            </a:r>
          </a:p>
          <a:p>
            <a:pPr marL="285750" indent="-285750">
              <a:buFont typeface="Arial" charset="0"/>
              <a:buChar char="•"/>
            </a:pPr>
            <a:r>
              <a:rPr lang="en-US" sz="3200" b="1" dirty="0" smtClean="0"/>
              <a:t>Redemption</a:t>
            </a:r>
          </a:p>
          <a:p>
            <a:pPr marL="914400" lvl="1" indent="-457200">
              <a:buFont typeface="Courier New" charset="0"/>
              <a:buChar char="o"/>
            </a:pPr>
            <a:r>
              <a:rPr lang="en-US" sz="2800" dirty="0" smtClean="0"/>
              <a:t>Government can fix the problems.</a:t>
            </a:r>
          </a:p>
          <a:p>
            <a:pPr marL="914400" lvl="1" indent="-457200">
              <a:buFont typeface="Courier New" charset="0"/>
              <a:buChar char="o"/>
            </a:pPr>
            <a:r>
              <a:rPr lang="en-US" sz="2800" dirty="0" smtClean="0"/>
              <a:t>There is no solution, only despair.</a:t>
            </a:r>
          </a:p>
          <a:p>
            <a:pPr marL="914400" lvl="1" indent="-457200">
              <a:buFont typeface="Courier New" charset="0"/>
              <a:buChar char="o"/>
            </a:pPr>
            <a:r>
              <a:rPr lang="en-US" sz="2800" dirty="0" smtClean="0"/>
              <a:t>Goal is to be happy while life exists.</a:t>
            </a:r>
            <a:endParaRPr lang="en-US" sz="2800" dirty="0"/>
          </a:p>
        </p:txBody>
      </p:sp>
      <p:sp>
        <p:nvSpPr>
          <p:cNvPr id="8" name="TextBox 7"/>
          <p:cNvSpPr txBox="1"/>
          <p:nvPr/>
        </p:nvSpPr>
        <p:spPr>
          <a:xfrm>
            <a:off x="5301205" y="1529160"/>
            <a:ext cx="3371126" cy="4832092"/>
          </a:xfrm>
          <a:prstGeom prst="rect">
            <a:avLst/>
          </a:prstGeom>
          <a:solidFill>
            <a:schemeClr val="accent5">
              <a:lumMod val="60000"/>
              <a:lumOff val="40000"/>
            </a:schemeClr>
          </a:solidFill>
          <a:ln w="38100">
            <a:solidFill>
              <a:schemeClr val="tx1"/>
            </a:solidFill>
          </a:ln>
        </p:spPr>
        <p:txBody>
          <a:bodyPr wrap="square" rtlCol="0">
            <a:spAutoFit/>
          </a:bodyPr>
          <a:lstStyle/>
          <a:p>
            <a:pPr algn="ctr"/>
            <a:r>
              <a:rPr lang="en-US" sz="2800" b="1" u="sng" dirty="0" smtClean="0"/>
              <a:t>If true, how would I</a:t>
            </a:r>
            <a:r>
              <a:rPr lang="mr-IN" sz="2800" b="1" u="sng" dirty="0" smtClean="0"/>
              <a:t>…</a:t>
            </a:r>
            <a:endParaRPr lang="en-US" sz="2800" b="1" u="sng" dirty="0" smtClean="0"/>
          </a:p>
          <a:p>
            <a:pPr algn="ctr"/>
            <a:r>
              <a:rPr lang="en-US" sz="2800" dirty="0"/>
              <a:t>Relate to nature?</a:t>
            </a:r>
          </a:p>
          <a:p>
            <a:pPr algn="ctr"/>
            <a:r>
              <a:rPr lang="en-US" sz="2800" dirty="0"/>
              <a:t>Treat other people?</a:t>
            </a:r>
          </a:p>
          <a:p>
            <a:pPr algn="ctr"/>
            <a:r>
              <a:rPr lang="en-US" sz="2800" dirty="0"/>
              <a:t>Treat my body?</a:t>
            </a:r>
          </a:p>
          <a:p>
            <a:pPr algn="ctr"/>
            <a:r>
              <a:rPr lang="en-US" sz="2800" dirty="0"/>
              <a:t>Do my job?</a:t>
            </a:r>
          </a:p>
          <a:p>
            <a:pPr algn="ctr"/>
            <a:r>
              <a:rPr lang="en-US" sz="2800" dirty="0"/>
              <a:t>Raise my kids?</a:t>
            </a:r>
          </a:p>
          <a:p>
            <a:pPr algn="ctr"/>
            <a:r>
              <a:rPr lang="en-US" sz="2800" dirty="0"/>
              <a:t>Spend free time?</a:t>
            </a:r>
          </a:p>
          <a:p>
            <a:pPr algn="ctr"/>
            <a:r>
              <a:rPr lang="en-US" sz="2800" dirty="0"/>
              <a:t>Entertain myself?</a:t>
            </a:r>
          </a:p>
          <a:p>
            <a:pPr algn="ctr"/>
            <a:r>
              <a:rPr lang="en-US" sz="2800" dirty="0"/>
              <a:t>Involve with religion?</a:t>
            </a:r>
          </a:p>
          <a:p>
            <a:pPr algn="ctr"/>
            <a:r>
              <a:rPr lang="en-US" sz="2800" dirty="0"/>
              <a:t>Involve with politics?</a:t>
            </a:r>
          </a:p>
          <a:p>
            <a:pPr algn="ctr"/>
            <a:r>
              <a:rPr lang="en-US" sz="2800" dirty="0"/>
              <a:t>Act toward gov’t?</a:t>
            </a:r>
          </a:p>
        </p:txBody>
      </p:sp>
    </p:spTree>
    <p:extLst>
      <p:ext uri="{BB962C8B-B14F-4D97-AF65-F5344CB8AC3E}">
        <p14:creationId xmlns:p14="http://schemas.microsoft.com/office/powerpoint/2010/main" val="1819667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bg/>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P spid="8"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698889" y="1195854"/>
            <a:ext cx="7621928" cy="3693319"/>
          </a:xfrm>
          <a:prstGeom prst="rect">
            <a:avLst/>
          </a:prstGeom>
          <a:noFill/>
        </p:spPr>
        <p:txBody>
          <a:bodyPr wrap="square" rtlCol="0">
            <a:spAutoFit/>
          </a:bodyPr>
          <a:lstStyle/>
          <a:p>
            <a:pPr>
              <a:spcAft>
                <a:spcPts val="1200"/>
              </a:spcAft>
            </a:pPr>
            <a:r>
              <a:rPr lang="en-US" sz="2800" b="1" dirty="0" smtClean="0"/>
              <a:t>“</a:t>
            </a:r>
            <a:r>
              <a:rPr lang="en-US" sz="2800" b="1" dirty="0"/>
              <a:t>For though we walk in the flesh, we are not waging war according to the flesh. For the weapons of our warfare are not of the flesh but have divine power to destroy strongholds. We destroy arguments and every lofty opinion raised against the knowledge of God, and take every thought captive to obey Christ</a:t>
            </a:r>
            <a:r>
              <a:rPr lang="en-US" sz="2800" b="1" dirty="0" smtClean="0"/>
              <a:t>…” </a:t>
            </a:r>
          </a:p>
          <a:p>
            <a:r>
              <a:rPr lang="en-US" sz="2800" dirty="0" smtClean="0"/>
              <a:t>2 Corinthians 10:3-5</a:t>
            </a:r>
            <a:endParaRPr lang="en-US" sz="2800" dirty="0"/>
          </a:p>
        </p:txBody>
      </p:sp>
    </p:spTree>
    <p:extLst>
      <p:ext uri="{BB962C8B-B14F-4D97-AF65-F5344CB8AC3E}">
        <p14:creationId xmlns:p14="http://schemas.microsoft.com/office/powerpoint/2010/main" val="84886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256011"/>
            <a:ext cx="6270922" cy="2098226"/>
          </a:xfrm>
        </p:spPr>
        <p:txBody>
          <a:bodyPr/>
          <a:lstStyle/>
          <a:p>
            <a:r>
              <a:rPr lang="en-US" sz="8000" dirty="0" smtClean="0"/>
              <a:t>20/20 Vision</a:t>
            </a:r>
            <a:endParaRPr lang="en-US" sz="8000" dirty="0"/>
          </a:p>
        </p:txBody>
      </p:sp>
      <p:sp>
        <p:nvSpPr>
          <p:cNvPr id="3" name="Subtitle 2"/>
          <p:cNvSpPr>
            <a:spLocks noGrp="1"/>
          </p:cNvSpPr>
          <p:nvPr>
            <p:ph type="subTitle" idx="1"/>
          </p:nvPr>
        </p:nvSpPr>
        <p:spPr>
          <a:xfrm>
            <a:off x="1436346" y="3423837"/>
            <a:ext cx="6270922" cy="1553269"/>
          </a:xfrm>
        </p:spPr>
        <p:txBody>
          <a:bodyPr>
            <a:noAutofit/>
          </a:bodyPr>
          <a:lstStyle/>
          <a:p>
            <a:r>
              <a:rPr lang="en-US" sz="3600" smtClean="0"/>
              <a:t>“If </a:t>
            </a:r>
            <a:r>
              <a:rPr lang="en-US" sz="3600" dirty="0" smtClean="0"/>
              <a:t>your eye is healthy, your </a:t>
            </a:r>
            <a:r>
              <a:rPr lang="en-US" sz="3600" smtClean="0"/>
              <a:t>whole body will be full of light.”</a:t>
            </a:r>
            <a:endParaRPr lang="en-US" sz="3600" dirty="0"/>
          </a:p>
        </p:txBody>
      </p:sp>
    </p:spTree>
    <p:extLst>
      <p:ext uri="{BB962C8B-B14F-4D97-AF65-F5344CB8AC3E}">
        <p14:creationId xmlns:p14="http://schemas.microsoft.com/office/powerpoint/2010/main" val="1838115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2300"/>
            <a:ext cx="9144000" cy="5605909"/>
          </a:xfrm>
          <a:prstGeom prst="rect">
            <a:avLst/>
          </a:prstGeom>
        </p:spPr>
      </p:pic>
    </p:spTree>
    <p:extLst>
      <p:ext uri="{BB962C8B-B14F-4D97-AF65-F5344CB8AC3E}">
        <p14:creationId xmlns:p14="http://schemas.microsoft.com/office/powerpoint/2010/main" val="1922770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105383" y="1423685"/>
            <a:ext cx="6933235" cy="3524042"/>
          </a:xfrm>
          <a:prstGeom prst="rect">
            <a:avLst/>
          </a:prstGeom>
          <a:noFill/>
        </p:spPr>
        <p:txBody>
          <a:bodyPr wrap="square" rtlCol="0">
            <a:spAutoFit/>
          </a:bodyPr>
          <a:lstStyle/>
          <a:p>
            <a:pPr algn="ctr">
              <a:spcAft>
                <a:spcPts val="1800"/>
              </a:spcAft>
            </a:pPr>
            <a:r>
              <a:rPr lang="en-US" sz="3600" b="1" dirty="0"/>
              <a:t>“There is a flow to history and </a:t>
            </a:r>
            <a:r>
              <a:rPr lang="en-US" sz="3600" b="1" dirty="0" smtClean="0"/>
              <a:t>culture. This </a:t>
            </a:r>
            <a:r>
              <a:rPr lang="en-US" sz="3600" b="1" dirty="0"/>
              <a:t>flow is rooted in what people think. </a:t>
            </a:r>
            <a:r>
              <a:rPr lang="en-US" sz="3600" b="1" dirty="0" smtClean="0"/>
              <a:t>And </a:t>
            </a:r>
            <a:r>
              <a:rPr lang="en-US" sz="3600" b="1" dirty="0"/>
              <a:t>what they think will determine how they act</a:t>
            </a:r>
            <a:r>
              <a:rPr lang="en-US" sz="3600" b="1" dirty="0" smtClean="0"/>
              <a:t>.”</a:t>
            </a:r>
          </a:p>
          <a:p>
            <a:pPr algn="ctr"/>
            <a:r>
              <a:rPr lang="en-US" sz="3200" dirty="0" smtClean="0"/>
              <a:t>Francis Schaeffer, </a:t>
            </a:r>
            <a:r>
              <a:rPr lang="en-US" sz="3200" i="1" dirty="0" smtClean="0"/>
              <a:t>How Should We Then Live?</a:t>
            </a:r>
            <a:r>
              <a:rPr lang="en-US" sz="3200" dirty="0" smtClean="0"/>
              <a:t> (1976)</a:t>
            </a:r>
            <a:endParaRPr lang="en-US" sz="3200" dirty="0"/>
          </a:p>
        </p:txBody>
      </p:sp>
    </p:spTree>
    <p:extLst>
      <p:ext uri="{BB962C8B-B14F-4D97-AF65-F5344CB8AC3E}">
        <p14:creationId xmlns:p14="http://schemas.microsoft.com/office/powerpoint/2010/main" val="52079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637818" y="1724629"/>
            <a:ext cx="2037144" cy="830997"/>
          </a:xfrm>
          <a:prstGeom prst="rect">
            <a:avLst/>
          </a:prstGeom>
          <a:noFill/>
        </p:spPr>
        <p:txBody>
          <a:bodyPr wrap="square" rtlCol="0">
            <a:spAutoFit/>
          </a:bodyPr>
          <a:lstStyle/>
          <a:p>
            <a:pPr algn="ctr"/>
            <a:r>
              <a:rPr lang="en-US" sz="4800" dirty="0" smtClean="0"/>
              <a:t>Values</a:t>
            </a:r>
            <a:endParaRPr lang="en-US" sz="4800" dirty="0"/>
          </a:p>
        </p:txBody>
      </p:sp>
      <p:sp>
        <p:nvSpPr>
          <p:cNvPr id="3" name="TextBox 2"/>
          <p:cNvSpPr txBox="1"/>
          <p:nvPr/>
        </p:nvSpPr>
        <p:spPr>
          <a:xfrm>
            <a:off x="1637818" y="2849302"/>
            <a:ext cx="2037144" cy="830997"/>
          </a:xfrm>
          <a:prstGeom prst="rect">
            <a:avLst/>
          </a:prstGeom>
          <a:noFill/>
        </p:spPr>
        <p:txBody>
          <a:bodyPr wrap="square" rtlCol="0">
            <a:spAutoFit/>
          </a:bodyPr>
          <a:lstStyle/>
          <a:p>
            <a:pPr algn="ctr"/>
            <a:r>
              <a:rPr lang="en-US" sz="4800" dirty="0" smtClean="0"/>
              <a:t>Facts</a:t>
            </a:r>
            <a:endParaRPr lang="en-US" sz="4800" dirty="0"/>
          </a:p>
        </p:txBody>
      </p:sp>
      <p:cxnSp>
        <p:nvCxnSpPr>
          <p:cNvPr id="5" name="Straight Connector 4"/>
          <p:cNvCxnSpPr/>
          <p:nvPr/>
        </p:nvCxnSpPr>
        <p:spPr>
          <a:xfrm flipV="1">
            <a:off x="1478666" y="2696677"/>
            <a:ext cx="2355448" cy="11574"/>
          </a:xfrm>
          <a:prstGeom prst="line">
            <a:avLst/>
          </a:prstGeom>
          <a:ln w="57150"/>
        </p:spPr>
        <p:style>
          <a:lnRef idx="2">
            <a:schemeClr val="dk1"/>
          </a:lnRef>
          <a:fillRef idx="0">
            <a:schemeClr val="dk1"/>
          </a:fillRef>
          <a:effectRef idx="1">
            <a:schemeClr val="dk1"/>
          </a:effectRef>
          <a:fontRef idx="minor">
            <a:schemeClr val="tx1"/>
          </a:fontRef>
        </p:style>
      </p:cxnSp>
      <p:sp>
        <p:nvSpPr>
          <p:cNvPr id="7" name="TextBox 6"/>
          <p:cNvSpPr txBox="1"/>
          <p:nvPr/>
        </p:nvSpPr>
        <p:spPr>
          <a:xfrm>
            <a:off x="5469038" y="1729742"/>
            <a:ext cx="2037144" cy="830997"/>
          </a:xfrm>
          <a:prstGeom prst="rect">
            <a:avLst/>
          </a:prstGeom>
          <a:noFill/>
        </p:spPr>
        <p:txBody>
          <a:bodyPr wrap="square" rtlCol="0">
            <a:spAutoFit/>
          </a:bodyPr>
          <a:lstStyle/>
          <a:p>
            <a:pPr algn="ctr"/>
            <a:r>
              <a:rPr lang="en-US" sz="4800" dirty="0" smtClean="0"/>
              <a:t>Private</a:t>
            </a:r>
            <a:endParaRPr lang="en-US" sz="4800" dirty="0"/>
          </a:p>
        </p:txBody>
      </p:sp>
      <p:cxnSp>
        <p:nvCxnSpPr>
          <p:cNvPr id="8" name="Straight Connector 7"/>
          <p:cNvCxnSpPr/>
          <p:nvPr/>
        </p:nvCxnSpPr>
        <p:spPr>
          <a:xfrm flipV="1">
            <a:off x="5309886" y="2701791"/>
            <a:ext cx="2355448" cy="11574"/>
          </a:xfrm>
          <a:prstGeom prst="line">
            <a:avLst/>
          </a:prstGeom>
          <a:ln w="57150"/>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5469038" y="2854416"/>
            <a:ext cx="2037144" cy="830997"/>
          </a:xfrm>
          <a:prstGeom prst="rect">
            <a:avLst/>
          </a:prstGeom>
          <a:noFill/>
        </p:spPr>
        <p:txBody>
          <a:bodyPr wrap="square" rtlCol="0">
            <a:spAutoFit/>
          </a:bodyPr>
          <a:lstStyle/>
          <a:p>
            <a:pPr algn="ctr"/>
            <a:r>
              <a:rPr lang="en-US" sz="4800" dirty="0" smtClean="0"/>
              <a:t>Public</a:t>
            </a:r>
            <a:endParaRPr lang="en-US" sz="4800" dirty="0"/>
          </a:p>
        </p:txBody>
      </p:sp>
      <p:sp>
        <p:nvSpPr>
          <p:cNvPr id="10" name="TextBox 9"/>
          <p:cNvSpPr txBox="1"/>
          <p:nvPr/>
        </p:nvSpPr>
        <p:spPr>
          <a:xfrm>
            <a:off x="1637818" y="4288195"/>
            <a:ext cx="2037144" cy="830997"/>
          </a:xfrm>
          <a:prstGeom prst="rect">
            <a:avLst/>
          </a:prstGeom>
          <a:noFill/>
        </p:spPr>
        <p:txBody>
          <a:bodyPr wrap="square" rtlCol="0">
            <a:spAutoFit/>
          </a:bodyPr>
          <a:lstStyle/>
          <a:p>
            <a:pPr algn="ctr"/>
            <a:r>
              <a:rPr lang="en-US" sz="4800" dirty="0" smtClean="0"/>
              <a:t>Faith</a:t>
            </a:r>
            <a:endParaRPr lang="en-US" sz="4800" dirty="0"/>
          </a:p>
        </p:txBody>
      </p:sp>
      <p:cxnSp>
        <p:nvCxnSpPr>
          <p:cNvPr id="11" name="Straight Connector 10"/>
          <p:cNvCxnSpPr/>
          <p:nvPr/>
        </p:nvCxnSpPr>
        <p:spPr>
          <a:xfrm flipV="1">
            <a:off x="1478666" y="5248671"/>
            <a:ext cx="2355448" cy="11574"/>
          </a:xfrm>
          <a:prstGeom prst="line">
            <a:avLst/>
          </a:prstGeom>
          <a:ln w="57150"/>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1558242" y="5412870"/>
            <a:ext cx="2196296" cy="830997"/>
          </a:xfrm>
          <a:prstGeom prst="rect">
            <a:avLst/>
          </a:prstGeom>
          <a:noFill/>
        </p:spPr>
        <p:txBody>
          <a:bodyPr wrap="square" rtlCol="0">
            <a:spAutoFit/>
          </a:bodyPr>
          <a:lstStyle/>
          <a:p>
            <a:pPr algn="ctr"/>
            <a:r>
              <a:rPr lang="en-US" sz="4800" smtClean="0"/>
              <a:t>Reason</a:t>
            </a:r>
            <a:endParaRPr lang="en-US" sz="4800" dirty="0"/>
          </a:p>
        </p:txBody>
      </p:sp>
      <p:sp>
        <p:nvSpPr>
          <p:cNvPr id="13" name="TextBox 12"/>
          <p:cNvSpPr txBox="1"/>
          <p:nvPr/>
        </p:nvSpPr>
        <p:spPr>
          <a:xfrm>
            <a:off x="5469038" y="5417984"/>
            <a:ext cx="2037144" cy="830997"/>
          </a:xfrm>
          <a:prstGeom prst="rect">
            <a:avLst/>
          </a:prstGeom>
          <a:noFill/>
        </p:spPr>
        <p:txBody>
          <a:bodyPr wrap="square" rtlCol="0">
            <a:spAutoFit/>
          </a:bodyPr>
          <a:lstStyle/>
          <a:p>
            <a:pPr algn="ctr"/>
            <a:r>
              <a:rPr lang="en-US" sz="4800" dirty="0" smtClean="0"/>
              <a:t>Brain</a:t>
            </a:r>
            <a:endParaRPr lang="en-US" sz="4800" dirty="0"/>
          </a:p>
        </p:txBody>
      </p:sp>
      <p:cxnSp>
        <p:nvCxnSpPr>
          <p:cNvPr id="14" name="Straight Connector 13"/>
          <p:cNvCxnSpPr/>
          <p:nvPr/>
        </p:nvCxnSpPr>
        <p:spPr>
          <a:xfrm flipV="1">
            <a:off x="5309886" y="5242211"/>
            <a:ext cx="2355448" cy="11574"/>
          </a:xfrm>
          <a:prstGeom prst="line">
            <a:avLst/>
          </a:prstGeom>
          <a:ln w="57150"/>
        </p:spPr>
        <p:style>
          <a:lnRef idx="2">
            <a:schemeClr val="dk1"/>
          </a:lnRef>
          <a:fillRef idx="0">
            <a:schemeClr val="dk1"/>
          </a:fillRef>
          <a:effectRef idx="1">
            <a:schemeClr val="dk1"/>
          </a:effectRef>
          <a:fontRef idx="minor">
            <a:schemeClr val="tx1"/>
          </a:fontRef>
        </p:style>
      </p:cxnSp>
      <p:sp>
        <p:nvSpPr>
          <p:cNvPr id="15" name="TextBox 14"/>
          <p:cNvSpPr txBox="1"/>
          <p:nvPr/>
        </p:nvSpPr>
        <p:spPr>
          <a:xfrm>
            <a:off x="5469038" y="4293309"/>
            <a:ext cx="2037144" cy="830997"/>
          </a:xfrm>
          <a:prstGeom prst="rect">
            <a:avLst/>
          </a:prstGeom>
          <a:noFill/>
        </p:spPr>
        <p:txBody>
          <a:bodyPr wrap="square" rtlCol="0">
            <a:spAutoFit/>
          </a:bodyPr>
          <a:lstStyle/>
          <a:p>
            <a:pPr algn="ctr"/>
            <a:r>
              <a:rPr lang="en-US" sz="4800" dirty="0" smtClean="0"/>
              <a:t>Heart</a:t>
            </a:r>
            <a:endParaRPr lang="en-US" sz="4800" dirty="0"/>
          </a:p>
        </p:txBody>
      </p:sp>
      <p:sp>
        <p:nvSpPr>
          <p:cNvPr id="16" name="TextBox 15"/>
          <p:cNvSpPr txBox="1"/>
          <p:nvPr/>
        </p:nvSpPr>
        <p:spPr>
          <a:xfrm>
            <a:off x="1478666" y="405114"/>
            <a:ext cx="6186668" cy="1015663"/>
          </a:xfrm>
          <a:prstGeom prst="rect">
            <a:avLst/>
          </a:prstGeom>
          <a:noFill/>
        </p:spPr>
        <p:txBody>
          <a:bodyPr wrap="square" rtlCol="0">
            <a:spAutoFit/>
          </a:bodyPr>
          <a:lstStyle/>
          <a:p>
            <a:pPr algn="ctr"/>
            <a:r>
              <a:rPr lang="en-US" sz="6000" dirty="0" smtClean="0"/>
              <a:t>Divided Truth?</a:t>
            </a:r>
            <a:endParaRPr lang="en-US" sz="6000" dirty="0"/>
          </a:p>
        </p:txBody>
      </p:sp>
    </p:spTree>
    <p:extLst>
      <p:ext uri="{BB962C8B-B14F-4D97-AF65-F5344CB8AC3E}">
        <p14:creationId xmlns:p14="http://schemas.microsoft.com/office/powerpoint/2010/main" val="60813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p:bldP spid="9" grpId="0"/>
      <p:bldP spid="10" grpId="0"/>
      <p:bldP spid="12" grpId="0"/>
      <p:bldP spid="13"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860867" y="1863525"/>
            <a:ext cx="7422266" cy="3323987"/>
          </a:xfrm>
          <a:prstGeom prst="rect">
            <a:avLst/>
          </a:prstGeom>
          <a:noFill/>
        </p:spPr>
        <p:txBody>
          <a:bodyPr wrap="square" rtlCol="0">
            <a:spAutoFit/>
          </a:bodyPr>
          <a:lstStyle/>
          <a:p>
            <a:pPr marL="457200" indent="-457200">
              <a:spcAft>
                <a:spcPts val="1800"/>
              </a:spcAft>
              <a:buFont typeface="Arial" charset="0"/>
              <a:buChar char="•"/>
            </a:pPr>
            <a:r>
              <a:rPr lang="en-US" sz="3600" dirty="0" smtClean="0"/>
              <a:t>Is Christianity only a Sunday thing?</a:t>
            </a:r>
          </a:p>
          <a:p>
            <a:pPr marL="457200" indent="-457200">
              <a:spcAft>
                <a:spcPts val="1800"/>
              </a:spcAft>
              <a:buFont typeface="Arial" charset="0"/>
              <a:buChar char="•"/>
            </a:pPr>
            <a:r>
              <a:rPr lang="en-US" sz="3600" dirty="0" smtClean="0"/>
              <a:t>Do we have our ‘spiritual life’ and the other part of our life?</a:t>
            </a:r>
          </a:p>
          <a:p>
            <a:pPr marL="457200" indent="-457200">
              <a:spcAft>
                <a:spcPts val="1800"/>
              </a:spcAft>
              <a:buFont typeface="Arial" charset="0"/>
              <a:buChar char="•"/>
            </a:pPr>
            <a:r>
              <a:rPr lang="en-US" sz="3600" dirty="0" smtClean="0"/>
              <a:t>Are there areas of life that we think God’s truth has no bearing on?</a:t>
            </a:r>
            <a:endParaRPr lang="en-US" sz="3600" dirty="0"/>
          </a:p>
        </p:txBody>
      </p:sp>
      <p:sp>
        <p:nvSpPr>
          <p:cNvPr id="16" name="TextBox 15"/>
          <p:cNvSpPr txBox="1"/>
          <p:nvPr/>
        </p:nvSpPr>
        <p:spPr>
          <a:xfrm>
            <a:off x="1478666" y="405114"/>
            <a:ext cx="6186668" cy="1015663"/>
          </a:xfrm>
          <a:prstGeom prst="rect">
            <a:avLst/>
          </a:prstGeom>
          <a:noFill/>
        </p:spPr>
        <p:txBody>
          <a:bodyPr wrap="square" rtlCol="0">
            <a:spAutoFit/>
          </a:bodyPr>
          <a:lstStyle/>
          <a:p>
            <a:pPr algn="ctr"/>
            <a:r>
              <a:rPr lang="en-US" sz="6000" dirty="0" smtClean="0"/>
              <a:t>Divided Truth?</a:t>
            </a:r>
            <a:endParaRPr lang="en-US" sz="6000" dirty="0"/>
          </a:p>
        </p:txBody>
      </p:sp>
    </p:spTree>
    <p:extLst>
      <p:ext uri="{BB962C8B-B14F-4D97-AF65-F5344CB8AC3E}">
        <p14:creationId xmlns:p14="http://schemas.microsoft.com/office/powerpoint/2010/main" val="1702809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737887" y="1716386"/>
            <a:ext cx="7668227" cy="3585597"/>
          </a:xfrm>
          <a:prstGeom prst="rect">
            <a:avLst/>
          </a:prstGeom>
          <a:noFill/>
        </p:spPr>
        <p:txBody>
          <a:bodyPr wrap="square" rtlCol="0">
            <a:spAutoFit/>
          </a:bodyPr>
          <a:lstStyle/>
          <a:p>
            <a:pPr algn="ctr">
              <a:spcAft>
                <a:spcPts val="1800"/>
              </a:spcAft>
            </a:pPr>
            <a:r>
              <a:rPr lang="en-US" sz="3600" b="1" dirty="0" smtClean="0"/>
              <a:t>“The term literally means a view of the world, a biblically informed perspective on all of reality. A worldview is like a mental map that tells us how to navigate the world effectively.”</a:t>
            </a:r>
          </a:p>
          <a:p>
            <a:pPr algn="ctr">
              <a:spcAft>
                <a:spcPts val="1800"/>
              </a:spcAft>
            </a:pPr>
            <a:r>
              <a:rPr lang="en-US" sz="3200" dirty="0" smtClean="0"/>
              <a:t>Nancy </a:t>
            </a:r>
            <a:r>
              <a:rPr lang="en-US" sz="3200" dirty="0" err="1" smtClean="0"/>
              <a:t>Pearcey</a:t>
            </a:r>
            <a:r>
              <a:rPr lang="en-US" sz="3200" dirty="0" smtClean="0"/>
              <a:t>, </a:t>
            </a:r>
            <a:r>
              <a:rPr lang="en-US" sz="3200" i="1" dirty="0" smtClean="0"/>
              <a:t>Total Truth </a:t>
            </a:r>
            <a:r>
              <a:rPr lang="en-US" sz="3200" dirty="0" smtClean="0"/>
              <a:t>(2004)</a:t>
            </a:r>
            <a:endParaRPr lang="en-US" sz="2800" i="1" dirty="0"/>
          </a:p>
        </p:txBody>
      </p:sp>
      <p:sp>
        <p:nvSpPr>
          <p:cNvPr id="3" name="TextBox 2"/>
          <p:cNvSpPr txBox="1"/>
          <p:nvPr/>
        </p:nvSpPr>
        <p:spPr>
          <a:xfrm>
            <a:off x="737887" y="486137"/>
            <a:ext cx="7668227" cy="800219"/>
          </a:xfrm>
          <a:prstGeom prst="rect">
            <a:avLst/>
          </a:prstGeom>
          <a:noFill/>
        </p:spPr>
        <p:txBody>
          <a:bodyPr wrap="square" rtlCol="0">
            <a:spAutoFit/>
          </a:bodyPr>
          <a:lstStyle/>
          <a:p>
            <a:pPr algn="ctr"/>
            <a:r>
              <a:rPr lang="en-US" sz="4600" dirty="0" smtClean="0"/>
              <a:t>Solution? A Biblical Worldview</a:t>
            </a:r>
            <a:endParaRPr lang="en-US" sz="4600" dirty="0"/>
          </a:p>
        </p:txBody>
      </p:sp>
    </p:spTree>
    <p:extLst>
      <p:ext uri="{BB962C8B-B14F-4D97-AF65-F5344CB8AC3E}">
        <p14:creationId xmlns:p14="http://schemas.microsoft.com/office/powerpoint/2010/main" val="125429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smtClean="0"/>
              <a:t>20/20 Vision</a:t>
            </a:r>
            <a:endParaRPr lang="en-US" sz="8000" dirty="0"/>
          </a:p>
        </p:txBody>
      </p:sp>
      <p:sp>
        <p:nvSpPr>
          <p:cNvPr id="3" name="Subtitle 2"/>
          <p:cNvSpPr>
            <a:spLocks noGrp="1"/>
          </p:cNvSpPr>
          <p:nvPr>
            <p:ph type="subTitle" idx="1"/>
          </p:nvPr>
        </p:nvSpPr>
        <p:spPr>
          <a:xfrm>
            <a:off x="1436346" y="3956280"/>
            <a:ext cx="6270922" cy="1086237"/>
          </a:xfrm>
        </p:spPr>
        <p:txBody>
          <a:bodyPr>
            <a:noAutofit/>
          </a:bodyPr>
          <a:lstStyle/>
          <a:p>
            <a:r>
              <a:rPr lang="en-US" sz="3600" dirty="0" smtClean="0"/>
              <a:t>Developing a Biblical Worldview</a:t>
            </a:r>
            <a:endParaRPr lang="en-US" sz="3600" dirty="0"/>
          </a:p>
        </p:txBody>
      </p:sp>
    </p:spTree>
    <p:extLst>
      <p:ext uri="{BB962C8B-B14F-4D97-AF65-F5344CB8AC3E}">
        <p14:creationId xmlns:p14="http://schemas.microsoft.com/office/powerpoint/2010/main" val="1034226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549798" y="466651"/>
            <a:ext cx="7737675" cy="5924699"/>
          </a:xfrm>
          <a:prstGeom prst="rect">
            <a:avLst/>
          </a:prstGeom>
          <a:noFill/>
        </p:spPr>
        <p:txBody>
          <a:bodyPr wrap="square" rtlCol="0">
            <a:spAutoFit/>
          </a:bodyPr>
          <a:lstStyle/>
          <a:p>
            <a:pPr>
              <a:spcAft>
                <a:spcPts val="1200"/>
              </a:spcAft>
            </a:pPr>
            <a:r>
              <a:rPr lang="en-US" sz="2800" b="1" dirty="0"/>
              <a:t>“Hear, O Israel: The Lord our God, the Lord is one. You shall love the Lord your God with all your heart and with all your soul and with all your might. And these words that I command you today shall be on your heart. You shall teach them diligently to your children, and shall talk of them when you sit in your house, and when you walk by the way, and when you lie down, and when you rise. You shall bind them as a sign on your hand, and they shall be as frontlets between your eyes. You shall write them on the doorposts of your house and on your gates</a:t>
            </a:r>
            <a:r>
              <a:rPr lang="en-US" sz="2800" b="1" dirty="0" smtClean="0"/>
              <a:t>.” </a:t>
            </a:r>
          </a:p>
          <a:p>
            <a:r>
              <a:rPr lang="en-US" sz="2800" dirty="0" smtClean="0"/>
              <a:t>Deuteronomy 6:4-9</a:t>
            </a:r>
            <a:endParaRPr lang="en-US" sz="2800" dirty="0"/>
          </a:p>
        </p:txBody>
      </p:sp>
    </p:spTree>
    <p:extLst>
      <p:ext uri="{BB962C8B-B14F-4D97-AF65-F5344CB8AC3E}">
        <p14:creationId xmlns:p14="http://schemas.microsoft.com/office/powerpoint/2010/main" val="69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356" y="5501493"/>
            <a:ext cx="1883343" cy="1269911"/>
          </a:xfrm>
          <a:prstGeom prst="rect">
            <a:avLst/>
          </a:prstGeom>
        </p:spPr>
      </p:pic>
      <p:sp>
        <p:nvSpPr>
          <p:cNvPr id="3" name="TextBox 2"/>
          <p:cNvSpPr txBox="1"/>
          <p:nvPr/>
        </p:nvSpPr>
        <p:spPr>
          <a:xfrm>
            <a:off x="549799" y="466651"/>
            <a:ext cx="7540906" cy="3339376"/>
          </a:xfrm>
          <a:prstGeom prst="rect">
            <a:avLst/>
          </a:prstGeom>
          <a:noFill/>
        </p:spPr>
        <p:txBody>
          <a:bodyPr wrap="square" rtlCol="0">
            <a:spAutoFit/>
          </a:bodyPr>
          <a:lstStyle/>
          <a:p>
            <a:pPr>
              <a:spcAft>
                <a:spcPts val="1200"/>
              </a:spcAft>
            </a:pPr>
            <a:r>
              <a:rPr lang="en-US" sz="2800" b="1" dirty="0" smtClean="0"/>
              <a:t>“And </a:t>
            </a:r>
            <a:r>
              <a:rPr lang="en-US" sz="2800" b="1" dirty="0"/>
              <a:t>all that generation also were gathered to their fathers. And there arose another generation after them who did not know the Lord or the work that he had done for Israel. And the people of Israel did what was evil in the sight of the Lord and served the </a:t>
            </a:r>
            <a:r>
              <a:rPr lang="en-US" sz="2800" b="1" dirty="0" err="1"/>
              <a:t>Baals</a:t>
            </a:r>
            <a:r>
              <a:rPr lang="en-US" sz="2800" b="1" dirty="0" smtClean="0"/>
              <a:t>.”</a:t>
            </a:r>
            <a:endParaRPr lang="en-US" sz="2800" b="1" dirty="0"/>
          </a:p>
          <a:p>
            <a:r>
              <a:rPr lang="en-US" sz="2800" dirty="0" smtClean="0"/>
              <a:t>Judges 2:10-11</a:t>
            </a:r>
            <a:endParaRPr lang="en-US" sz="2800" dirty="0"/>
          </a:p>
        </p:txBody>
      </p:sp>
      <p:sp>
        <p:nvSpPr>
          <p:cNvPr id="4" name="TextBox 3"/>
          <p:cNvSpPr txBox="1"/>
          <p:nvPr/>
        </p:nvSpPr>
        <p:spPr>
          <a:xfrm>
            <a:off x="548415" y="4369249"/>
            <a:ext cx="7540906" cy="1538883"/>
          </a:xfrm>
          <a:prstGeom prst="rect">
            <a:avLst/>
          </a:prstGeom>
          <a:noFill/>
        </p:spPr>
        <p:txBody>
          <a:bodyPr wrap="square" rtlCol="0">
            <a:spAutoFit/>
          </a:bodyPr>
          <a:lstStyle/>
          <a:p>
            <a:pPr>
              <a:spcAft>
                <a:spcPts val="1200"/>
              </a:spcAft>
            </a:pPr>
            <a:r>
              <a:rPr lang="en-US" sz="2800" b="1" dirty="0" smtClean="0"/>
              <a:t>“</a:t>
            </a:r>
            <a:r>
              <a:rPr lang="en-US" sz="2800" b="1" dirty="0"/>
              <a:t>In those days there was no king in Israel. Everyone did what was right in his own eyes</a:t>
            </a:r>
            <a:r>
              <a:rPr lang="en-US" sz="2800" b="1" dirty="0" smtClean="0"/>
              <a:t>.”</a:t>
            </a:r>
            <a:endParaRPr lang="en-US" sz="2800" b="1" dirty="0"/>
          </a:p>
          <a:p>
            <a:r>
              <a:rPr lang="en-US" sz="2800" dirty="0" smtClean="0"/>
              <a:t>Judges 21:25</a:t>
            </a:r>
            <a:endParaRPr lang="en-US" sz="2800" dirty="0"/>
          </a:p>
        </p:txBody>
      </p:sp>
    </p:spTree>
    <p:extLst>
      <p:ext uri="{BB962C8B-B14F-4D97-AF65-F5344CB8AC3E}">
        <p14:creationId xmlns:p14="http://schemas.microsoft.com/office/powerpoint/2010/main" val="195269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3424</TotalTime>
  <Words>544</Words>
  <Application>Microsoft Macintosh PowerPoint</Application>
  <PresentationFormat>On-screen Show (4:3)</PresentationFormat>
  <Paragraphs>87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Courier New</vt:lpstr>
      <vt:lpstr>Franklin Gothic Book</vt:lpstr>
      <vt:lpstr>Crop</vt:lpstr>
      <vt:lpstr>PowerPoint Presentation</vt:lpstr>
      <vt:lpstr>PowerPoint Presentation</vt:lpstr>
      <vt:lpstr>PowerPoint Presentation</vt:lpstr>
      <vt:lpstr>PowerPoint Presentation</vt:lpstr>
      <vt:lpstr>PowerPoint Presentation</vt:lpstr>
      <vt:lpstr>PowerPoint Presentation</vt:lpstr>
      <vt:lpstr>20/20 Vision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20/20 Vision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34</cp:revision>
  <cp:lastPrinted>2020-01-03T20:54:08Z</cp:lastPrinted>
  <dcterms:created xsi:type="dcterms:W3CDTF">2020-01-02T19:59:36Z</dcterms:created>
  <dcterms:modified xsi:type="dcterms:W3CDTF">2020-01-05T14:28:35Z</dcterms:modified>
</cp:coreProperties>
</file>