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56" r:id="rId7"/>
    <p:sldId id="261" r:id="rId8"/>
    <p:sldId id="263" r:id="rId9"/>
    <p:sldId id="264" r:id="rId10"/>
    <p:sldId id="265" r:id="rId1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EA8D8C-7417-42AE-A23D-335F75D2679B}"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166515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EA8D8C-7417-42AE-A23D-335F75D2679B}"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375764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EA8D8C-7417-42AE-A23D-335F75D2679B}"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282329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EA8D8C-7417-42AE-A23D-335F75D2679B}"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282077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EA8D8C-7417-42AE-A23D-335F75D2679B}"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268957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EA8D8C-7417-42AE-A23D-335F75D2679B}"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305080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EA8D8C-7417-42AE-A23D-335F75D2679B}"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178994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EA8D8C-7417-42AE-A23D-335F75D2679B}"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247417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A8D8C-7417-42AE-A23D-335F75D2679B}"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378747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EA8D8C-7417-42AE-A23D-335F75D2679B}"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354206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EA8D8C-7417-42AE-A23D-335F75D2679B}"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C5715-FC71-45D7-A197-435515C3D09E}" type="slidenum">
              <a:rPr lang="en-US" smtClean="0"/>
              <a:t>‹#›</a:t>
            </a:fld>
            <a:endParaRPr lang="en-US"/>
          </a:p>
        </p:txBody>
      </p:sp>
    </p:spTree>
    <p:extLst>
      <p:ext uri="{BB962C8B-B14F-4D97-AF65-F5344CB8AC3E}">
        <p14:creationId xmlns:p14="http://schemas.microsoft.com/office/powerpoint/2010/main" val="266294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A8D8C-7417-42AE-A23D-335F75D2679B}" type="datetimeFigureOut">
              <a:rPr lang="en-US" smtClean="0"/>
              <a:t>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C5715-FC71-45D7-A197-435515C3D09E}" type="slidenum">
              <a:rPr lang="en-US" smtClean="0"/>
              <a:t>‹#›</a:t>
            </a:fld>
            <a:endParaRPr lang="en-US"/>
          </a:p>
        </p:txBody>
      </p:sp>
    </p:spTree>
    <p:extLst>
      <p:ext uri="{BB962C8B-B14F-4D97-AF65-F5344CB8AC3E}">
        <p14:creationId xmlns:p14="http://schemas.microsoft.com/office/powerpoint/2010/main" val="4216593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literarydevices.net/comparison/" TargetMode="External"/><Relationship Id="rId2" Type="http://schemas.openxmlformats.org/officeDocument/2006/relationships/hyperlink" Target="https://literarydevices.net/figure-of-speech/" TargetMode="External"/><Relationship Id="rId1" Type="http://schemas.openxmlformats.org/officeDocument/2006/relationships/slideLayout" Target="../slideLayouts/slideLayout7.xml"/><Relationship Id="rId4" Type="http://schemas.openxmlformats.org/officeDocument/2006/relationships/hyperlink" Target="https://literarydevices.net/voi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72E994-8E97-484E-A05D-7F40431960C3}"/>
              </a:ext>
            </a:extLst>
          </p:cNvPr>
          <p:cNvSpPr txBox="1"/>
          <p:nvPr/>
        </p:nvSpPr>
        <p:spPr>
          <a:xfrm>
            <a:off x="2900388" y="3044279"/>
            <a:ext cx="3343223" cy="769441"/>
          </a:xfrm>
          <a:prstGeom prst="rect">
            <a:avLst/>
          </a:prstGeom>
          <a:noFill/>
        </p:spPr>
        <p:txBody>
          <a:bodyPr wrap="none" rtlCol="0">
            <a:spAutoFit/>
          </a:bodyPr>
          <a:lstStyle/>
          <a:p>
            <a:r>
              <a:rPr lang="en-US" sz="4400" b="1" u="sng" dirty="0"/>
              <a:t>Quick Review</a:t>
            </a:r>
          </a:p>
        </p:txBody>
      </p:sp>
    </p:spTree>
    <p:extLst>
      <p:ext uri="{BB962C8B-B14F-4D97-AF65-F5344CB8AC3E}">
        <p14:creationId xmlns:p14="http://schemas.microsoft.com/office/powerpoint/2010/main" val="153001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719703E-90B1-40C2-A02B-689E770B0824}"/>
              </a:ext>
            </a:extLst>
          </p:cNvPr>
          <p:cNvSpPr/>
          <p:nvPr/>
        </p:nvSpPr>
        <p:spPr>
          <a:xfrm>
            <a:off x="762000" y="399157"/>
            <a:ext cx="7543800" cy="6001643"/>
          </a:xfrm>
          <a:prstGeom prst="rect">
            <a:avLst/>
          </a:prstGeom>
        </p:spPr>
        <p:txBody>
          <a:bodyPr wrap="square">
            <a:spAutoFit/>
          </a:bodyPr>
          <a:lstStyle/>
          <a:p>
            <a:r>
              <a:rPr lang="en-US" sz="2400" dirty="0"/>
              <a:t>[</a:t>
            </a:r>
            <a:r>
              <a:rPr lang="en-US" sz="2400" dirty="0" err="1"/>
              <a:t>Psa</a:t>
            </a:r>
            <a:r>
              <a:rPr lang="en-US" sz="2400" dirty="0"/>
              <a:t> 116:12-19 NKJV] 12 What shall I render to the LORD [For] all His benefits toward me? </a:t>
            </a:r>
          </a:p>
          <a:p>
            <a:r>
              <a:rPr lang="en-US" sz="2400" dirty="0"/>
              <a:t>13 I will take up the cup of salvation, And call upon the name of the LORD. </a:t>
            </a:r>
          </a:p>
          <a:p>
            <a:r>
              <a:rPr lang="en-US" sz="2400" dirty="0"/>
              <a:t>14 I will pay my vows to the LORD Now in the presence of all His people. </a:t>
            </a:r>
          </a:p>
          <a:p>
            <a:r>
              <a:rPr lang="en-US" sz="2400" dirty="0"/>
              <a:t>15 Precious in the sight of the LORD [Is] the death of His saints. </a:t>
            </a:r>
          </a:p>
          <a:p>
            <a:r>
              <a:rPr lang="en-US" sz="2400" dirty="0"/>
              <a:t>16 O LORD, truly I [am] Your servant; I [am] Your servant, the son of Your maidservant; You have loosed my bonds. </a:t>
            </a:r>
          </a:p>
          <a:p>
            <a:r>
              <a:rPr lang="en-US" sz="2400" dirty="0"/>
              <a:t>17 I will offer to You the sacrifice of thanksgiving, And will call upon the name of the LORD. </a:t>
            </a:r>
          </a:p>
          <a:p>
            <a:r>
              <a:rPr lang="en-US" sz="2400" dirty="0"/>
              <a:t>18 I will pay my vows to the LORD Now in the presence of all His people, </a:t>
            </a:r>
          </a:p>
          <a:p>
            <a:r>
              <a:rPr lang="en-US" sz="2400" dirty="0"/>
              <a:t>19 In the courts of the LORD's house, In the midst of you, O Jerusalem. Praise the LORD!</a:t>
            </a:r>
          </a:p>
        </p:txBody>
      </p:sp>
      <p:cxnSp>
        <p:nvCxnSpPr>
          <p:cNvPr id="6" name="Straight Connector 5">
            <a:extLst>
              <a:ext uri="{FF2B5EF4-FFF2-40B4-BE49-F238E27FC236}">
                <a16:creationId xmlns:a16="http://schemas.microsoft.com/office/drawing/2014/main" id="{EFEF6D65-F1EA-4175-8FAC-3BF4263105CA}"/>
              </a:ext>
            </a:extLst>
          </p:cNvPr>
          <p:cNvCxnSpPr>
            <a:cxnSpLocks/>
          </p:cNvCxnSpPr>
          <p:nvPr/>
        </p:nvCxnSpPr>
        <p:spPr>
          <a:xfrm>
            <a:off x="1219200" y="1524000"/>
            <a:ext cx="609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C2C82F3-CEF1-41BC-A4FB-BE02ACD7D555}"/>
              </a:ext>
            </a:extLst>
          </p:cNvPr>
          <p:cNvCxnSpPr>
            <a:cxnSpLocks/>
          </p:cNvCxnSpPr>
          <p:nvPr/>
        </p:nvCxnSpPr>
        <p:spPr>
          <a:xfrm>
            <a:off x="1219200" y="2286000"/>
            <a:ext cx="609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FCA64FC-AB0E-4BA6-A5D9-AED38D58CE3A}"/>
              </a:ext>
            </a:extLst>
          </p:cNvPr>
          <p:cNvCxnSpPr>
            <a:cxnSpLocks/>
          </p:cNvCxnSpPr>
          <p:nvPr/>
        </p:nvCxnSpPr>
        <p:spPr>
          <a:xfrm>
            <a:off x="1219200" y="4419600"/>
            <a:ext cx="609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51066D6-4821-4AF1-9A6D-DEB4DDE28F3A}"/>
              </a:ext>
            </a:extLst>
          </p:cNvPr>
          <p:cNvCxnSpPr>
            <a:cxnSpLocks/>
          </p:cNvCxnSpPr>
          <p:nvPr/>
        </p:nvCxnSpPr>
        <p:spPr>
          <a:xfrm>
            <a:off x="1219200" y="5181600"/>
            <a:ext cx="609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BB03C54-AABF-444B-91F4-FFB2005FA06D}"/>
              </a:ext>
            </a:extLst>
          </p:cNvPr>
          <p:cNvSpPr/>
          <p:nvPr/>
        </p:nvSpPr>
        <p:spPr>
          <a:xfrm>
            <a:off x="762000" y="1182830"/>
            <a:ext cx="7239000" cy="7403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12" name="Rectangle 11">
            <a:extLst>
              <a:ext uri="{FF2B5EF4-FFF2-40B4-BE49-F238E27FC236}">
                <a16:creationId xmlns:a16="http://schemas.microsoft.com/office/drawing/2014/main" id="{07508542-E1DD-4E7A-A1C8-865C7B8912B3}"/>
              </a:ext>
            </a:extLst>
          </p:cNvPr>
          <p:cNvSpPr/>
          <p:nvPr/>
        </p:nvSpPr>
        <p:spPr>
          <a:xfrm>
            <a:off x="838200" y="4114828"/>
            <a:ext cx="7162800" cy="7619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13" name="Rectangle 12">
            <a:extLst>
              <a:ext uri="{FF2B5EF4-FFF2-40B4-BE49-F238E27FC236}">
                <a16:creationId xmlns:a16="http://schemas.microsoft.com/office/drawing/2014/main" id="{BD676C53-0BAB-4BFE-BE2B-1E34C440777F}"/>
              </a:ext>
            </a:extLst>
          </p:cNvPr>
          <p:cNvSpPr/>
          <p:nvPr/>
        </p:nvSpPr>
        <p:spPr>
          <a:xfrm>
            <a:off x="762000" y="1981200"/>
            <a:ext cx="7239000" cy="667615"/>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14" name="Rectangle 13">
            <a:extLst>
              <a:ext uri="{FF2B5EF4-FFF2-40B4-BE49-F238E27FC236}">
                <a16:creationId xmlns:a16="http://schemas.microsoft.com/office/drawing/2014/main" id="{416B4825-2E5B-4BF2-BED8-C221564BC86C}"/>
              </a:ext>
            </a:extLst>
          </p:cNvPr>
          <p:cNvSpPr/>
          <p:nvPr/>
        </p:nvSpPr>
        <p:spPr>
          <a:xfrm>
            <a:off x="838200" y="4913196"/>
            <a:ext cx="7391400" cy="1335203"/>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15" name="Left Brace 14">
            <a:extLst>
              <a:ext uri="{FF2B5EF4-FFF2-40B4-BE49-F238E27FC236}">
                <a16:creationId xmlns:a16="http://schemas.microsoft.com/office/drawing/2014/main" id="{5272601C-32F2-4876-93DF-F39D8675F419}"/>
              </a:ext>
            </a:extLst>
          </p:cNvPr>
          <p:cNvSpPr/>
          <p:nvPr/>
        </p:nvSpPr>
        <p:spPr>
          <a:xfrm>
            <a:off x="304800" y="2706829"/>
            <a:ext cx="533400" cy="1335260"/>
          </a:xfrm>
          <a:prstGeom prst="lef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Left Brace 15">
            <a:extLst>
              <a:ext uri="{FF2B5EF4-FFF2-40B4-BE49-F238E27FC236}">
                <a16:creationId xmlns:a16="http://schemas.microsoft.com/office/drawing/2014/main" id="{4A9F3473-A032-4105-8426-1D257197F567}"/>
              </a:ext>
            </a:extLst>
          </p:cNvPr>
          <p:cNvSpPr/>
          <p:nvPr/>
        </p:nvSpPr>
        <p:spPr>
          <a:xfrm rot="10800000">
            <a:off x="7866355" y="2743171"/>
            <a:ext cx="533400" cy="1335260"/>
          </a:xfrm>
          <a:prstGeom prst="lef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64A2C0E1-9F4D-49F9-8013-33C9C29B1DEE}"/>
              </a:ext>
            </a:extLst>
          </p:cNvPr>
          <p:cNvCxnSpPr>
            <a:cxnSpLocks/>
          </p:cNvCxnSpPr>
          <p:nvPr/>
        </p:nvCxnSpPr>
        <p:spPr>
          <a:xfrm>
            <a:off x="6248400" y="2971800"/>
            <a:ext cx="76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349EB45C-7F0E-427E-A82A-521A49BA215A}"/>
              </a:ext>
            </a:extLst>
          </p:cNvPr>
          <p:cNvSpPr/>
          <p:nvPr/>
        </p:nvSpPr>
        <p:spPr>
          <a:xfrm>
            <a:off x="6165811" y="2599552"/>
            <a:ext cx="927177" cy="461665"/>
          </a:xfrm>
          <a:prstGeom prst="rect">
            <a:avLst/>
          </a:prstGeom>
        </p:spPr>
        <p:txBody>
          <a:bodyPr wrap="none">
            <a:spAutoFit/>
          </a:bodyPr>
          <a:lstStyle/>
          <a:p>
            <a:r>
              <a:rPr lang="en-US" sz="2400" b="1" dirty="0"/>
              <a:t>death</a:t>
            </a:r>
          </a:p>
        </p:txBody>
      </p:sp>
      <p:cxnSp>
        <p:nvCxnSpPr>
          <p:cNvPr id="25" name="Straight Connector 24">
            <a:extLst>
              <a:ext uri="{FF2B5EF4-FFF2-40B4-BE49-F238E27FC236}">
                <a16:creationId xmlns:a16="http://schemas.microsoft.com/office/drawing/2014/main" id="{EF3C0B11-C3B5-4C78-BE76-BD3C7E564562}"/>
              </a:ext>
            </a:extLst>
          </p:cNvPr>
          <p:cNvCxnSpPr>
            <a:cxnSpLocks/>
          </p:cNvCxnSpPr>
          <p:nvPr/>
        </p:nvCxnSpPr>
        <p:spPr>
          <a:xfrm>
            <a:off x="2971800" y="3733800"/>
            <a:ext cx="2362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EC41DFF-CF45-4E6E-BE13-CEA086924C7B}"/>
              </a:ext>
            </a:extLst>
          </p:cNvPr>
          <p:cNvCxnSpPr>
            <a:cxnSpLocks/>
          </p:cNvCxnSpPr>
          <p:nvPr/>
        </p:nvCxnSpPr>
        <p:spPr>
          <a:xfrm>
            <a:off x="5410200" y="3733800"/>
            <a:ext cx="2456155"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220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500"/>
                                        <p:tgtEl>
                                          <p:spTgt spid="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par>
                                <p:cTn id="36" presetID="10" presetClass="entr" presetSubtype="0"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10"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500"/>
                                        <p:tgtEl>
                                          <p:spTgt spid="13"/>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500"/>
                                        <p:tgtEl>
                                          <p:spTgt spid="1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5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500"/>
                                        <p:tgtEl>
                                          <p:spTgt spid="20"/>
                                        </p:tgtEl>
                                      </p:cBhvr>
                                    </p:animEffect>
                                  </p:childTnLst>
                                </p:cTn>
                              </p:par>
                              <p:par>
                                <p:cTn id="74" presetID="10" presetClass="entr" presetSubtype="0" fill="hold"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500"/>
                                        <p:tgtEl>
                                          <p:spTgt spid="17"/>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6831" y="533400"/>
            <a:ext cx="4480714" cy="646331"/>
          </a:xfrm>
          <a:prstGeom prst="rect">
            <a:avLst/>
          </a:prstGeom>
          <a:noFill/>
        </p:spPr>
        <p:txBody>
          <a:bodyPr wrap="none" rtlCol="0">
            <a:spAutoFit/>
          </a:bodyPr>
          <a:lstStyle/>
          <a:p>
            <a:r>
              <a:rPr lang="en-US" sz="3600" b="1" u="sng" dirty="0"/>
              <a:t>Components of Poetry</a:t>
            </a:r>
          </a:p>
        </p:txBody>
      </p:sp>
      <p:sp>
        <p:nvSpPr>
          <p:cNvPr id="3" name="TextBox 2"/>
          <p:cNvSpPr txBox="1"/>
          <p:nvPr/>
        </p:nvSpPr>
        <p:spPr>
          <a:xfrm>
            <a:off x="973377" y="1524000"/>
            <a:ext cx="7027623" cy="4708981"/>
          </a:xfrm>
          <a:prstGeom prst="rect">
            <a:avLst/>
          </a:prstGeom>
          <a:noFill/>
        </p:spPr>
        <p:txBody>
          <a:bodyPr wrap="square" rtlCol="0">
            <a:spAutoFit/>
          </a:bodyPr>
          <a:lstStyle/>
          <a:p>
            <a:pPr marL="342900" indent="-342900">
              <a:buFont typeface="+mj-lt"/>
              <a:buAutoNum type="arabicPeriod"/>
            </a:pPr>
            <a:r>
              <a:rPr lang="en-US" sz="2000" b="1" u="sng" dirty="0"/>
              <a:t>Metaphor/Simile - </a:t>
            </a:r>
          </a:p>
          <a:p>
            <a:pPr marL="914400" lvl="1" indent="-457200">
              <a:buFont typeface="+mj-lt"/>
              <a:buAutoNum type="alphaLcParenR"/>
            </a:pPr>
            <a:r>
              <a:rPr lang="en-US" sz="2000" dirty="0"/>
              <a:t>A Metaphor is a </a:t>
            </a:r>
            <a:r>
              <a:rPr lang="en-US" sz="2000" dirty="0">
                <a:hlinkClick r:id="rId2"/>
              </a:rPr>
              <a:t>figure of speech</a:t>
            </a:r>
            <a:r>
              <a:rPr lang="en-US" sz="2000" dirty="0"/>
              <a:t> that makes an implicit, implied, or hidden </a:t>
            </a:r>
            <a:r>
              <a:rPr lang="en-US" sz="2000" dirty="0">
                <a:hlinkClick r:id="rId3"/>
              </a:rPr>
              <a:t>comparison</a:t>
            </a:r>
            <a:r>
              <a:rPr lang="en-US" sz="2000" dirty="0"/>
              <a:t> between two things that are unrelated, but which share some common characteristics. </a:t>
            </a:r>
          </a:p>
          <a:p>
            <a:pPr marL="914400" lvl="1" indent="-457200">
              <a:buFont typeface="+mj-lt"/>
              <a:buAutoNum type="alphaLcParenR"/>
            </a:pPr>
            <a:r>
              <a:rPr lang="en-US" sz="2000" b="1" dirty="0"/>
              <a:t>Why are they used?? </a:t>
            </a:r>
          </a:p>
          <a:p>
            <a:pPr marL="1371600" lvl="2" indent="-457200">
              <a:buFont typeface="+mj-lt"/>
              <a:buAutoNum type="alphaLcParenR"/>
            </a:pPr>
            <a:r>
              <a:rPr lang="en-US" sz="2000" b="1" dirty="0"/>
              <a:t>metaphors</a:t>
            </a:r>
            <a:r>
              <a:rPr lang="en-US" sz="2000" dirty="0"/>
              <a:t> are </a:t>
            </a:r>
            <a:r>
              <a:rPr lang="en-US" sz="2000" b="1" dirty="0"/>
              <a:t>used</a:t>
            </a:r>
            <a:r>
              <a:rPr lang="en-US" sz="2000" dirty="0"/>
              <a:t> in </a:t>
            </a:r>
            <a:r>
              <a:rPr lang="en-US" sz="2000" b="1" dirty="0"/>
              <a:t>poetry</a:t>
            </a:r>
            <a:r>
              <a:rPr lang="en-US" sz="2000" dirty="0"/>
              <a:t> to explain and elucidate emotions, feelings, relationships other elements that could not to described in ordinary language. </a:t>
            </a:r>
            <a:r>
              <a:rPr lang="en-US" sz="2000" b="1" dirty="0"/>
              <a:t>Poets</a:t>
            </a:r>
            <a:r>
              <a:rPr lang="en-US" sz="2000" dirty="0"/>
              <a:t> also </a:t>
            </a:r>
            <a:r>
              <a:rPr lang="en-US" sz="2000" b="1" dirty="0"/>
              <a:t>use metaphor</a:t>
            </a:r>
            <a:r>
              <a:rPr lang="en-US" sz="2000" dirty="0"/>
              <a:t> as a way of explaining or referring to something in a brief but effective way.</a:t>
            </a:r>
          </a:p>
          <a:p>
            <a:pPr marL="914400" lvl="1" indent="-457200">
              <a:buFont typeface="+mj-lt"/>
              <a:buAutoNum type="alphaLcParenR"/>
            </a:pPr>
            <a:r>
              <a:rPr lang="en-US" sz="2000" dirty="0"/>
              <a:t>EXAMPLES? </a:t>
            </a:r>
          </a:p>
          <a:p>
            <a:pPr marL="1371600" lvl="2" indent="-457200">
              <a:buFont typeface="+mj-lt"/>
              <a:buAutoNum type="alphaLcParenR"/>
            </a:pPr>
            <a:r>
              <a:rPr lang="en-US" sz="2000" dirty="0"/>
              <a:t>Her </a:t>
            </a:r>
            <a:r>
              <a:rPr lang="en-US" sz="2000" dirty="0">
                <a:hlinkClick r:id="rId4"/>
              </a:rPr>
              <a:t>voice</a:t>
            </a:r>
            <a:r>
              <a:rPr lang="en-US" sz="2000" dirty="0"/>
              <a:t> is </a:t>
            </a:r>
            <a:r>
              <a:rPr lang="en-US" sz="2000" b="1" dirty="0"/>
              <a:t>music to my ears</a:t>
            </a:r>
            <a:endParaRPr lang="en-US" sz="2000" dirty="0"/>
          </a:p>
          <a:p>
            <a:pPr marL="800100" lvl="1" indent="-342900">
              <a:buFont typeface="+mj-lt"/>
              <a:buAutoNum type="alphaLcParenR"/>
            </a:pPr>
            <a:endParaRPr lang="en-US" sz="2000" dirty="0"/>
          </a:p>
        </p:txBody>
      </p:sp>
    </p:spTree>
    <p:extLst>
      <p:ext uri="{BB962C8B-B14F-4D97-AF65-F5344CB8AC3E}">
        <p14:creationId xmlns:p14="http://schemas.microsoft.com/office/powerpoint/2010/main" val="223207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6831" y="380072"/>
            <a:ext cx="4480714" cy="646331"/>
          </a:xfrm>
          <a:prstGeom prst="rect">
            <a:avLst/>
          </a:prstGeom>
          <a:noFill/>
        </p:spPr>
        <p:txBody>
          <a:bodyPr wrap="none" rtlCol="0">
            <a:spAutoFit/>
          </a:bodyPr>
          <a:lstStyle/>
          <a:p>
            <a:r>
              <a:rPr lang="en-US" sz="3600" b="1" u="sng" dirty="0"/>
              <a:t>Components of Poetry</a:t>
            </a:r>
          </a:p>
        </p:txBody>
      </p:sp>
      <p:sp>
        <p:nvSpPr>
          <p:cNvPr id="3" name="TextBox 2"/>
          <p:cNvSpPr txBox="1"/>
          <p:nvPr/>
        </p:nvSpPr>
        <p:spPr>
          <a:xfrm>
            <a:off x="973377" y="1524000"/>
            <a:ext cx="7789623" cy="3970318"/>
          </a:xfrm>
          <a:prstGeom prst="rect">
            <a:avLst/>
          </a:prstGeom>
          <a:noFill/>
        </p:spPr>
        <p:txBody>
          <a:bodyPr wrap="square" rtlCol="0">
            <a:spAutoFit/>
          </a:bodyPr>
          <a:lstStyle/>
          <a:p>
            <a:pPr marL="342900" indent="-342900">
              <a:buFont typeface="+mj-lt"/>
              <a:buAutoNum type="arabicPeriod"/>
            </a:pPr>
            <a:r>
              <a:rPr lang="en-US" sz="2800" b="1" u="sng" dirty="0"/>
              <a:t>Hyperbole - </a:t>
            </a:r>
          </a:p>
          <a:p>
            <a:pPr marL="914400" lvl="1" indent="-457200">
              <a:buFont typeface="+mj-lt"/>
              <a:buAutoNum type="alphaLcParenR"/>
            </a:pPr>
            <a:r>
              <a:rPr lang="en-US" sz="2800" dirty="0"/>
              <a:t>a hyperbole is an unreal exaggeration to emphasize the real situation.</a:t>
            </a:r>
          </a:p>
          <a:p>
            <a:pPr marL="914400" lvl="1" indent="-457200">
              <a:buFont typeface="+mj-lt"/>
              <a:buAutoNum type="alphaLcParenR"/>
            </a:pPr>
            <a:r>
              <a:rPr lang="en-US" sz="2800" dirty="0"/>
              <a:t>Why are they used?</a:t>
            </a:r>
          </a:p>
          <a:p>
            <a:pPr marL="1371600" lvl="2" indent="-457200">
              <a:buFont typeface="+mj-lt"/>
              <a:buAutoNum type="alphaLcParenR"/>
            </a:pPr>
            <a:r>
              <a:rPr lang="en-US" sz="2800" dirty="0"/>
              <a:t>By applying hyperbole, one can turn a common feeling into a remarkable one. </a:t>
            </a:r>
          </a:p>
          <a:p>
            <a:pPr marL="914400" lvl="1" indent="-457200">
              <a:buFont typeface="+mj-lt"/>
              <a:buAutoNum type="alphaLcParenR"/>
            </a:pPr>
            <a:r>
              <a:rPr lang="en-US" sz="2800" dirty="0"/>
              <a:t>EXAMPLES? </a:t>
            </a:r>
          </a:p>
          <a:p>
            <a:pPr marL="1371600" lvl="2" indent="-457200">
              <a:buFont typeface="+mj-lt"/>
              <a:buAutoNum type="alphaLcParenR"/>
            </a:pPr>
            <a:r>
              <a:rPr lang="en-US" sz="2800" dirty="0"/>
              <a:t>I’m so hungry I could eat a horse</a:t>
            </a:r>
          </a:p>
          <a:p>
            <a:pPr marL="800100" lvl="1" indent="-342900">
              <a:buFont typeface="+mj-lt"/>
              <a:buAutoNum type="alphaLcParenR"/>
            </a:pPr>
            <a:endParaRPr lang="en-US" sz="2800" dirty="0"/>
          </a:p>
        </p:txBody>
      </p:sp>
    </p:spTree>
    <p:extLst>
      <p:ext uri="{BB962C8B-B14F-4D97-AF65-F5344CB8AC3E}">
        <p14:creationId xmlns:p14="http://schemas.microsoft.com/office/powerpoint/2010/main" val="377549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6831" y="380072"/>
            <a:ext cx="4480714" cy="646331"/>
          </a:xfrm>
          <a:prstGeom prst="rect">
            <a:avLst/>
          </a:prstGeom>
          <a:noFill/>
        </p:spPr>
        <p:txBody>
          <a:bodyPr wrap="none" rtlCol="0">
            <a:spAutoFit/>
          </a:bodyPr>
          <a:lstStyle/>
          <a:p>
            <a:r>
              <a:rPr lang="en-US" sz="3600" b="1" u="sng" dirty="0"/>
              <a:t>Components of Poetry</a:t>
            </a:r>
          </a:p>
        </p:txBody>
      </p:sp>
      <p:sp>
        <p:nvSpPr>
          <p:cNvPr id="3" name="TextBox 2"/>
          <p:cNvSpPr txBox="1"/>
          <p:nvPr/>
        </p:nvSpPr>
        <p:spPr>
          <a:xfrm>
            <a:off x="973377" y="1524000"/>
            <a:ext cx="7789623" cy="4524315"/>
          </a:xfrm>
          <a:prstGeom prst="rect">
            <a:avLst/>
          </a:prstGeom>
          <a:noFill/>
        </p:spPr>
        <p:txBody>
          <a:bodyPr wrap="square" rtlCol="0">
            <a:spAutoFit/>
          </a:bodyPr>
          <a:lstStyle/>
          <a:p>
            <a:pPr marL="342900" indent="-342900">
              <a:buFont typeface="+mj-lt"/>
              <a:buAutoNum type="arabicPeriod"/>
            </a:pPr>
            <a:r>
              <a:rPr lang="en-US" sz="2400" b="1" u="sng" dirty="0"/>
              <a:t>Parallelism - </a:t>
            </a:r>
          </a:p>
          <a:p>
            <a:pPr marL="914400" lvl="1" indent="-457200">
              <a:buFont typeface="+mj-lt"/>
              <a:buAutoNum type="alphaLcParenR"/>
            </a:pPr>
            <a:r>
              <a:rPr lang="en-US" sz="2400" b="1" dirty="0"/>
              <a:t>Parallelism</a:t>
            </a:r>
            <a:r>
              <a:rPr lang="en-US" sz="2400" dirty="0"/>
              <a:t> is when an author constructs parts of a sentence to be grammatically similar, often repeating a specific word, phrase, or idea..</a:t>
            </a:r>
          </a:p>
          <a:p>
            <a:pPr marL="914400" lvl="1" indent="-457200">
              <a:buFont typeface="+mj-lt"/>
              <a:buAutoNum type="alphaLcParenR"/>
            </a:pPr>
            <a:r>
              <a:rPr lang="en-US" sz="2400" dirty="0"/>
              <a:t>Why is it used?</a:t>
            </a:r>
          </a:p>
          <a:p>
            <a:pPr marL="1371600" lvl="2" indent="-457200">
              <a:buFont typeface="+mj-lt"/>
              <a:buAutoNum type="alphaLcParenR"/>
            </a:pPr>
            <a:r>
              <a:rPr lang="en-US" sz="2400" dirty="0"/>
              <a:t>The purpose is to establish ideas (sometimes conflicting), to create a rhythm and structure in the lines of poetry, and to use repetition to make a point. </a:t>
            </a:r>
          </a:p>
          <a:p>
            <a:pPr marL="914400" lvl="1" indent="-457200">
              <a:buFont typeface="+mj-lt"/>
              <a:buAutoNum type="alphaLcParenR"/>
            </a:pPr>
            <a:r>
              <a:rPr lang="en-US" sz="2400" dirty="0"/>
              <a:t>EXAMPLES? </a:t>
            </a:r>
          </a:p>
          <a:p>
            <a:pPr marL="1371600" lvl="2" indent="-457200">
              <a:buFont typeface="+mj-lt"/>
              <a:buAutoNum type="alphaLcParenR"/>
            </a:pPr>
            <a:r>
              <a:rPr lang="en-US" sz="2400" dirty="0"/>
              <a:t>I have a Dream….</a:t>
            </a:r>
          </a:p>
          <a:p>
            <a:pPr marL="800100" lvl="1" indent="-342900">
              <a:buFont typeface="+mj-lt"/>
              <a:buAutoNum type="alphaLcParenR"/>
            </a:pPr>
            <a:endParaRPr lang="en-US" sz="2400" dirty="0"/>
          </a:p>
        </p:txBody>
      </p:sp>
    </p:spTree>
    <p:extLst>
      <p:ext uri="{BB962C8B-B14F-4D97-AF65-F5344CB8AC3E}">
        <p14:creationId xmlns:p14="http://schemas.microsoft.com/office/powerpoint/2010/main" val="405042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0104" y="457200"/>
            <a:ext cx="5923792" cy="1200329"/>
          </a:xfrm>
          <a:prstGeom prst="rect">
            <a:avLst/>
          </a:prstGeom>
          <a:noFill/>
        </p:spPr>
        <p:txBody>
          <a:bodyPr wrap="square" rtlCol="0">
            <a:spAutoFit/>
          </a:bodyPr>
          <a:lstStyle/>
          <a:p>
            <a:pPr algn="ctr"/>
            <a:r>
              <a:rPr lang="en-US" sz="3600" b="1" u="sng" dirty="0"/>
              <a:t>Common Components of Psalms of Thanksgiving</a:t>
            </a:r>
          </a:p>
        </p:txBody>
      </p:sp>
      <p:sp>
        <p:nvSpPr>
          <p:cNvPr id="3" name="TextBox 2"/>
          <p:cNvSpPr txBox="1"/>
          <p:nvPr/>
        </p:nvSpPr>
        <p:spPr>
          <a:xfrm>
            <a:off x="990600" y="1905506"/>
            <a:ext cx="5427423" cy="3046988"/>
          </a:xfrm>
          <a:prstGeom prst="rect">
            <a:avLst/>
          </a:prstGeom>
          <a:noFill/>
        </p:spPr>
        <p:txBody>
          <a:bodyPr wrap="square" rtlCol="0">
            <a:spAutoFit/>
          </a:bodyPr>
          <a:lstStyle/>
          <a:p>
            <a:pPr marL="342900" indent="-342900">
              <a:buFont typeface="+mj-lt"/>
              <a:buAutoNum type="arabicPeriod"/>
            </a:pPr>
            <a:r>
              <a:rPr lang="en-US" sz="3200" dirty="0"/>
              <a:t>Declaration of Thanks</a:t>
            </a:r>
          </a:p>
          <a:p>
            <a:pPr marL="342900" indent="-342900">
              <a:buFont typeface="+mj-lt"/>
              <a:buAutoNum type="arabicPeriod"/>
            </a:pPr>
            <a:endParaRPr lang="en-US" sz="3200" b="1" u="sng" dirty="0"/>
          </a:p>
          <a:p>
            <a:pPr marL="342900" indent="-342900">
              <a:buFont typeface="+mj-lt"/>
              <a:buAutoNum type="arabicPeriod"/>
            </a:pPr>
            <a:r>
              <a:rPr lang="en-US" sz="3200" dirty="0"/>
              <a:t>Report of some Crisis</a:t>
            </a:r>
          </a:p>
          <a:p>
            <a:pPr marL="342900" indent="-342900">
              <a:buFont typeface="+mj-lt"/>
              <a:buAutoNum type="arabicPeriod"/>
            </a:pPr>
            <a:endParaRPr lang="en-US" sz="3200" dirty="0"/>
          </a:p>
          <a:p>
            <a:pPr marL="342900" indent="-342900">
              <a:buFont typeface="+mj-lt"/>
              <a:buAutoNum type="arabicPeriod"/>
            </a:pPr>
            <a:r>
              <a:rPr lang="en-US" sz="3200" dirty="0"/>
              <a:t>Report of God’s Deliverance </a:t>
            </a:r>
          </a:p>
          <a:p>
            <a:pPr marL="800100" lvl="1" indent="-342900">
              <a:buFont typeface="+mj-lt"/>
              <a:buAutoNum type="alphaLcParenR"/>
            </a:pPr>
            <a:endParaRPr lang="en-US" sz="3200" dirty="0"/>
          </a:p>
        </p:txBody>
      </p:sp>
    </p:spTree>
    <p:extLst>
      <p:ext uri="{BB962C8B-B14F-4D97-AF65-F5344CB8AC3E}">
        <p14:creationId xmlns:p14="http://schemas.microsoft.com/office/powerpoint/2010/main" val="386141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21136" y="533400"/>
            <a:ext cx="4501553" cy="646331"/>
          </a:xfrm>
          <a:prstGeom prst="rect">
            <a:avLst/>
          </a:prstGeom>
          <a:noFill/>
        </p:spPr>
        <p:txBody>
          <a:bodyPr wrap="none" rtlCol="0">
            <a:spAutoFit/>
          </a:bodyPr>
          <a:lstStyle/>
          <a:p>
            <a:r>
              <a:rPr lang="en-US" sz="3600" b="1" u="sng" dirty="0"/>
              <a:t>Learning Goals Review</a:t>
            </a:r>
          </a:p>
        </p:txBody>
      </p:sp>
      <p:sp>
        <p:nvSpPr>
          <p:cNvPr id="6" name="TextBox 5"/>
          <p:cNvSpPr txBox="1"/>
          <p:nvPr/>
        </p:nvSpPr>
        <p:spPr>
          <a:xfrm>
            <a:off x="1066800" y="1874728"/>
            <a:ext cx="6210226" cy="3108543"/>
          </a:xfrm>
          <a:prstGeom prst="rect">
            <a:avLst/>
          </a:prstGeom>
          <a:noFill/>
        </p:spPr>
        <p:txBody>
          <a:bodyPr wrap="none" rtlCol="0">
            <a:spAutoFit/>
          </a:bodyPr>
          <a:lstStyle/>
          <a:p>
            <a:pPr marL="342900" indent="-342900">
              <a:buFont typeface="+mj-lt"/>
              <a:buAutoNum type="arabicPeriod"/>
            </a:pPr>
            <a:r>
              <a:rPr lang="en-US" sz="2800" dirty="0"/>
              <a:t>READ FOR MEANING</a:t>
            </a:r>
          </a:p>
          <a:p>
            <a:pPr marL="342900" indent="-342900">
              <a:buFont typeface="+mj-lt"/>
              <a:buAutoNum type="arabicPeriod"/>
            </a:pPr>
            <a:endParaRPr lang="en-US" sz="2800" dirty="0"/>
          </a:p>
          <a:p>
            <a:pPr marL="342900" indent="-342900">
              <a:buFont typeface="+mj-lt"/>
              <a:buAutoNum type="arabicPeriod"/>
            </a:pPr>
            <a:r>
              <a:rPr lang="en-US" sz="2800" dirty="0"/>
              <a:t>IDENTIFY FEATURES OF THANKSGIVING</a:t>
            </a:r>
          </a:p>
          <a:p>
            <a:pPr marL="342900" indent="-342900">
              <a:buFont typeface="+mj-lt"/>
              <a:buAutoNum type="arabicPeriod"/>
            </a:pPr>
            <a:endParaRPr lang="en-US" sz="2800" dirty="0"/>
          </a:p>
          <a:p>
            <a:pPr marL="342900" indent="-342900">
              <a:buFont typeface="+mj-lt"/>
              <a:buAutoNum type="arabicPeriod"/>
            </a:pPr>
            <a:r>
              <a:rPr lang="en-US" sz="2800" dirty="0"/>
              <a:t>SEE GOD THROUGH THANKFULNESS</a:t>
            </a:r>
          </a:p>
          <a:p>
            <a:pPr marL="342900" indent="-342900">
              <a:buFont typeface="+mj-lt"/>
              <a:buAutoNum type="arabicPeriod"/>
            </a:pPr>
            <a:endParaRPr lang="en-US" sz="2800" dirty="0"/>
          </a:p>
          <a:p>
            <a:pPr marL="342900" indent="-342900">
              <a:buFont typeface="+mj-lt"/>
              <a:buAutoNum type="arabicPeriod"/>
            </a:pPr>
            <a:r>
              <a:rPr lang="en-US" sz="2800" dirty="0"/>
              <a:t>PRAY WITH PURPOSEFUL THANKS</a:t>
            </a:r>
          </a:p>
        </p:txBody>
      </p:sp>
    </p:spTree>
    <p:extLst>
      <p:ext uri="{BB962C8B-B14F-4D97-AF65-F5344CB8AC3E}">
        <p14:creationId xmlns:p14="http://schemas.microsoft.com/office/powerpoint/2010/main" val="246587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686800" cy="1815882"/>
          </a:xfrm>
          <a:prstGeom prst="rect">
            <a:avLst/>
          </a:prstGeom>
        </p:spPr>
        <p:txBody>
          <a:bodyPr wrap="square">
            <a:spAutoFit/>
          </a:bodyPr>
          <a:lstStyle/>
          <a:p>
            <a:r>
              <a:rPr lang="en-US" sz="2800" b="1" u="sng" dirty="0"/>
              <a:t>[</a:t>
            </a:r>
            <a:r>
              <a:rPr lang="en-US" sz="2800" b="1" u="sng" dirty="0" err="1"/>
              <a:t>Psa</a:t>
            </a:r>
            <a:r>
              <a:rPr lang="en-US" sz="2800" b="1" u="sng" dirty="0"/>
              <a:t> 116:1-19 NKJV]</a:t>
            </a:r>
            <a:r>
              <a:rPr lang="en-US" sz="2800" dirty="0"/>
              <a:t> 1 I love the LORD, because He has heard My voice [and] my supplications. 2 Because He has inclined His ear to me, Therefore I will call [upon Him] as long as I live. </a:t>
            </a:r>
          </a:p>
        </p:txBody>
      </p:sp>
      <p:cxnSp>
        <p:nvCxnSpPr>
          <p:cNvPr id="4" name="Straight Connector 3"/>
          <p:cNvCxnSpPr/>
          <p:nvPr/>
        </p:nvCxnSpPr>
        <p:spPr>
          <a:xfrm>
            <a:off x="3505200" y="838200"/>
            <a:ext cx="2438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1268888"/>
            <a:ext cx="5562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 y="1676400"/>
            <a:ext cx="3124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181600" y="1694848"/>
            <a:ext cx="2971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6929B94A-4973-4BA0-91BA-C7841FBD0A67}"/>
              </a:ext>
            </a:extLst>
          </p:cNvPr>
          <p:cNvSpPr/>
          <p:nvPr/>
        </p:nvSpPr>
        <p:spPr>
          <a:xfrm>
            <a:off x="304800" y="2612172"/>
            <a:ext cx="8686800" cy="4093428"/>
          </a:xfrm>
          <a:prstGeom prst="rect">
            <a:avLst/>
          </a:prstGeom>
        </p:spPr>
        <p:txBody>
          <a:bodyPr wrap="square">
            <a:spAutoFit/>
          </a:bodyPr>
          <a:lstStyle/>
          <a:p>
            <a:r>
              <a:rPr lang="en-US" sz="2600" b="1" u="sng" dirty="0"/>
              <a:t>[Mat 22:34-40 NKJV] </a:t>
            </a:r>
            <a:r>
              <a:rPr lang="en-US" sz="2600" dirty="0"/>
              <a:t>34 But when the Pharisees heard that He had silenced the Sadducees, they gathered together. 35 Then one of them, a lawyer, asked [Him a question], testing Him, and saying, 36 "Teacher, which [is] the great commandment in the law?" 37 Jesus said to him, </a:t>
            </a:r>
            <a:r>
              <a:rPr lang="en-US" sz="2600" b="1" u="sng" dirty="0"/>
              <a:t>"'You shall love the LORD your God with all your heart, with all your soul, and with all your mind.' 38 "This is [the] first and great commandment.</a:t>
            </a:r>
            <a:r>
              <a:rPr lang="en-US" sz="2600" dirty="0"/>
              <a:t> 39 "And [the] second [is] like it: 'You shall love your neighbor as yourself.' 40 "On these two commandments hang all the Law and the Prophets."</a:t>
            </a:r>
          </a:p>
        </p:txBody>
      </p:sp>
    </p:spTree>
    <p:extLst>
      <p:ext uri="{BB962C8B-B14F-4D97-AF65-F5344CB8AC3E}">
        <p14:creationId xmlns:p14="http://schemas.microsoft.com/office/powerpoint/2010/main" val="99966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BD50CA-F5F4-40D5-8FE6-68E6C5A6FBF5}"/>
              </a:ext>
            </a:extLst>
          </p:cNvPr>
          <p:cNvSpPr/>
          <p:nvPr/>
        </p:nvSpPr>
        <p:spPr>
          <a:xfrm>
            <a:off x="228600" y="533400"/>
            <a:ext cx="8610600" cy="3108543"/>
          </a:xfrm>
          <a:prstGeom prst="rect">
            <a:avLst/>
          </a:prstGeom>
        </p:spPr>
        <p:txBody>
          <a:bodyPr wrap="square">
            <a:spAutoFit/>
          </a:bodyPr>
          <a:lstStyle/>
          <a:p>
            <a:r>
              <a:rPr lang="en-US" sz="2800" dirty="0"/>
              <a:t>3 The pains of death surrounded me, And the pangs of </a:t>
            </a:r>
            <a:r>
              <a:rPr lang="en-US" sz="2800" dirty="0" err="1"/>
              <a:t>Sheol</a:t>
            </a:r>
            <a:r>
              <a:rPr lang="en-US" sz="2800" dirty="0"/>
              <a:t> laid hold of me; I found trouble and sorrow. 4 Then I called upon the name of the LORD: "O LORD, I implore You, deliver my soul!" </a:t>
            </a:r>
          </a:p>
          <a:p>
            <a:r>
              <a:rPr lang="en-US" sz="2800" dirty="0"/>
              <a:t>5 Gracious [is] the LORD, and righteous; Yes, our God [is] merciful. 6 The LORD preserves the simple; I was brought low, and He saved me. </a:t>
            </a:r>
          </a:p>
        </p:txBody>
      </p:sp>
      <p:cxnSp>
        <p:nvCxnSpPr>
          <p:cNvPr id="3" name="Straight Connector 2">
            <a:extLst>
              <a:ext uri="{FF2B5EF4-FFF2-40B4-BE49-F238E27FC236}">
                <a16:creationId xmlns:a16="http://schemas.microsoft.com/office/drawing/2014/main" id="{F4FB1779-B807-4165-B91F-F2E552C1882C}"/>
              </a:ext>
            </a:extLst>
          </p:cNvPr>
          <p:cNvCxnSpPr>
            <a:cxnSpLocks/>
          </p:cNvCxnSpPr>
          <p:nvPr/>
        </p:nvCxnSpPr>
        <p:spPr>
          <a:xfrm>
            <a:off x="1219200" y="990600"/>
            <a:ext cx="4267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20ED2DF-2E24-444A-9D3F-DEB8C6318E89}"/>
              </a:ext>
            </a:extLst>
          </p:cNvPr>
          <p:cNvCxnSpPr>
            <a:cxnSpLocks/>
          </p:cNvCxnSpPr>
          <p:nvPr/>
        </p:nvCxnSpPr>
        <p:spPr>
          <a:xfrm>
            <a:off x="276687" y="1447800"/>
            <a:ext cx="299991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50DCDC7-FD97-4D28-A87C-24FCADFE61D8}"/>
              </a:ext>
            </a:extLst>
          </p:cNvPr>
          <p:cNvCxnSpPr>
            <a:cxnSpLocks/>
          </p:cNvCxnSpPr>
          <p:nvPr/>
        </p:nvCxnSpPr>
        <p:spPr>
          <a:xfrm>
            <a:off x="7620000" y="1447800"/>
            <a:ext cx="1066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011E724-3ACB-46D8-B36F-6A001F3F25B5}"/>
              </a:ext>
            </a:extLst>
          </p:cNvPr>
          <p:cNvCxnSpPr/>
          <p:nvPr/>
        </p:nvCxnSpPr>
        <p:spPr>
          <a:xfrm>
            <a:off x="990600" y="3581400"/>
            <a:ext cx="2438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B1318E4-42B9-4381-A4F7-B5FE16893849}"/>
              </a:ext>
            </a:extLst>
          </p:cNvPr>
          <p:cNvSpPr/>
          <p:nvPr/>
        </p:nvSpPr>
        <p:spPr>
          <a:xfrm>
            <a:off x="256712" y="4209871"/>
            <a:ext cx="8610599" cy="2062103"/>
          </a:xfrm>
          <a:prstGeom prst="rect">
            <a:avLst/>
          </a:prstGeom>
        </p:spPr>
        <p:txBody>
          <a:bodyPr wrap="square">
            <a:spAutoFit/>
          </a:bodyPr>
          <a:lstStyle/>
          <a:p>
            <a:r>
              <a:rPr lang="en-US" sz="3200" dirty="0"/>
              <a:t>7 Return to your rest, O my soul, For the LORD has dealt bountifully with you. 8 For You have delivered my soul from death, My eyes from tears, [And] my feet from falling. </a:t>
            </a:r>
          </a:p>
        </p:txBody>
      </p:sp>
      <p:cxnSp>
        <p:nvCxnSpPr>
          <p:cNvPr id="11" name="Straight Connector 10">
            <a:extLst>
              <a:ext uri="{FF2B5EF4-FFF2-40B4-BE49-F238E27FC236}">
                <a16:creationId xmlns:a16="http://schemas.microsoft.com/office/drawing/2014/main" id="{01C51EB4-61D3-4F6E-851F-39A664FF4F62}"/>
              </a:ext>
            </a:extLst>
          </p:cNvPr>
          <p:cNvCxnSpPr>
            <a:cxnSpLocks/>
          </p:cNvCxnSpPr>
          <p:nvPr/>
        </p:nvCxnSpPr>
        <p:spPr>
          <a:xfrm>
            <a:off x="685800" y="4724400"/>
            <a:ext cx="2971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3432395-C964-42E2-A0AC-585004A51FF7}"/>
              </a:ext>
            </a:extLst>
          </p:cNvPr>
          <p:cNvCxnSpPr/>
          <p:nvPr/>
        </p:nvCxnSpPr>
        <p:spPr>
          <a:xfrm>
            <a:off x="6096000" y="5715000"/>
            <a:ext cx="2438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D42E0FF-F70A-4C46-813B-DD3AB1FB686F}"/>
              </a:ext>
            </a:extLst>
          </p:cNvPr>
          <p:cNvCxnSpPr>
            <a:cxnSpLocks/>
          </p:cNvCxnSpPr>
          <p:nvPr/>
        </p:nvCxnSpPr>
        <p:spPr>
          <a:xfrm>
            <a:off x="1981200" y="6241642"/>
            <a:ext cx="2590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098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7A15BE-367F-45E7-936B-5EE6C169C9E7}"/>
              </a:ext>
            </a:extLst>
          </p:cNvPr>
          <p:cNvSpPr/>
          <p:nvPr/>
        </p:nvSpPr>
        <p:spPr>
          <a:xfrm>
            <a:off x="304800" y="526702"/>
            <a:ext cx="8534400" cy="1200329"/>
          </a:xfrm>
          <a:prstGeom prst="rect">
            <a:avLst/>
          </a:prstGeom>
        </p:spPr>
        <p:txBody>
          <a:bodyPr wrap="square">
            <a:spAutoFit/>
          </a:bodyPr>
          <a:lstStyle/>
          <a:p>
            <a:r>
              <a:rPr lang="en-US" sz="2400" dirty="0"/>
              <a:t>9 I will walk before the LORD In the land of the living. 10 I believed, therefore I spoke, "I am greatly afflicted.“ 11 I said in my haste, "All men [are] liars."  </a:t>
            </a:r>
          </a:p>
        </p:txBody>
      </p:sp>
      <p:cxnSp>
        <p:nvCxnSpPr>
          <p:cNvPr id="3" name="Straight Connector 2">
            <a:extLst>
              <a:ext uri="{FF2B5EF4-FFF2-40B4-BE49-F238E27FC236}">
                <a16:creationId xmlns:a16="http://schemas.microsoft.com/office/drawing/2014/main" id="{20B80B60-4E29-41FD-BA86-1728ADA171E8}"/>
              </a:ext>
            </a:extLst>
          </p:cNvPr>
          <p:cNvCxnSpPr>
            <a:cxnSpLocks/>
          </p:cNvCxnSpPr>
          <p:nvPr/>
        </p:nvCxnSpPr>
        <p:spPr>
          <a:xfrm>
            <a:off x="457200" y="1295400"/>
            <a:ext cx="20955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C7630FC3-9FD8-4AC2-9967-4EC16CBE0854}"/>
              </a:ext>
            </a:extLst>
          </p:cNvPr>
          <p:cNvSpPr/>
          <p:nvPr/>
        </p:nvSpPr>
        <p:spPr>
          <a:xfrm>
            <a:off x="228600" y="2438400"/>
            <a:ext cx="8839200" cy="3962880"/>
          </a:xfrm>
          <a:prstGeom prst="rect">
            <a:avLst/>
          </a:prstGeom>
        </p:spPr>
        <p:txBody>
          <a:bodyPr wrap="square">
            <a:spAutoFit/>
          </a:bodyPr>
          <a:lstStyle/>
          <a:p>
            <a:pPr>
              <a:lnSpc>
                <a:spcPct val="115000"/>
              </a:lnSpc>
              <a:spcAft>
                <a:spcPts val="1000"/>
              </a:spcAft>
            </a:pPr>
            <a:r>
              <a:rPr lang="en-US" sz="2200" b="1" u="sng" dirty="0">
                <a:latin typeface="Calibri" panose="020F0502020204030204" pitchFamily="34" charset="0"/>
                <a:ea typeface="Calibri" panose="020F0502020204030204" pitchFamily="34" charset="0"/>
                <a:cs typeface="Times New Roman" panose="02020603050405020304" pitchFamily="18" charset="0"/>
              </a:rPr>
              <a:t>[2Co 4:8-14 NKJV]</a:t>
            </a:r>
            <a:r>
              <a:rPr lang="en-US" sz="2200" dirty="0">
                <a:latin typeface="Calibri" panose="020F0502020204030204" pitchFamily="34" charset="0"/>
                <a:ea typeface="Calibri" panose="020F0502020204030204" pitchFamily="34" charset="0"/>
                <a:cs typeface="Times New Roman" panose="02020603050405020304" pitchFamily="18" charset="0"/>
              </a:rPr>
              <a:t> 8 [We are] hard-pressed on every side, yet not crushed; [we are] perplexed, but not in despair; 9 persecuted, but not forsaken; struck down, but not destroyed-- 10 always carrying about in the body the dying of the Lord Jesus, that the life of Jesus also may be manifested in our body. 11 For we who live are always delivered to death for Jesus' sake, that the life of Jesus also may be manifested in our mortal flesh. 12 So then death is working in us, but life in you. 13 And since we have the same spirit of faith, according to what is written, </a:t>
            </a:r>
            <a:r>
              <a:rPr lang="en-US" sz="2200" u="sng" dirty="0">
                <a:latin typeface="Calibri" panose="020F0502020204030204" pitchFamily="34" charset="0"/>
                <a:ea typeface="Calibri" panose="020F0502020204030204" pitchFamily="34" charset="0"/>
                <a:cs typeface="Times New Roman" panose="02020603050405020304" pitchFamily="18" charset="0"/>
              </a:rPr>
              <a:t>"I believed and therefore I spoke,"</a:t>
            </a:r>
            <a:r>
              <a:rPr lang="en-US" sz="2200" dirty="0">
                <a:latin typeface="Calibri" panose="020F0502020204030204" pitchFamily="34" charset="0"/>
                <a:ea typeface="Calibri" panose="020F0502020204030204" pitchFamily="34" charset="0"/>
                <a:cs typeface="Times New Roman" panose="02020603050405020304" pitchFamily="18" charset="0"/>
              </a:rPr>
              <a:t> we also believe and therefore speak, 14 knowing that He who raised up the Lord Jesus will also raise us up with Jesus, and will present [us] with you. </a:t>
            </a:r>
          </a:p>
        </p:txBody>
      </p:sp>
      <p:cxnSp>
        <p:nvCxnSpPr>
          <p:cNvPr id="6" name="Straight Connector 5">
            <a:extLst>
              <a:ext uri="{FF2B5EF4-FFF2-40B4-BE49-F238E27FC236}">
                <a16:creationId xmlns:a16="http://schemas.microsoft.com/office/drawing/2014/main" id="{1A195120-319C-4FFE-822D-394516FAA4F4}"/>
              </a:ext>
            </a:extLst>
          </p:cNvPr>
          <p:cNvCxnSpPr>
            <a:cxnSpLocks/>
          </p:cNvCxnSpPr>
          <p:nvPr/>
        </p:nvCxnSpPr>
        <p:spPr>
          <a:xfrm>
            <a:off x="7086600" y="914400"/>
            <a:ext cx="1676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17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TotalTime>
  <Words>784</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Morolez</dc:creator>
  <cp:lastModifiedBy>Morolez, Alex</cp:lastModifiedBy>
  <cp:revision>24</cp:revision>
  <cp:lastPrinted>2020-02-06T01:04:36Z</cp:lastPrinted>
  <dcterms:created xsi:type="dcterms:W3CDTF">2020-02-04T03:49:53Z</dcterms:created>
  <dcterms:modified xsi:type="dcterms:W3CDTF">2020-02-06T01:04:44Z</dcterms:modified>
</cp:coreProperties>
</file>