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328" r:id="rId4"/>
    <p:sldId id="329" r:id="rId5"/>
    <p:sldId id="330" r:id="rId6"/>
    <p:sldId id="331" r:id="rId7"/>
    <p:sldId id="332" r:id="rId8"/>
    <p:sldId id="333" r:id="rId9"/>
    <p:sldId id="335" r:id="rId10"/>
    <p:sldId id="344" r:id="rId11"/>
    <p:sldId id="343" r:id="rId12"/>
    <p:sldId id="346" r:id="rId13"/>
    <p:sldId id="347" r:id="rId14"/>
    <p:sldId id="357" r:id="rId15"/>
    <p:sldId id="370" r:id="rId16"/>
    <p:sldId id="355" r:id="rId17"/>
    <p:sldId id="353" r:id="rId18"/>
    <p:sldId id="359" r:id="rId19"/>
    <p:sldId id="361" r:id="rId20"/>
    <p:sldId id="360" r:id="rId21"/>
    <p:sldId id="362" r:id="rId22"/>
    <p:sldId id="363" r:id="rId23"/>
    <p:sldId id="364" r:id="rId24"/>
    <p:sldId id="365" r:id="rId25"/>
    <p:sldId id="367" r:id="rId26"/>
    <p:sldId id="368" r:id="rId27"/>
    <p:sldId id="369" r:id="rId28"/>
    <p:sldId id="371" r:id="rId29"/>
    <p:sldId id="372" r:id="rId30"/>
    <p:sldId id="373" r:id="rId31"/>
    <p:sldId id="273" r:id="rId3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10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CDED0-80DC-41EB-A12F-A067109C8CB9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3FBD6-1202-4A6F-884C-A26040B0A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6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CEDEAFB2-1715-4B0C-8912-1E139CB4156D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1214-714E-4997-A557-6E784DC98CA7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3AD9-0F7B-4935-97BA-00BBD316968F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8F049-18EB-41A2-AFAD-B5159890D968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632F-FC7B-4D87-B1FE-52D42F3A2BF3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5AC7-F125-4DED-B5C1-D63766654104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BE13C-6C5D-41EE-8953-A109C1EE17B3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AEDCB-4903-4444-8AB8-0B5E12C8C25F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FAD3-272B-4451-8E78-1658F8E124FB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24144-FEDA-4432-A69B-F81FD05304BC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1C9D-2031-4E75-8DCB-6F175C08D973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28DF-B04F-4D27-968E-D086BDF9A7A1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B8E48-AC68-4E47-A2A0-C55251274B3A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12C4-C8B3-4D5F-8F31-6D15DCC4BC3D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C2C60-1B06-42A5-A600-10F399CDBDE8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F85E-CB27-4D99-BF15-687A51BDCB02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C2D7-B214-458A-8160-AE5981FFD9A4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EA7F9C-F14F-4D3C-BA92-0DD9B42E20F9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CDCFE-6883-473D-8196-C8318189D2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Death – Burial  and Resurrection of Christ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FD175E-3D18-45D9-8B02-40412B497D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endParaRPr lang="en-US" sz="2400" dirty="0"/>
          </a:p>
          <a:p>
            <a:pPr algn="ctr"/>
            <a:r>
              <a:rPr lang="en-US" sz="3200" dirty="0"/>
              <a:t>Beauty – Majesty - Magnitude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2CDA77-F7C0-4E70-BA8D-99ECC5525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5" y="533623"/>
            <a:ext cx="4299858" cy="385210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AEE1B4-14D6-4910-9EBF-163ACA8BF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/>
              <a:pPr/>
              <a:t>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4434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3" y="1028700"/>
            <a:ext cx="11723914" cy="636079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b="1" u="sng" dirty="0"/>
              <a:t>Death means separation</a:t>
            </a:r>
            <a:r>
              <a:rPr lang="en-US" sz="2800" u="sng" dirty="0"/>
              <a:t> </a:t>
            </a:r>
            <a:r>
              <a:rPr lang="en-US" sz="2800" dirty="0"/>
              <a:t>-  It is not a cessation of existence. Thus, physical death is separation of the spirit from the body.  Genesis 35:18; James 2:26</a:t>
            </a:r>
            <a:endParaRPr lang="en-US" sz="2800" b="1" u="sng" dirty="0"/>
          </a:p>
          <a:p>
            <a:pPr marL="0" lvl="0" indent="0">
              <a:buNone/>
            </a:pPr>
            <a:endParaRPr lang="en-US" sz="2800" b="1" u="sng" dirty="0"/>
          </a:p>
          <a:p>
            <a:pPr marL="0" lvl="0" indent="0">
              <a:buNone/>
            </a:pPr>
            <a:r>
              <a:rPr lang="en-US" sz="2800" b="1" u="sng" dirty="0"/>
              <a:t>Life means union</a:t>
            </a:r>
            <a:r>
              <a:rPr lang="en-US" sz="2800" b="1" dirty="0"/>
              <a:t>.</a:t>
            </a:r>
            <a:r>
              <a:rPr lang="en-US" sz="2800" dirty="0"/>
              <a:t>  God unites eternal spirits to the earthly elements, these elements become living breathing flesh and blood bodies. Genesis 2:7; Zechariah 12:1; Luke 8:53-55</a:t>
            </a:r>
          </a:p>
          <a:p>
            <a:pPr marL="0" lv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 </a:t>
            </a:r>
          </a:p>
          <a:p>
            <a:pPr marL="0" indent="0">
              <a:buNone/>
            </a:pPr>
            <a:r>
              <a:rPr lang="en-US" sz="2800" dirty="0"/>
              <a:t> 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Why Does God’s Law Demand Death?</a:t>
            </a:r>
          </a:p>
        </p:txBody>
      </p:sp>
    </p:spTree>
    <p:extLst>
      <p:ext uri="{BB962C8B-B14F-4D97-AF65-F5344CB8AC3E}">
        <p14:creationId xmlns:p14="http://schemas.microsoft.com/office/powerpoint/2010/main" val="2919109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35900"/>
            <a:ext cx="11723914" cy="5722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/>
              <a:t>Spiritual death is the separation from God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E7CAF0-DC6D-45D4-BE8B-A51F2E1A96D5}"/>
              </a:ext>
            </a:extLst>
          </p:cNvPr>
          <p:cNvSpPr/>
          <p:nvPr/>
        </p:nvSpPr>
        <p:spPr>
          <a:xfrm>
            <a:off x="795609" y="2017084"/>
            <a:ext cx="107041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Isaiah 59:2 </a:t>
            </a:r>
            <a:r>
              <a:rPr lang="en-US" sz="2800" dirty="0"/>
              <a:t> But your iniquities have made a </a:t>
            </a:r>
            <a:r>
              <a:rPr lang="en-US" sz="2800" b="1" u="sng" dirty="0"/>
              <a:t>separation</a:t>
            </a:r>
            <a:r>
              <a:rPr lang="en-US" sz="2800" dirty="0"/>
              <a:t> between you and your God….</a:t>
            </a:r>
          </a:p>
          <a:p>
            <a:r>
              <a:rPr lang="en-US" sz="2800" dirty="0"/>
              <a:t> </a:t>
            </a:r>
          </a:p>
          <a:p>
            <a:r>
              <a:rPr lang="en-US" sz="2800" b="1" dirty="0"/>
              <a:t>2 Thessalonians 1:8-9 </a:t>
            </a:r>
            <a:r>
              <a:rPr lang="en-US" sz="2800" dirty="0"/>
              <a:t>to those who </a:t>
            </a:r>
            <a:r>
              <a:rPr lang="en-US" sz="2800" b="1" u="sng" dirty="0"/>
              <a:t>do not obey</a:t>
            </a:r>
            <a:r>
              <a:rPr lang="en-US" sz="2800" dirty="0"/>
              <a:t> the gospel of our Lord Jesus. </a:t>
            </a:r>
            <a:r>
              <a:rPr lang="en-US" sz="2800" baseline="30000" dirty="0"/>
              <a:t>9 </a:t>
            </a:r>
            <a:r>
              <a:rPr lang="en-US" sz="2800" dirty="0"/>
              <a:t> These will pay the penalty of </a:t>
            </a:r>
            <a:r>
              <a:rPr lang="en-US" sz="2800" b="1" u="sng" dirty="0"/>
              <a:t>eternal destruction</a:t>
            </a:r>
            <a:r>
              <a:rPr lang="en-US" sz="2800" dirty="0"/>
              <a:t>, </a:t>
            </a:r>
            <a:r>
              <a:rPr lang="en-US" sz="2800" b="1" u="sng" dirty="0"/>
              <a:t>away from the presence of the Lord</a:t>
            </a:r>
            <a:r>
              <a:rPr lang="en-US" sz="2800" dirty="0"/>
              <a:t> ….</a:t>
            </a:r>
          </a:p>
          <a:p>
            <a:endParaRPr lang="en-US" sz="2800" dirty="0"/>
          </a:p>
          <a:p>
            <a:r>
              <a:rPr lang="en-US" sz="2800" b="1" dirty="0"/>
              <a:t>Ezekiel 18:20 </a:t>
            </a:r>
            <a:r>
              <a:rPr lang="en-US" sz="2800" dirty="0"/>
              <a:t>"The person who </a:t>
            </a:r>
            <a:r>
              <a:rPr lang="en-US" sz="2800" b="1" u="sng" dirty="0"/>
              <a:t>sins will die</a:t>
            </a:r>
            <a:r>
              <a:rPr lang="en-US" sz="2800" dirty="0"/>
              <a:t>….</a:t>
            </a:r>
          </a:p>
          <a:p>
            <a:r>
              <a:rPr lang="en-US" sz="2800" dirty="0"/>
              <a:t> </a:t>
            </a:r>
          </a:p>
          <a:p>
            <a:r>
              <a:rPr lang="en-US" sz="2800" b="1" dirty="0"/>
              <a:t>Romans 6:23 </a:t>
            </a:r>
            <a:r>
              <a:rPr lang="en-US" sz="2800" dirty="0"/>
              <a:t>For the wages of </a:t>
            </a:r>
            <a:r>
              <a:rPr lang="en-US" sz="2800" b="1" u="sng" dirty="0"/>
              <a:t>sin is death</a:t>
            </a:r>
            <a:r>
              <a:rPr lang="en-US" sz="2800" dirty="0"/>
              <a:t>….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44493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35900"/>
            <a:ext cx="11723914" cy="5722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Eternal Life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E7CAF0-DC6D-45D4-BE8B-A51F2E1A96D5}"/>
              </a:ext>
            </a:extLst>
          </p:cNvPr>
          <p:cNvSpPr/>
          <p:nvPr/>
        </p:nvSpPr>
        <p:spPr>
          <a:xfrm>
            <a:off x="795609" y="2017084"/>
            <a:ext cx="107041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Spiritual Eternal Life is the Union of our Eternal Spirit to God because of Perfect and Infinite Holiness, Purity, and Righteousness</a:t>
            </a:r>
          </a:p>
          <a:p>
            <a:endParaRPr lang="en-US" sz="3600" b="1" dirty="0"/>
          </a:p>
          <a:p>
            <a:r>
              <a:rPr lang="en-US" sz="3600" b="1" dirty="0"/>
              <a:t>Perfect and Infinite Sinlessness</a:t>
            </a:r>
          </a:p>
        </p:txBody>
      </p:sp>
    </p:spTree>
    <p:extLst>
      <p:ext uri="{BB962C8B-B14F-4D97-AF65-F5344CB8AC3E}">
        <p14:creationId xmlns:p14="http://schemas.microsoft.com/office/powerpoint/2010/main" val="579971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35900"/>
            <a:ext cx="11723914" cy="5722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Justice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E7CAF0-DC6D-45D4-BE8B-A51F2E1A96D5}"/>
              </a:ext>
            </a:extLst>
          </p:cNvPr>
          <p:cNvSpPr/>
          <p:nvPr/>
        </p:nvSpPr>
        <p:spPr>
          <a:xfrm>
            <a:off x="795609" y="2017084"/>
            <a:ext cx="107041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God Cannot and Will Not Relent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Justice Demands Death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If God Does Not Require Death (separation) – Will Allow Every Evil Person into Heaven (Murderers, Liars, Thieves, Covetous, Assaulters, Rapists, etc.)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Will Even Allow Satan and His Demons to Re-Enter Heaven</a:t>
            </a:r>
          </a:p>
        </p:txBody>
      </p:sp>
    </p:spTree>
    <p:extLst>
      <p:ext uri="{BB962C8B-B14F-4D97-AF65-F5344CB8AC3E}">
        <p14:creationId xmlns:p14="http://schemas.microsoft.com/office/powerpoint/2010/main" val="1334719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35900"/>
            <a:ext cx="11723914" cy="5722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Problem: All Men Have Sinned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E7CAF0-DC6D-45D4-BE8B-A51F2E1A96D5}"/>
              </a:ext>
            </a:extLst>
          </p:cNvPr>
          <p:cNvSpPr/>
          <p:nvPr/>
        </p:nvSpPr>
        <p:spPr>
          <a:xfrm>
            <a:off x="738459" y="1595021"/>
            <a:ext cx="1070419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Psalm 14:3 …</a:t>
            </a:r>
            <a:r>
              <a:rPr lang="en-US" sz="3200" dirty="0"/>
              <a:t> There is </a:t>
            </a:r>
            <a:r>
              <a:rPr lang="en-US" sz="3200" b="1" u="sng" dirty="0"/>
              <a:t>none righteous</a:t>
            </a:r>
            <a:r>
              <a:rPr lang="en-US" sz="3200" dirty="0"/>
              <a:t>, not even one. </a:t>
            </a:r>
          </a:p>
          <a:p>
            <a:r>
              <a:rPr lang="en-US" sz="3200" dirty="0"/>
              <a:t>  </a:t>
            </a:r>
          </a:p>
          <a:p>
            <a:r>
              <a:rPr lang="en-US" sz="3200" b="1" dirty="0"/>
              <a:t>Romans 3:23 </a:t>
            </a:r>
            <a:r>
              <a:rPr lang="en-US" sz="3200" dirty="0"/>
              <a:t>for </a:t>
            </a:r>
            <a:r>
              <a:rPr lang="en-US" sz="3200" b="1" u="sng" dirty="0"/>
              <a:t>all have sinned</a:t>
            </a:r>
            <a:r>
              <a:rPr lang="en-US" sz="3200" dirty="0"/>
              <a:t> and fall short of the glory of God</a:t>
            </a:r>
          </a:p>
          <a:p>
            <a:r>
              <a:rPr lang="en-US" sz="3200" dirty="0"/>
              <a:t> </a:t>
            </a:r>
          </a:p>
          <a:p>
            <a:r>
              <a:rPr lang="en-US" sz="3200" b="1" dirty="0"/>
              <a:t>Romans 5:12 </a:t>
            </a:r>
            <a:r>
              <a:rPr lang="en-US" sz="3200" dirty="0"/>
              <a:t>…. and so </a:t>
            </a:r>
            <a:r>
              <a:rPr lang="en-US" sz="3200" b="1" u="sng" dirty="0"/>
              <a:t>death spread to all men</a:t>
            </a:r>
            <a:r>
              <a:rPr lang="en-US" sz="3200" dirty="0"/>
              <a:t>, because </a:t>
            </a:r>
            <a:r>
              <a:rPr lang="en-US" sz="3200" b="1" u="sng" dirty="0"/>
              <a:t>all sinned</a:t>
            </a:r>
            <a:r>
              <a:rPr lang="en-US" sz="3200" dirty="0"/>
              <a:t>—</a:t>
            </a:r>
          </a:p>
          <a:p>
            <a:r>
              <a:rPr lang="en-US" sz="3200" dirty="0"/>
              <a:t> </a:t>
            </a:r>
          </a:p>
          <a:p>
            <a:r>
              <a:rPr lang="en-US" sz="3200" b="1" dirty="0"/>
              <a:t>Romans 7:24 </a:t>
            </a:r>
            <a:r>
              <a:rPr lang="en-US" sz="3200" dirty="0"/>
              <a:t> Wretched man that I am! Who will set me free from the </a:t>
            </a:r>
            <a:r>
              <a:rPr lang="en-US" sz="3200" b="1" u="sng" dirty="0"/>
              <a:t>body of this death</a:t>
            </a:r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82020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35900"/>
            <a:ext cx="11723914" cy="5722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God is Love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E7CAF0-DC6D-45D4-BE8B-A51F2E1A96D5}"/>
              </a:ext>
            </a:extLst>
          </p:cNvPr>
          <p:cNvSpPr/>
          <p:nvPr/>
        </p:nvSpPr>
        <p:spPr>
          <a:xfrm>
            <a:off x="738459" y="1595021"/>
            <a:ext cx="107041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God is Love – 1 John 4:8</a:t>
            </a:r>
          </a:p>
          <a:p>
            <a:endParaRPr lang="en-US" sz="3200" b="1" dirty="0"/>
          </a:p>
          <a:p>
            <a:r>
              <a:rPr lang="en-US" sz="3200" b="1" dirty="0"/>
              <a:t>God’s Love Surpasses Understanding -  Ephesians 3:19</a:t>
            </a:r>
          </a:p>
          <a:p>
            <a:endParaRPr lang="en-US" sz="3200" b="1" dirty="0"/>
          </a:p>
          <a:p>
            <a:r>
              <a:rPr lang="en-US" sz="3200" b="1" dirty="0"/>
              <a:t>Nothing can Separate us from God’s Love – Romans 8:38-39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8237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35900"/>
            <a:ext cx="11723914" cy="57221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Compassion, Mercy, and Grace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E7CAF0-DC6D-45D4-BE8B-A51F2E1A96D5}"/>
              </a:ext>
            </a:extLst>
          </p:cNvPr>
          <p:cNvSpPr/>
          <p:nvPr/>
        </p:nvSpPr>
        <p:spPr>
          <a:xfrm>
            <a:off x="695729" y="1135900"/>
            <a:ext cx="1070419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God is Compassionate, gracious,  and abounding in lovingkindness (goodness, kindness, grace).  They never cease nor ever fail. Psalm 103:8-12; Lamentations 3:22-23 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Rich in Mercy (Compassionate and Forgiving towards one who is in God’s power to punish) – Ephesians 1:7-14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Filled with Grace (Favor) – Thus we are saved by God’s grace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Ephesians 2:8</a:t>
            </a:r>
            <a:r>
              <a:rPr lang="en-US" sz="3200" dirty="0"/>
              <a:t>For by </a:t>
            </a:r>
            <a:r>
              <a:rPr lang="en-US" sz="3200" b="1" u="sng" dirty="0"/>
              <a:t>grace</a:t>
            </a:r>
            <a:r>
              <a:rPr lang="en-US" sz="3200" dirty="0"/>
              <a:t> you have been </a:t>
            </a:r>
            <a:r>
              <a:rPr lang="en-US" sz="3200" b="1" u="sng" dirty="0"/>
              <a:t>saved</a:t>
            </a:r>
            <a:r>
              <a:rPr lang="en-US" sz="3200" dirty="0"/>
              <a:t> through faith; and that not of yourselves, </a:t>
            </a:r>
            <a:r>
              <a:rPr lang="en-US" sz="3200" i="1" dirty="0"/>
              <a:t>it is</a:t>
            </a:r>
            <a:r>
              <a:rPr lang="en-US" sz="3200" dirty="0"/>
              <a:t> the </a:t>
            </a:r>
            <a:r>
              <a:rPr lang="en-US" sz="3200" b="1" u="sng" dirty="0"/>
              <a:t>gift of God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6696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35900"/>
            <a:ext cx="11723914" cy="5722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1 Thessalonians 5:9 </a:t>
            </a:r>
            <a:r>
              <a:rPr lang="en-US" sz="3600" dirty="0"/>
              <a:t> For God has </a:t>
            </a:r>
            <a:r>
              <a:rPr lang="en-US" sz="3600" b="1" u="sng" dirty="0"/>
              <a:t>not destined us for wrath</a:t>
            </a:r>
            <a:r>
              <a:rPr lang="en-US" sz="3600" dirty="0"/>
              <a:t>, but for </a:t>
            </a:r>
            <a:r>
              <a:rPr lang="en-US" sz="3600" b="1" u="sng" dirty="0"/>
              <a:t>obtaining salvation </a:t>
            </a:r>
            <a:r>
              <a:rPr lang="en-US" sz="3600" dirty="0"/>
              <a:t>through our Lord Jesus Christ, </a:t>
            </a:r>
            <a:r>
              <a:rPr lang="en-US" sz="3600" baseline="30000" dirty="0"/>
              <a:t>10 </a:t>
            </a:r>
            <a:r>
              <a:rPr lang="en-US" sz="3600" dirty="0"/>
              <a:t>who died for us….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God’s Son’s Not Slated for Death</a:t>
            </a:r>
          </a:p>
        </p:txBody>
      </p:sp>
    </p:spTree>
    <p:extLst>
      <p:ext uri="{BB962C8B-B14F-4D97-AF65-F5344CB8AC3E}">
        <p14:creationId xmlns:p14="http://schemas.microsoft.com/office/powerpoint/2010/main" val="3816956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35900"/>
            <a:ext cx="11723914" cy="5722100"/>
          </a:xfrm>
        </p:spPr>
        <p:txBody>
          <a:bodyPr>
            <a:normAutofit/>
          </a:bodyPr>
          <a:lstStyle/>
          <a:p>
            <a:r>
              <a:rPr lang="en-US" sz="3600" b="1" dirty="0"/>
              <a:t>God Cannot and Will Not Change His Law</a:t>
            </a:r>
          </a:p>
          <a:p>
            <a:r>
              <a:rPr lang="en-US" sz="3600" b="1" dirty="0"/>
              <a:t>He Who Sins Shall Surely Die</a:t>
            </a:r>
          </a:p>
          <a:p>
            <a:r>
              <a:rPr lang="en-US" sz="3600" b="1" dirty="0"/>
              <a:t>All Men Have Sinned – Including God’s Children</a:t>
            </a:r>
            <a:endParaRPr lang="en-US" sz="3600" dirty="0"/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But How?</a:t>
            </a:r>
          </a:p>
        </p:txBody>
      </p:sp>
    </p:spTree>
    <p:extLst>
      <p:ext uri="{BB962C8B-B14F-4D97-AF65-F5344CB8AC3E}">
        <p14:creationId xmlns:p14="http://schemas.microsoft.com/office/powerpoint/2010/main" val="1435126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1593100"/>
            <a:ext cx="11164778" cy="49562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God’s Plan of Salvation</a:t>
            </a:r>
          </a:p>
          <a:p>
            <a:endParaRPr lang="en-US" sz="3600" dirty="0"/>
          </a:p>
          <a:p>
            <a:r>
              <a:rPr lang="en-US" sz="3600" dirty="0"/>
              <a:t>Must satisfy the requirements of His law demanding the death of those who sin and, at the same time, </a:t>
            </a:r>
          </a:p>
          <a:p>
            <a:endParaRPr lang="en-US" sz="3600" dirty="0"/>
          </a:p>
          <a:p>
            <a:r>
              <a:rPr lang="en-US" sz="3600" dirty="0"/>
              <a:t>Show mercy and compassion upon His children who are also guilty of sin to save us from the penalty of death</a:t>
            </a:r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Beauty – Majesty - Magnitude</a:t>
            </a:r>
          </a:p>
        </p:txBody>
      </p:sp>
    </p:spTree>
    <p:extLst>
      <p:ext uri="{BB962C8B-B14F-4D97-AF65-F5344CB8AC3E}">
        <p14:creationId xmlns:p14="http://schemas.microsoft.com/office/powerpoint/2010/main" val="397821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54630"/>
            <a:ext cx="11723914" cy="5203370"/>
          </a:xfrm>
        </p:spPr>
        <p:txBody>
          <a:bodyPr>
            <a:normAutofit/>
          </a:bodyPr>
          <a:lstStyle/>
          <a:p>
            <a:r>
              <a:rPr lang="en-US" sz="4000" b="1" dirty="0"/>
              <a:t>Eternal Life</a:t>
            </a:r>
          </a:p>
          <a:p>
            <a:r>
              <a:rPr lang="en-US" sz="4000" b="1" dirty="0"/>
              <a:t>Revealed throughout All Scripture</a:t>
            </a:r>
          </a:p>
          <a:p>
            <a:r>
              <a:rPr lang="en-US" sz="4000" b="1" dirty="0"/>
              <a:t>Origin before Eternity &amp; Foundation of the World</a:t>
            </a:r>
          </a:p>
          <a:p>
            <a:r>
              <a:rPr lang="en-US" sz="4000" b="1" dirty="0"/>
              <a:t>Epochal Event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Death – Burial - Resurrection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A0047E-149B-4C40-8168-CE5D81A1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/>
              <a:pPr/>
              <a:t>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8043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04" y="1503044"/>
            <a:ext cx="11146611" cy="49549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God sent His Son, Jesus Christ into the world to suffer our penalty of death in our stead.  </a:t>
            </a:r>
            <a:r>
              <a:rPr lang="en-US" sz="3600" b="1" dirty="0"/>
              <a:t>Romans 5:6, 8, 10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Justice requires the penalty of sin to be paid and Jesus paid it for us.</a:t>
            </a:r>
            <a:endParaRPr lang="en-US" sz="3600" b="1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But … Jesus’s supreme act of love on our behalf, as great as it is, is not enough to save us.  Jesus did even more. Why?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Beauty – Majesty - Magnitude</a:t>
            </a:r>
          </a:p>
        </p:txBody>
      </p:sp>
    </p:spTree>
    <p:extLst>
      <p:ext uri="{BB962C8B-B14F-4D97-AF65-F5344CB8AC3E}">
        <p14:creationId xmlns:p14="http://schemas.microsoft.com/office/powerpoint/2010/main" val="3840144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599" y="1665313"/>
            <a:ext cx="11723914" cy="4876258"/>
          </a:xfrm>
        </p:spPr>
        <p:txBody>
          <a:bodyPr>
            <a:noAutofit/>
          </a:bodyPr>
          <a:lstStyle/>
          <a:p>
            <a:r>
              <a:rPr lang="en-US" sz="2800" dirty="0"/>
              <a:t>Guilty sinners cannot enter into God’s presence.  </a:t>
            </a:r>
          </a:p>
          <a:p>
            <a:pPr marL="0" lvl="0" indent="0">
              <a:buNone/>
            </a:pPr>
            <a:endParaRPr lang="en-US" sz="2800" dirty="0"/>
          </a:p>
          <a:p>
            <a:r>
              <a:rPr lang="en-US" sz="2800" dirty="0"/>
              <a:t>It is sin that eternally separate us from God.  Only the perfectly holy, righteous, and sinless can enter into God’s presence</a:t>
            </a:r>
          </a:p>
          <a:p>
            <a:pPr marL="0" indent="0">
              <a:buNone/>
            </a:pPr>
            <a:endParaRPr lang="en-US" sz="2800" dirty="0"/>
          </a:p>
          <a:p>
            <a:pPr lvl="0"/>
            <a:r>
              <a:rPr lang="en-US" sz="2800" dirty="0"/>
              <a:t>In order to be fully </a:t>
            </a:r>
            <a:r>
              <a:rPr lang="en-US" sz="2800" b="1" u="sng" dirty="0"/>
              <a:t>saved from death</a:t>
            </a:r>
            <a:r>
              <a:rPr lang="en-US" sz="2800" dirty="0"/>
              <a:t>, God must </a:t>
            </a:r>
            <a:r>
              <a:rPr lang="en-US" sz="2800" b="1" u="sng" dirty="0"/>
              <a:t>give us eternal life</a:t>
            </a:r>
            <a:r>
              <a:rPr lang="en-US" sz="2800" dirty="0"/>
              <a:t>.  </a:t>
            </a:r>
          </a:p>
          <a:p>
            <a:pPr marL="0" indent="0">
              <a:buNone/>
            </a:pPr>
            <a:endParaRPr lang="en-US" sz="2800" dirty="0"/>
          </a:p>
          <a:p>
            <a:pPr lvl="0"/>
            <a:r>
              <a:rPr lang="en-US" sz="2800" b="1" u="sng" dirty="0"/>
              <a:t>Eternal life </a:t>
            </a:r>
            <a:r>
              <a:rPr lang="en-US" sz="2800" dirty="0"/>
              <a:t>(union with God) requires the cleansing of our sins to become perfectly holy and blameless.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50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Beauty – Majesty - Magnitude</a:t>
            </a:r>
          </a:p>
        </p:txBody>
      </p:sp>
    </p:spTree>
    <p:extLst>
      <p:ext uri="{BB962C8B-B14F-4D97-AF65-F5344CB8AC3E}">
        <p14:creationId xmlns:p14="http://schemas.microsoft.com/office/powerpoint/2010/main" val="445555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3" y="1771650"/>
            <a:ext cx="11723914" cy="41090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Because </a:t>
            </a:r>
            <a:r>
              <a:rPr lang="en-US" sz="3200" b="1" u="sng" dirty="0"/>
              <a:t>the life</a:t>
            </a:r>
            <a:r>
              <a:rPr lang="en-US" sz="3200" dirty="0"/>
              <a:t> of the flesh is </a:t>
            </a:r>
            <a:r>
              <a:rPr lang="en-US" sz="3200" b="1" u="sng" dirty="0"/>
              <a:t>in the blood</a:t>
            </a:r>
            <a:r>
              <a:rPr lang="en-US" sz="3200" dirty="0"/>
              <a:t>, God gives the blood of the sacrificed innocent life to the guilty sinner to make </a:t>
            </a:r>
            <a:r>
              <a:rPr lang="en-US" sz="3200" b="1" u="sng" dirty="0"/>
              <a:t>atonement </a:t>
            </a:r>
            <a:r>
              <a:rPr lang="en-US" sz="3200" dirty="0"/>
              <a:t>(cover, propitiation, forgiveness) </a:t>
            </a:r>
            <a:r>
              <a:rPr lang="en-US" sz="3200" b="1" u="sng" dirty="0"/>
              <a:t>for sin.</a:t>
            </a:r>
            <a:r>
              <a:rPr lang="en-US" sz="3200" dirty="0"/>
              <a:t> It is </a:t>
            </a:r>
            <a:r>
              <a:rPr lang="en-US" sz="3200" b="1" u="sng" dirty="0"/>
              <a:t>the blood by reason of the life</a:t>
            </a:r>
            <a:r>
              <a:rPr lang="en-US" sz="3200" dirty="0"/>
              <a:t> that makes </a:t>
            </a:r>
            <a:r>
              <a:rPr lang="en-US" sz="3200" b="1" u="sng" dirty="0"/>
              <a:t>atonement</a:t>
            </a:r>
            <a:r>
              <a:rPr lang="en-US" sz="3200" dirty="0"/>
              <a:t>.’  Leviticus 17:11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Therefore, according to God’s Law, all things are </a:t>
            </a:r>
            <a:r>
              <a:rPr lang="en-US" sz="3200" b="1" u="sng" dirty="0"/>
              <a:t>cleansed with blood</a:t>
            </a:r>
            <a:r>
              <a:rPr lang="en-US" sz="3200" dirty="0"/>
              <a:t>, and without </a:t>
            </a:r>
            <a:r>
              <a:rPr lang="en-US" sz="3200" b="1" u="sng" dirty="0"/>
              <a:t>shedding of blood</a:t>
            </a:r>
            <a:r>
              <a:rPr lang="en-US" sz="3200" dirty="0"/>
              <a:t> there is no </a:t>
            </a:r>
            <a:r>
              <a:rPr lang="en-US" sz="3200" b="1" u="sng" dirty="0"/>
              <a:t>forgiveness</a:t>
            </a:r>
            <a:r>
              <a:rPr lang="en-US" sz="3200" dirty="0"/>
              <a:t>. Hebrews 9:22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50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Cleansing &amp; Forgiveness – Shed Blood</a:t>
            </a:r>
          </a:p>
        </p:txBody>
      </p:sp>
    </p:spTree>
    <p:extLst>
      <p:ext uri="{BB962C8B-B14F-4D97-AF65-F5344CB8AC3E}">
        <p14:creationId xmlns:p14="http://schemas.microsoft.com/office/powerpoint/2010/main" val="2917280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3" y="1295920"/>
            <a:ext cx="11723914" cy="5384915"/>
          </a:xfrm>
        </p:spPr>
        <p:txBody>
          <a:bodyPr>
            <a:noAutofit/>
          </a:bodyPr>
          <a:lstStyle/>
          <a:p>
            <a:pPr lvl="0"/>
            <a:r>
              <a:rPr lang="en-US" sz="4000" dirty="0"/>
              <a:t>Roman scourging shredded our Lord’s flesh down to the bone</a:t>
            </a:r>
          </a:p>
          <a:p>
            <a:pPr lvl="0"/>
            <a:r>
              <a:rPr lang="en-US" sz="4000" dirty="0"/>
              <a:t>Jesus head was pierced with a crown of thorns</a:t>
            </a:r>
          </a:p>
          <a:p>
            <a:pPr lvl="0"/>
            <a:r>
              <a:rPr lang="en-US" sz="4000" dirty="0"/>
              <a:t>Jesus’s hands and feet were pierced through with nails.</a:t>
            </a:r>
          </a:p>
          <a:p>
            <a:pPr lvl="0"/>
            <a:r>
              <a:rPr lang="en-US" sz="4000" dirty="0"/>
              <a:t>Jesus’s side, lungs, and his heart were pierced through with a Roman spear.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50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34043" y="116515"/>
            <a:ext cx="11598896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Christ Shed His Blood for Forgiveness Of Sins</a:t>
            </a:r>
          </a:p>
        </p:txBody>
      </p:sp>
    </p:spTree>
    <p:extLst>
      <p:ext uri="{BB962C8B-B14F-4D97-AF65-F5344CB8AC3E}">
        <p14:creationId xmlns:p14="http://schemas.microsoft.com/office/powerpoint/2010/main" val="1422792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3" y="1295920"/>
            <a:ext cx="11723914" cy="53849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/>
              <a:t>Matthew 26:28 </a:t>
            </a:r>
            <a:r>
              <a:rPr lang="en-US" sz="3200" dirty="0"/>
              <a:t> for this is </a:t>
            </a:r>
            <a:r>
              <a:rPr lang="en-US" sz="3200" b="1" u="sng" dirty="0"/>
              <a:t>My blood</a:t>
            </a:r>
            <a:r>
              <a:rPr lang="en-US" sz="3200" dirty="0"/>
              <a:t> of the covenant, which is poured out for many for </a:t>
            </a:r>
            <a:r>
              <a:rPr lang="en-US" sz="3200" b="1" u="sng" dirty="0"/>
              <a:t>forgiveness of sins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r>
              <a:rPr lang="en-US" sz="3200" dirty="0"/>
              <a:t> </a:t>
            </a:r>
          </a:p>
          <a:p>
            <a:pPr marL="0" indent="0">
              <a:buNone/>
            </a:pPr>
            <a:r>
              <a:rPr lang="en-US" sz="3200" b="1" dirty="0"/>
              <a:t>Ephesians 1:7-8 </a:t>
            </a:r>
            <a:r>
              <a:rPr lang="en-US" sz="3200" dirty="0"/>
              <a:t> In Him we have </a:t>
            </a:r>
            <a:r>
              <a:rPr lang="en-US" sz="3200" b="1" u="sng" dirty="0"/>
              <a:t>redemption through His blood</a:t>
            </a:r>
            <a:r>
              <a:rPr lang="en-US" sz="3200" dirty="0"/>
              <a:t>, the </a:t>
            </a:r>
            <a:r>
              <a:rPr lang="en-US" sz="3200" b="1" u="sng" dirty="0"/>
              <a:t>forgiveness of our trespasses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 </a:t>
            </a:r>
          </a:p>
          <a:p>
            <a:pPr marL="0" indent="0">
              <a:buNone/>
            </a:pPr>
            <a:r>
              <a:rPr lang="en-US" sz="3200" b="1" dirty="0"/>
              <a:t>1 John 1:7 …</a:t>
            </a:r>
            <a:r>
              <a:rPr lang="en-US" sz="3200" dirty="0"/>
              <a:t> the </a:t>
            </a:r>
            <a:r>
              <a:rPr lang="en-US" sz="3200" b="1" u="sng" dirty="0"/>
              <a:t>blood</a:t>
            </a:r>
            <a:r>
              <a:rPr lang="en-US" sz="3200" dirty="0"/>
              <a:t> of Jesus His Son </a:t>
            </a:r>
            <a:r>
              <a:rPr lang="en-US" sz="3200" b="1" u="sng" dirty="0"/>
              <a:t>cleanses us from all sin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50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Christ Shed His Blood for Forgiveness</a:t>
            </a:r>
          </a:p>
        </p:txBody>
      </p:sp>
    </p:spTree>
    <p:extLst>
      <p:ext uri="{BB962C8B-B14F-4D97-AF65-F5344CB8AC3E}">
        <p14:creationId xmlns:p14="http://schemas.microsoft.com/office/powerpoint/2010/main" val="25102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3" y="1312754"/>
            <a:ext cx="11723914" cy="4823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At Baptism, Cleansed with Christ’s Blood, Union with Christ (Eternal Life) and become the beloved sons of God</a:t>
            </a:r>
          </a:p>
          <a:p>
            <a:pPr marL="0" indent="0">
              <a:buNone/>
            </a:pPr>
            <a:endParaRPr lang="en-US" sz="2800" b="1" dirty="0"/>
          </a:p>
          <a:p>
            <a:r>
              <a:rPr lang="en-US" sz="2800" b="1" dirty="0"/>
              <a:t>Acts 22:16 …</a:t>
            </a:r>
            <a:r>
              <a:rPr lang="en-US" sz="2800" dirty="0"/>
              <a:t> be </a:t>
            </a:r>
            <a:r>
              <a:rPr lang="en-US" sz="2800" b="1" u="sng" dirty="0"/>
              <a:t>baptized</a:t>
            </a:r>
            <a:r>
              <a:rPr lang="en-US" sz="2800" dirty="0"/>
              <a:t>, and </a:t>
            </a:r>
            <a:r>
              <a:rPr lang="en-US" sz="2800" b="1" u="sng" dirty="0"/>
              <a:t>wash away</a:t>
            </a:r>
            <a:r>
              <a:rPr lang="en-US" sz="2800" dirty="0"/>
              <a:t> your sins, calling on His name.' </a:t>
            </a:r>
          </a:p>
          <a:p>
            <a:r>
              <a:rPr lang="en-US" sz="2800" b="1" dirty="0"/>
              <a:t>1 John 1:7 …</a:t>
            </a:r>
            <a:r>
              <a:rPr lang="en-US" sz="2800" dirty="0"/>
              <a:t> the </a:t>
            </a:r>
            <a:r>
              <a:rPr lang="en-US" sz="2800" b="1" u="sng" dirty="0"/>
              <a:t>blood</a:t>
            </a:r>
            <a:r>
              <a:rPr lang="en-US" sz="2800" dirty="0"/>
              <a:t> of Jesus His Son </a:t>
            </a:r>
            <a:r>
              <a:rPr lang="en-US" sz="2800" b="1" u="sng" dirty="0"/>
              <a:t>cleanses us from all sin</a:t>
            </a:r>
            <a:r>
              <a:rPr lang="en-US" sz="2800" dirty="0"/>
              <a:t>.</a:t>
            </a:r>
          </a:p>
          <a:p>
            <a:r>
              <a:rPr lang="en-US" sz="2800" b="1" dirty="0"/>
              <a:t>Galatians 3:26-27 </a:t>
            </a:r>
            <a:r>
              <a:rPr lang="en-US" sz="2800" dirty="0"/>
              <a:t> For you are all </a:t>
            </a:r>
            <a:r>
              <a:rPr lang="en-US" sz="2800" b="1" u="sng" dirty="0"/>
              <a:t>sons of God</a:t>
            </a:r>
            <a:r>
              <a:rPr lang="en-US" sz="2800" dirty="0"/>
              <a:t> through faith in Christ Jesus. </a:t>
            </a:r>
            <a:r>
              <a:rPr lang="en-US" sz="2800" baseline="30000" dirty="0"/>
              <a:t>27 </a:t>
            </a:r>
            <a:r>
              <a:rPr lang="en-US" sz="2800" dirty="0"/>
              <a:t> For all of you who were </a:t>
            </a:r>
            <a:r>
              <a:rPr lang="en-US" sz="2800" b="1" u="sng" dirty="0"/>
              <a:t>baptized into Christ</a:t>
            </a:r>
            <a:r>
              <a:rPr lang="en-US" sz="2800" dirty="0"/>
              <a:t> have </a:t>
            </a:r>
            <a:r>
              <a:rPr lang="en-US" sz="2800" b="1" u="sng" dirty="0"/>
              <a:t>clothed yourselves</a:t>
            </a:r>
            <a:r>
              <a:rPr lang="en-US" sz="2800" dirty="0"/>
              <a:t> with Christ.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50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Christ Shed His Blood for Forgiveness</a:t>
            </a:r>
          </a:p>
        </p:txBody>
      </p:sp>
    </p:spTree>
    <p:extLst>
      <p:ext uri="{BB962C8B-B14F-4D97-AF65-F5344CB8AC3E}">
        <p14:creationId xmlns:p14="http://schemas.microsoft.com/office/powerpoint/2010/main" val="1316362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87A84D13-251A-4F18-8154-CFE76CC4CA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6379188"/>
              </p:ext>
            </p:extLst>
          </p:nvPr>
        </p:nvGraphicFramePr>
        <p:xfrm>
          <a:off x="600074" y="137160"/>
          <a:ext cx="11012805" cy="658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09584">
                  <a:extLst>
                    <a:ext uri="{9D8B030D-6E8A-4147-A177-3AD203B41FA5}">
                      <a16:colId xmlns:a16="http://schemas.microsoft.com/office/drawing/2014/main" val="1508895802"/>
                    </a:ext>
                  </a:extLst>
                </a:gridCol>
                <a:gridCol w="3233764">
                  <a:extLst>
                    <a:ext uri="{9D8B030D-6E8A-4147-A177-3AD203B41FA5}">
                      <a16:colId xmlns:a16="http://schemas.microsoft.com/office/drawing/2014/main" val="2091422306"/>
                    </a:ext>
                  </a:extLst>
                </a:gridCol>
                <a:gridCol w="3969457">
                  <a:extLst>
                    <a:ext uri="{9D8B030D-6E8A-4147-A177-3AD203B41FA5}">
                      <a16:colId xmlns:a16="http://schemas.microsoft.com/office/drawing/2014/main" val="3206889133"/>
                    </a:ext>
                  </a:extLst>
                </a:gridCol>
              </a:tblGrid>
              <a:tr h="30067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Jesus – Son of God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Saints - Sons of God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6709620"/>
                  </a:ext>
                </a:extLst>
              </a:tr>
              <a:tr h="3006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Son of God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Romans 1:4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Romans 8:16; Hebrews 2:10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73382992"/>
                  </a:ext>
                </a:extLst>
              </a:tr>
              <a:tr h="3006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Son of Man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Matthew 9:6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Hebrews 2:6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470083"/>
                  </a:ext>
                </a:extLst>
              </a:tr>
              <a:tr h="3006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Son of Abraham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Matthew 1:1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Galatians 3:7, 29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3095593"/>
                  </a:ext>
                </a:extLst>
              </a:tr>
              <a:tr h="3006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Holy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John 6:69; 1 John 3:5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Ephesians 1:4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8192713"/>
                  </a:ext>
                </a:extLst>
              </a:tr>
              <a:tr h="3006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Name Above All Names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Mark 8:29; Philippians 2:9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Acts 15:17; 11:26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4470333"/>
                  </a:ext>
                </a:extLst>
              </a:tr>
              <a:tr h="3006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Anointed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1670" algn="l"/>
                        </a:tabLst>
                      </a:pPr>
                      <a:r>
                        <a:rPr lang="en-US" sz="1800">
                          <a:effectLst/>
                        </a:rPr>
                        <a:t>Luke 4:18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Corinthians 1:21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3965323"/>
                  </a:ext>
                </a:extLst>
              </a:tr>
              <a:tr h="3006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Deity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John 20:28, Colossians 2:9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Peter 1:4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32708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Priests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Hebrews 9:11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 Peter 2:9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5918664"/>
                  </a:ext>
                </a:extLst>
              </a:tr>
              <a:tr h="3006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Image of God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Hebrews 1:2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 John 3:2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8158521"/>
                  </a:ext>
                </a:extLst>
              </a:tr>
              <a:tr h="3006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Exaltation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Philippians 2:9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James 4:10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1884435"/>
                  </a:ext>
                </a:extLst>
              </a:tr>
              <a:tr h="3006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Glorified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Hebrews 2:9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 Thessalonians 2:14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7031911"/>
                  </a:ext>
                </a:extLst>
              </a:tr>
              <a:tr h="3006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Power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Eph 1:21; 2 </a:t>
                      </a:r>
                      <a:r>
                        <a:rPr lang="en-US" sz="1800" dirty="0" err="1">
                          <a:effectLst/>
                        </a:rPr>
                        <a:t>Ptr</a:t>
                      </a:r>
                      <a:r>
                        <a:rPr lang="en-US" sz="1800" dirty="0">
                          <a:effectLst/>
                        </a:rPr>
                        <a:t> 1:6; Rev 5:12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 Corinthians 15:42-43, 50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6847326"/>
                  </a:ext>
                </a:extLst>
              </a:tr>
              <a:tr h="3006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Kingdom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John 18:36; Colossians 1:13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Dan 7:18, Mt 25:34; Luke 12:32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2392405"/>
                  </a:ext>
                </a:extLst>
              </a:tr>
              <a:tr h="3006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Throne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Revelation 3:21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Rev 3:21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4085943"/>
                  </a:ext>
                </a:extLst>
              </a:tr>
              <a:tr h="3006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2715" algn="r"/>
                        </a:tabLst>
                      </a:pPr>
                      <a:r>
                        <a:rPr lang="en-US" sz="2400" dirty="0">
                          <a:effectLst/>
                        </a:rPr>
                        <a:t>Authority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Ephesians 1:20-21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Rev 2:26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9437198"/>
                  </a:ext>
                </a:extLst>
              </a:tr>
              <a:tr h="3006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Reign Forever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Rev 11:15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Rev 22:5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2324378"/>
                  </a:ext>
                </a:extLst>
              </a:tr>
              <a:tr h="3006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Heirs of God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Hebrews 1:2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Romans 8:16-17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7804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875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026523-5A88-4B5C-A44C-197C598A7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255422"/>
              </p:ext>
            </p:extLst>
          </p:nvPr>
        </p:nvGraphicFramePr>
        <p:xfrm>
          <a:off x="782956" y="445770"/>
          <a:ext cx="10715624" cy="6063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7701">
                  <a:extLst>
                    <a:ext uri="{9D8B030D-6E8A-4147-A177-3AD203B41FA5}">
                      <a16:colId xmlns:a16="http://schemas.microsoft.com/office/drawing/2014/main" val="3875097014"/>
                    </a:ext>
                  </a:extLst>
                </a:gridCol>
                <a:gridCol w="3505057">
                  <a:extLst>
                    <a:ext uri="{9D8B030D-6E8A-4147-A177-3AD203B41FA5}">
                      <a16:colId xmlns:a16="http://schemas.microsoft.com/office/drawing/2014/main" val="3429504511"/>
                    </a:ext>
                  </a:extLst>
                </a:gridCol>
                <a:gridCol w="4432866">
                  <a:extLst>
                    <a:ext uri="{9D8B030D-6E8A-4147-A177-3AD203B41FA5}">
                      <a16:colId xmlns:a16="http://schemas.microsoft.com/office/drawing/2014/main" val="430852162"/>
                    </a:ext>
                  </a:extLst>
                </a:gridCol>
              </a:tblGrid>
              <a:tr h="3789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Jesus – The Son of God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Saints - Sons of God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6723678"/>
                  </a:ext>
                </a:extLst>
              </a:tr>
              <a:tr h="3789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Son of Man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Matthew 9:6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Hebrews 2:6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8059295"/>
                  </a:ext>
                </a:extLst>
              </a:tr>
              <a:tr h="3789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Dwelt in the Flesh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Hebrews 2:14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Hebrews 2:14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7343544"/>
                  </a:ext>
                </a:extLst>
              </a:tr>
              <a:tr h="3789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Suffer in the Flesh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Isaiah 53:3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John 16:33; Acts 14:22; Rom 8:17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9537803"/>
                  </a:ext>
                </a:extLst>
              </a:tr>
              <a:tr h="3789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Perfected in Suffering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Hebrews 2:10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James 1:2-4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1473881"/>
                  </a:ext>
                </a:extLst>
              </a:tr>
              <a:tr h="3789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Baptized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2970" algn="ctr"/>
                        </a:tabLst>
                      </a:pPr>
                      <a:r>
                        <a:rPr lang="en-US" sz="2000">
                          <a:effectLst/>
                        </a:rPr>
                        <a:t>Matthew 3:13-17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Acts 2:38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434824"/>
                  </a:ext>
                </a:extLst>
              </a:tr>
              <a:tr h="3789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Persecution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John 15:20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John 15:20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1004674"/>
                  </a:ext>
                </a:extLst>
              </a:tr>
              <a:tr h="3789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 – not of – the world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John 17:14-16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John 15:19, 17:14-16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5706960"/>
                  </a:ext>
                </a:extLst>
              </a:tr>
              <a:tr h="3789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Tempted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Hebrews 2:18; 4:15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Corinthians 10:13, James 1:14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7974381"/>
                  </a:ext>
                </a:extLst>
              </a:tr>
              <a:tr h="3789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Sin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61670" algn="l"/>
                        </a:tabLst>
                      </a:pPr>
                      <a:r>
                        <a:rPr lang="en-US" sz="2000">
                          <a:effectLst/>
                        </a:rPr>
                        <a:t>Isaiah 53:11-12, 1 Peter 2:24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Romans 3:23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5081532"/>
                  </a:ext>
                </a:extLst>
              </a:tr>
              <a:tr h="3789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Physically Die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Romans 5:6-8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Romans 5:12;  Hebrews 9:27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3461847"/>
                  </a:ext>
                </a:extLst>
              </a:tr>
              <a:tr h="3789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Spiritually Died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Psalm 22:1; Mt 27:46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Romans 6:23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0123102"/>
                  </a:ext>
                </a:extLst>
              </a:tr>
              <a:tr h="3789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Spiritually Resurrected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Luke 23:43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Luke 23:43; Romans 6:4-5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0403911"/>
                  </a:ext>
                </a:extLst>
              </a:tr>
              <a:tr h="3789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Physically Resurrected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Acts 4:10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Corinthians 15:52, 1 Thess 4:16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8947020"/>
                  </a:ext>
                </a:extLst>
              </a:tr>
              <a:tr h="3789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Ascend into Heaven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John 20:17; Acts 1:9-11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Thessalonians 4:17, Mt 25:34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5925126"/>
                  </a:ext>
                </a:extLst>
              </a:tr>
              <a:tr h="37897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Crucified Death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 Corinthians 15:3-4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Romans 6:3-5; Colossians 2:12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3377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1520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3" y="1312754"/>
            <a:ext cx="11723914" cy="4823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Romans 6:3-11 </a:t>
            </a:r>
            <a:r>
              <a:rPr lang="en-US" sz="2800" dirty="0"/>
              <a:t> … all of us who have been </a:t>
            </a:r>
            <a:r>
              <a:rPr lang="en-US" sz="2800" b="1" u="sng" dirty="0"/>
              <a:t>baptized into Christ Jesus</a:t>
            </a:r>
            <a:r>
              <a:rPr lang="en-US" sz="2800" dirty="0"/>
              <a:t> have been </a:t>
            </a:r>
            <a:r>
              <a:rPr lang="en-US" sz="2800" b="1" u="sng" dirty="0"/>
              <a:t>baptized into His death</a:t>
            </a:r>
            <a:r>
              <a:rPr lang="en-US" sz="2800" dirty="0"/>
              <a:t>? </a:t>
            </a:r>
            <a:r>
              <a:rPr lang="en-US" sz="2800" baseline="30000" dirty="0"/>
              <a:t>4 </a:t>
            </a:r>
            <a:r>
              <a:rPr lang="en-US" sz="2800" dirty="0"/>
              <a:t> Therefore we have been </a:t>
            </a:r>
            <a:r>
              <a:rPr lang="en-US" sz="2800" b="1" u="sng" dirty="0"/>
              <a:t>buried with Him through baptism</a:t>
            </a:r>
            <a:r>
              <a:rPr lang="en-US" sz="2800" dirty="0"/>
              <a:t> into death, so that as </a:t>
            </a:r>
            <a:r>
              <a:rPr lang="en-US" sz="2800" b="1" u="sng" dirty="0"/>
              <a:t>Christ was raised from the dead</a:t>
            </a:r>
            <a:r>
              <a:rPr lang="en-US" sz="2800" dirty="0"/>
              <a:t> through the glory of the Father, so </a:t>
            </a:r>
            <a:r>
              <a:rPr lang="en-US" sz="2800" b="1" u="sng" dirty="0"/>
              <a:t>we too might walk in newness of life</a:t>
            </a:r>
            <a:r>
              <a:rPr lang="en-US" sz="2800" dirty="0"/>
              <a:t>. </a:t>
            </a:r>
            <a:r>
              <a:rPr lang="en-US" sz="2800" baseline="30000" dirty="0"/>
              <a:t>5 </a:t>
            </a:r>
            <a:r>
              <a:rPr lang="en-US" sz="2800" dirty="0"/>
              <a:t> For if we have become </a:t>
            </a:r>
            <a:r>
              <a:rPr lang="en-US" sz="2800" b="1" u="sng" dirty="0"/>
              <a:t>united with </a:t>
            </a:r>
            <a:r>
              <a:rPr lang="en-US" sz="2800" b="1" i="1" u="sng" dirty="0"/>
              <a:t>Him</a:t>
            </a:r>
            <a:r>
              <a:rPr lang="en-US" sz="2800" b="1" u="sng" dirty="0"/>
              <a:t> in the likeness of His death</a:t>
            </a:r>
            <a:r>
              <a:rPr lang="en-US" sz="2800" dirty="0"/>
              <a:t>, certainly we shall also </a:t>
            </a:r>
            <a:r>
              <a:rPr lang="en-US" sz="2800" b="1" u="sng" dirty="0"/>
              <a:t>be (united) </a:t>
            </a:r>
            <a:r>
              <a:rPr lang="en-US" sz="2800" b="1" i="1" u="sng" dirty="0"/>
              <a:t>in the likeness</a:t>
            </a:r>
            <a:r>
              <a:rPr lang="en-US" sz="2800" b="1" u="sng" dirty="0"/>
              <a:t> of His resurrection</a:t>
            </a:r>
            <a:r>
              <a:rPr lang="en-US" sz="2800" dirty="0"/>
              <a:t>, </a:t>
            </a:r>
            <a:r>
              <a:rPr lang="en-US" sz="2800" baseline="30000" dirty="0"/>
              <a:t>6 </a:t>
            </a:r>
            <a:r>
              <a:rPr lang="en-US" sz="2800" dirty="0"/>
              <a:t> knowing this, that our </a:t>
            </a:r>
            <a:r>
              <a:rPr lang="en-US" sz="2800" b="1" u="sng" dirty="0"/>
              <a:t>old self was crucified with </a:t>
            </a:r>
            <a:r>
              <a:rPr lang="en-US" sz="2800" b="1" i="1" u="sng" dirty="0"/>
              <a:t>Him</a:t>
            </a:r>
            <a:r>
              <a:rPr lang="en-US" sz="2800" i="1" dirty="0"/>
              <a:t>,</a:t>
            </a:r>
            <a:r>
              <a:rPr lang="en-US" sz="2800" dirty="0"/>
              <a:t> in order that our body of sin might be done away with, so that we would no longer be slaves to sin; </a:t>
            </a:r>
            <a:r>
              <a:rPr lang="en-US" sz="2800" baseline="30000" dirty="0"/>
              <a:t>7 </a:t>
            </a:r>
            <a:r>
              <a:rPr lang="en-US" sz="2800" dirty="0"/>
              <a:t> for he who has died is freed from sin. </a:t>
            </a:r>
            <a:r>
              <a:rPr lang="en-US" sz="2800" baseline="30000" dirty="0"/>
              <a:t>8 </a:t>
            </a:r>
            <a:r>
              <a:rPr lang="en-US" sz="2800" dirty="0"/>
              <a:t> Now if we have </a:t>
            </a:r>
            <a:r>
              <a:rPr lang="en-US" sz="2800" b="1" u="sng" dirty="0"/>
              <a:t>died with Christ</a:t>
            </a:r>
            <a:r>
              <a:rPr lang="en-US" sz="2800" dirty="0"/>
              <a:t>, we believe that </a:t>
            </a:r>
            <a:r>
              <a:rPr lang="en-US" sz="2800" b="1" u="sng" dirty="0"/>
              <a:t>we shall also live with Him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50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Death Burial and Resurrection</a:t>
            </a:r>
          </a:p>
        </p:txBody>
      </p:sp>
    </p:spTree>
    <p:extLst>
      <p:ext uri="{BB962C8B-B14F-4D97-AF65-F5344CB8AC3E}">
        <p14:creationId xmlns:p14="http://schemas.microsoft.com/office/powerpoint/2010/main" val="1229948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3" y="1312754"/>
            <a:ext cx="11723914" cy="4823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Galatians 2:20 </a:t>
            </a:r>
            <a:r>
              <a:rPr lang="en-US" sz="2800" dirty="0"/>
              <a:t>"</a:t>
            </a:r>
            <a:r>
              <a:rPr lang="en-US" sz="2800" b="1" u="sng" dirty="0"/>
              <a:t>I have been crucified with Christ</a:t>
            </a:r>
            <a:r>
              <a:rPr lang="en-US" sz="2800" dirty="0"/>
              <a:t>; and it is no longer </a:t>
            </a:r>
            <a:r>
              <a:rPr lang="en-US" sz="2800" b="1" u="sng" dirty="0"/>
              <a:t>I who live, but Christ lives in me</a:t>
            </a:r>
            <a:r>
              <a:rPr lang="en-US" sz="2800" dirty="0"/>
              <a:t>; and </a:t>
            </a:r>
            <a:r>
              <a:rPr lang="en-US" sz="2800" b="1" u="sng" dirty="0"/>
              <a:t>the </a:t>
            </a:r>
            <a:r>
              <a:rPr lang="en-US" sz="2800" b="1" i="1" u="sng" dirty="0"/>
              <a:t>life</a:t>
            </a:r>
            <a:r>
              <a:rPr lang="en-US" sz="2800" b="1" u="sng" dirty="0"/>
              <a:t> which I now live in the flesh</a:t>
            </a:r>
            <a:r>
              <a:rPr lang="en-US" sz="2800" dirty="0"/>
              <a:t> </a:t>
            </a:r>
            <a:r>
              <a:rPr lang="en-US" sz="2800" b="1" u="sng" dirty="0"/>
              <a:t>I live by faith in the Son of God</a:t>
            </a:r>
            <a:r>
              <a:rPr lang="en-US" sz="2800" dirty="0"/>
              <a:t>, who loved me and gave Himself up for me.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b="1" u="sng" dirty="0"/>
              <a:t>Died (Separated) from the flesh </a:t>
            </a:r>
            <a:r>
              <a:rPr lang="en-US" sz="2800" dirty="0"/>
              <a:t>and its evil lusts. Romans 7:5, Galatians 5:24; Colossians 2:11-15</a:t>
            </a:r>
          </a:p>
          <a:p>
            <a:r>
              <a:rPr lang="en-US" sz="2800" b="1" u="sng" dirty="0"/>
              <a:t>Died (Separated) from the world </a:t>
            </a:r>
            <a:r>
              <a:rPr lang="en-US" sz="2800" dirty="0"/>
              <a:t>and its allurements that tempt us to satisfy our fleshly desires. Galatians 6:14</a:t>
            </a:r>
          </a:p>
          <a:p>
            <a:r>
              <a:rPr lang="en-US" sz="2800" b="1" u="sng" dirty="0"/>
              <a:t>Died (Separated) from Sin </a:t>
            </a:r>
            <a:r>
              <a:rPr lang="en-US" sz="2800" dirty="0"/>
              <a:t>– no longer to be sins slave. Romans 6:16-22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50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Death Burial and Resurrection</a:t>
            </a:r>
          </a:p>
        </p:txBody>
      </p:sp>
    </p:spTree>
    <p:extLst>
      <p:ext uri="{BB962C8B-B14F-4D97-AF65-F5344CB8AC3E}">
        <p14:creationId xmlns:p14="http://schemas.microsoft.com/office/powerpoint/2010/main" val="4241467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54630"/>
            <a:ext cx="11723914" cy="52033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/>
              <a:t>Why?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/>
              <a:t>Why Did Jesus Have to Suffer and Die for our Transgressions?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Death – Burial - Resurrection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A0047E-149B-4C40-8168-CE5D81A1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/>
              <a:pPr/>
              <a:t>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12145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43" y="1312754"/>
            <a:ext cx="11723914" cy="48237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As we prepare our minds to remember Christ’s Death, Burial, and Resurrection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Give thanks for the profound beauty, majesty, and magnitude of what Christ suffered and what He accomplished – Penalty – Cleansed of Sin - Eternal Life – Sons of God – Obtain all the spiritual blessings in Christ reserved only for the sons of God.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And know that the very death that we are remembering today is the exact same death that all the sons of God share in common – both Jesus and us.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50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/>
              <a:t>Death Burial and Resurrection of Christ</a:t>
            </a:r>
          </a:p>
        </p:txBody>
      </p:sp>
    </p:spTree>
    <p:extLst>
      <p:ext uri="{BB962C8B-B14F-4D97-AF65-F5344CB8AC3E}">
        <p14:creationId xmlns:p14="http://schemas.microsoft.com/office/powerpoint/2010/main" val="36668921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343" y="805543"/>
            <a:ext cx="6618514" cy="555171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3A6098-F0FF-4AFB-9884-15EF57588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36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54630"/>
            <a:ext cx="11723914" cy="5203370"/>
          </a:xfrm>
        </p:spPr>
        <p:txBody>
          <a:bodyPr>
            <a:normAutofit/>
          </a:bodyPr>
          <a:lstStyle/>
          <a:p>
            <a:r>
              <a:rPr lang="en-US" sz="4000" b="1" dirty="0"/>
              <a:t>God is Omnipotent – Infinitely Powerful</a:t>
            </a:r>
          </a:p>
          <a:p>
            <a:r>
              <a:rPr lang="en-US" sz="4000" b="1" dirty="0"/>
              <a:t>God is Omniscience – Infinitely All Knowing</a:t>
            </a:r>
          </a:p>
          <a:p>
            <a:r>
              <a:rPr lang="en-US" sz="4000" b="1" dirty="0"/>
              <a:t>God is Omnipresent – Infinitely Exists Everywhere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Attributes of God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A0047E-149B-4C40-8168-CE5D81A1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/>
              <a:pPr/>
              <a:t>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9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54630"/>
            <a:ext cx="11723914" cy="5203370"/>
          </a:xfrm>
        </p:spPr>
        <p:txBody>
          <a:bodyPr>
            <a:normAutofit/>
          </a:bodyPr>
          <a:lstStyle/>
          <a:p>
            <a:r>
              <a:rPr lang="en-US" sz="4000" b="1" dirty="0"/>
              <a:t>God is Light - 1 John 1: 5</a:t>
            </a:r>
          </a:p>
          <a:p>
            <a:r>
              <a:rPr lang="en-US" sz="4000" b="1" dirty="0"/>
              <a:t>God is Love – 1 John 4:8</a:t>
            </a:r>
          </a:p>
          <a:p>
            <a:r>
              <a:rPr lang="en-US" sz="4000" b="1" dirty="0"/>
              <a:t>God is Holy and Righteous – Revelation 4:8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Nature of God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A0047E-149B-4C40-8168-CE5D81A1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/>
              <a:pPr/>
              <a:t>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4352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54630"/>
            <a:ext cx="11723914" cy="5203370"/>
          </a:xfrm>
        </p:spPr>
        <p:txBody>
          <a:bodyPr>
            <a:normAutofit/>
          </a:bodyPr>
          <a:lstStyle/>
          <a:p>
            <a:r>
              <a:rPr lang="en-US" sz="4000" b="1" dirty="0"/>
              <a:t>Holy – (adjective) Perfectly Pure and Righteous</a:t>
            </a:r>
          </a:p>
          <a:p>
            <a:r>
              <a:rPr lang="en-US" sz="4000" b="1" dirty="0"/>
              <a:t>Just – (Adjective) That which is holy, pure, innocent of wrong doing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God is Holy and Just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A0047E-149B-4C40-8168-CE5D81A1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/>
              <a:pPr/>
              <a:t>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508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35900"/>
            <a:ext cx="11723914" cy="5722100"/>
          </a:xfrm>
        </p:spPr>
        <p:txBody>
          <a:bodyPr>
            <a:normAutofit/>
          </a:bodyPr>
          <a:lstStyle/>
          <a:p>
            <a:r>
              <a:rPr lang="en-US" sz="4000" b="1" dirty="0"/>
              <a:t>God is a God of Justice- Isaiah 30:18</a:t>
            </a:r>
          </a:p>
          <a:p>
            <a:r>
              <a:rPr lang="en-US" sz="4000" b="1" dirty="0"/>
              <a:t>Justice – Root Word is Just (Righteous, Holy, Pure)</a:t>
            </a:r>
          </a:p>
          <a:p>
            <a:r>
              <a:rPr lang="en-US" sz="4000" b="1" dirty="0"/>
              <a:t>Noun used in context of an outcome</a:t>
            </a:r>
          </a:p>
          <a:p>
            <a:r>
              <a:rPr lang="en-US" sz="4000" b="1" dirty="0"/>
              <a:t>Judicial Proceeding – Righteous Judge impartially renders a verdict that is moral, accurate, and equitable according to law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Justice</a:t>
            </a:r>
          </a:p>
        </p:txBody>
      </p:sp>
    </p:spTree>
    <p:extLst>
      <p:ext uri="{BB962C8B-B14F-4D97-AF65-F5344CB8AC3E}">
        <p14:creationId xmlns:p14="http://schemas.microsoft.com/office/powerpoint/2010/main" val="3383071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35900"/>
            <a:ext cx="11723914" cy="5722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God’s justice means He will judge all men impartially according to God’s law</a:t>
            </a:r>
          </a:p>
          <a:p>
            <a:r>
              <a:rPr lang="en-US" sz="4000" b="1" dirty="0"/>
              <a:t>Each who obeys the law is impartially rewarded according to the law</a:t>
            </a:r>
          </a:p>
          <a:p>
            <a:r>
              <a:rPr lang="en-US" sz="4000" b="1" dirty="0"/>
              <a:t>Each who disobeys the law is impartially punished according to the same law.</a:t>
            </a:r>
          </a:p>
          <a:p>
            <a:pPr marL="0" indent="0">
              <a:buNone/>
            </a:pP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Justice</a:t>
            </a:r>
          </a:p>
        </p:txBody>
      </p:sp>
    </p:spTree>
    <p:extLst>
      <p:ext uri="{BB962C8B-B14F-4D97-AF65-F5344CB8AC3E}">
        <p14:creationId xmlns:p14="http://schemas.microsoft.com/office/powerpoint/2010/main" val="4114423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FA5A6-D859-4F42-A887-50A1F4C4A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35900"/>
            <a:ext cx="11723914" cy="57221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Genesis 2:17 … </a:t>
            </a:r>
            <a:r>
              <a:rPr lang="en-US" sz="4000" b="1" u="sng" dirty="0"/>
              <a:t>you will surely die</a:t>
            </a:r>
            <a:r>
              <a:rPr lang="en-US" sz="4000" dirty="0"/>
              <a:t>." 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Ezekiel 18:20 </a:t>
            </a:r>
            <a:r>
              <a:rPr lang="en-US" sz="4000" dirty="0"/>
              <a:t>"The person who </a:t>
            </a:r>
            <a:r>
              <a:rPr lang="en-US" sz="4000" b="1" u="sng" dirty="0"/>
              <a:t>sins will die</a:t>
            </a:r>
            <a:r>
              <a:rPr lang="en-US" sz="4000" dirty="0"/>
              <a:t>….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Romans 6:23 </a:t>
            </a:r>
            <a:r>
              <a:rPr lang="en-US" sz="4000" dirty="0"/>
              <a:t>For the wages of </a:t>
            </a:r>
            <a:r>
              <a:rPr lang="en-US" sz="4000" b="1" u="sng" dirty="0"/>
              <a:t>sin is death</a:t>
            </a:r>
            <a:r>
              <a:rPr lang="en-US" sz="4000" dirty="0"/>
              <a:t>….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EC067C-F148-4092-8B69-576F2090B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15"/>
            <a:ext cx="2126231" cy="19005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D4FC9F9-7714-4945-8360-762C83C362A2}"/>
              </a:ext>
            </a:extLst>
          </p:cNvPr>
          <p:cNvSpPr txBox="1">
            <a:spLocks/>
          </p:cNvSpPr>
          <p:nvPr/>
        </p:nvSpPr>
        <p:spPr>
          <a:xfrm>
            <a:off x="2126231" y="116515"/>
            <a:ext cx="9706708" cy="1019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dirty="0"/>
              <a:t>God’s Law Concerning Sin - Death</a:t>
            </a:r>
          </a:p>
        </p:txBody>
      </p:sp>
    </p:spTree>
    <p:extLst>
      <p:ext uri="{BB962C8B-B14F-4D97-AF65-F5344CB8AC3E}">
        <p14:creationId xmlns:p14="http://schemas.microsoft.com/office/powerpoint/2010/main" val="41637513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1139</TotalTime>
  <Words>1911</Words>
  <Application>Microsoft Office PowerPoint</Application>
  <PresentationFormat>Widescreen</PresentationFormat>
  <Paragraphs>254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Celestial</vt:lpstr>
      <vt:lpstr>Death – Burial  and Resurrection of Christ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 – The Perfect Sacrifice for Sin</dc:title>
  <dc:creator>BRIAN HALEY</dc:creator>
  <cp:lastModifiedBy>BRIAN HALEY</cp:lastModifiedBy>
  <cp:revision>95</cp:revision>
  <cp:lastPrinted>2020-06-28T06:34:07Z</cp:lastPrinted>
  <dcterms:created xsi:type="dcterms:W3CDTF">2019-10-26T20:38:42Z</dcterms:created>
  <dcterms:modified xsi:type="dcterms:W3CDTF">2020-06-28T07:01:33Z</dcterms:modified>
</cp:coreProperties>
</file>