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888" r:id="rId3"/>
    <p:sldMasterId id="2147483900" r:id="rId4"/>
    <p:sldMasterId id="2147483912" r:id="rId5"/>
  </p:sldMasterIdLst>
  <p:notesMasterIdLst>
    <p:notesMasterId r:id="rId31"/>
  </p:notesMasterIdLst>
  <p:sldIdLst>
    <p:sldId id="409" r:id="rId6"/>
    <p:sldId id="410" r:id="rId7"/>
    <p:sldId id="430" r:id="rId8"/>
    <p:sldId id="408" r:id="rId9"/>
    <p:sldId id="431" r:id="rId10"/>
    <p:sldId id="411" r:id="rId11"/>
    <p:sldId id="412" r:id="rId12"/>
    <p:sldId id="257" r:id="rId13"/>
    <p:sldId id="434" r:id="rId14"/>
    <p:sldId id="260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14" r:id="rId27"/>
    <p:sldId id="429" r:id="rId28"/>
    <p:sldId id="416" r:id="rId29"/>
    <p:sldId id="43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CC66"/>
    <a:srgbClr val="FFFFCC"/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5" autoAdjust="0"/>
    <p:restoredTop sz="94618"/>
  </p:normalViewPr>
  <p:slideViewPr>
    <p:cSldViewPr>
      <p:cViewPr varScale="1">
        <p:scale>
          <a:sx n="96" d="100"/>
          <a:sy n="9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C832-B28A-40FB-B59B-9F0CF61B665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02E8-7697-4175-B8D9-E28E1CC7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02E8-7697-4175-B8D9-E28E1CC76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7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251B95-66FB-4EF6-BFC9-54C84258AE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6356-6E14-403D-BFEE-14281BB94A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C541E-B3A4-4EEE-A6B6-934C75E0E5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99297-502E-498D-9230-5CB7BD592E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6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A890-9A52-41D4-B94D-12037336C0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4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F7C61-499C-4524-B342-BEF5CC55D5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0CFD0-705D-4AAA-9E26-3313B837BC9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5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B5CB-E973-45F2-8602-8D4624EB80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79261-7EE6-426B-A82E-0955308BF6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3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BE6F-6F88-4544-9AD8-BD9AE95C7B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7CAF-344F-49D0-9E9E-9106AF40C86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9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8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0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8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2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1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3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5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0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1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3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4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6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2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8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2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3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5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2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6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4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3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8B15A0-6E0E-4107-A9E2-D09BA9E0BAC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7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503-C73A-45B0-886E-C61FCD6957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A311-3A80-42C9-A41B-B7E8EB368C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949476"/>
            <a:ext cx="678180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Lucida Calligraphy" charset="0"/>
                <a:ea typeface="Lucida Calligraphy" charset="0"/>
                <a:cs typeface="Lucida Calligraphy" charset="0"/>
              </a:rPr>
              <a:t>The Sacrifice of Our Savior</a:t>
            </a:r>
            <a:endParaRPr lang="en-US" sz="7200" b="1" dirty="0"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2305" y="5804450"/>
            <a:ext cx="4621695" cy="1053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4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907" y="26958"/>
            <a:ext cx="5655364" cy="1143000"/>
          </a:xfrm>
        </p:spPr>
        <p:txBody>
          <a:bodyPr/>
          <a:lstStyle/>
          <a:p>
            <a:r>
              <a:rPr lang="en-US" dirty="0" smtClean="0"/>
              <a:t>Garden of Gethsemane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94596"/>
            <a:ext cx="6950765" cy="522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12-2:00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08043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Prayer</a:t>
            </a:r>
          </a:p>
          <a:p>
            <a:endParaRPr lang="en-US" sz="2800" dirty="0" smtClean="0"/>
          </a:p>
          <a:p>
            <a:r>
              <a:rPr lang="en-US" sz="2800" dirty="0" smtClean="0"/>
              <a:t>Forsaken by Disciples (Sleeping)</a:t>
            </a:r>
          </a:p>
          <a:p>
            <a:endParaRPr lang="en-US" sz="2800" dirty="0"/>
          </a:p>
          <a:p>
            <a:r>
              <a:rPr lang="en-US" sz="2800" dirty="0" smtClean="0"/>
              <a:t>Betrayed by Friend</a:t>
            </a:r>
          </a:p>
          <a:p>
            <a:endParaRPr lang="en-US" sz="2800" dirty="0"/>
          </a:p>
          <a:p>
            <a:r>
              <a:rPr lang="en-US" sz="2800" dirty="0" smtClean="0"/>
              <a:t>Arrested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753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</a:t>
            </a:r>
            <a:r>
              <a:rPr lang="en-US" dirty="0" err="1"/>
              <a:t>Annas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former High 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2-3:00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7342787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6" y="2819400"/>
            <a:ext cx="189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Trial 1</a:t>
            </a:r>
          </a:p>
          <a:p>
            <a:r>
              <a:rPr lang="en-US" sz="2400" dirty="0" smtClean="0"/>
              <a:t>Before </a:t>
            </a:r>
            <a:r>
              <a:rPr lang="en-US" sz="2400" dirty="0" err="1" smtClean="0"/>
              <a:t>Annas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5708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</a:t>
            </a:r>
            <a:r>
              <a:rPr lang="en-US" dirty="0" smtClean="0"/>
              <a:t>Caiaphas</a:t>
            </a:r>
            <a:br>
              <a:rPr lang="en-US" dirty="0" smtClean="0"/>
            </a:br>
            <a:r>
              <a:rPr lang="en-US" dirty="0" smtClean="0"/>
              <a:t>(current High </a:t>
            </a:r>
            <a:r>
              <a:rPr lang="en-US" dirty="0"/>
              <a:t>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3-5:00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12" y="1524000"/>
            <a:ext cx="1898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Trial 2</a:t>
            </a:r>
          </a:p>
          <a:p>
            <a:r>
              <a:rPr lang="en-US" sz="2400" dirty="0" smtClean="0"/>
              <a:t>With the Sanhedrin Court</a:t>
            </a:r>
          </a:p>
          <a:p>
            <a:endParaRPr lang="en-US" sz="2400" dirty="0" smtClean="0"/>
          </a:p>
          <a:p>
            <a:r>
              <a:rPr lang="en-US" sz="2400" dirty="0" smtClean="0"/>
              <a:t>Peter Denies Christ - 3x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Imprison-</a:t>
            </a:r>
            <a:r>
              <a:rPr lang="en-US" sz="2400" dirty="0" err="1" smtClean="0"/>
              <a:t>ment</a:t>
            </a: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3" y="1371600"/>
            <a:ext cx="6664187" cy="53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0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</a:t>
            </a:r>
            <a:r>
              <a:rPr lang="en-US" dirty="0" smtClean="0"/>
              <a:t>Caiaphas</a:t>
            </a:r>
            <a:br>
              <a:rPr lang="en-US" dirty="0" smtClean="0"/>
            </a:br>
            <a:r>
              <a:rPr lang="en-US" dirty="0" smtClean="0"/>
              <a:t>(current High </a:t>
            </a:r>
            <a:r>
              <a:rPr lang="en-US" dirty="0"/>
              <a:t>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5-6:00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39" y="1952465"/>
            <a:ext cx="1898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Trial 3</a:t>
            </a:r>
          </a:p>
          <a:p>
            <a:r>
              <a:rPr lang="en-US" sz="2400" dirty="0" smtClean="0"/>
              <a:t>Whole Sanhedrin, </a:t>
            </a:r>
          </a:p>
          <a:p>
            <a:r>
              <a:rPr lang="en-US" sz="2400" dirty="0" smtClean="0"/>
              <a:t>Elders,</a:t>
            </a:r>
          </a:p>
          <a:p>
            <a:r>
              <a:rPr lang="en-US" sz="2400" dirty="0" smtClean="0"/>
              <a:t>Chief Priests,</a:t>
            </a:r>
            <a:endParaRPr lang="en-US" sz="2400" dirty="0"/>
          </a:p>
          <a:p>
            <a:r>
              <a:rPr lang="en-US" sz="2400" dirty="0" smtClean="0"/>
              <a:t>Scribes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Judas kills </a:t>
            </a:r>
            <a:r>
              <a:rPr lang="en-US" sz="2400" dirty="0" smtClean="0"/>
              <a:t>himself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3" y="1371600"/>
            <a:ext cx="6664187" cy="53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0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553200" cy="1552039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Praetorium</a:t>
            </a:r>
            <a:r>
              <a:rPr lang="en-US" sz="3600" dirty="0"/>
              <a:t> </a:t>
            </a:r>
            <a:r>
              <a:rPr lang="en-US" sz="3600" dirty="0" smtClean="0"/>
              <a:t>- (Home of Pilate – part of Herod’s Palace)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6-7:00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1898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Trial 4</a:t>
            </a:r>
          </a:p>
          <a:p>
            <a:r>
              <a:rPr lang="en-US" sz="2400" dirty="0" smtClean="0"/>
              <a:t>Before Pilate the Roman Governor</a:t>
            </a:r>
          </a:p>
          <a:p>
            <a:endParaRPr lang="en-US" sz="2400" dirty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time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0036"/>
            <a:ext cx="6553200" cy="50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9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199" y="16565"/>
            <a:ext cx="62649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Herod Antipas</a:t>
            </a:r>
            <a:br>
              <a:rPr lang="en-US" dirty="0" smtClean="0"/>
            </a:br>
            <a:r>
              <a:rPr lang="en-US" dirty="0" smtClean="0"/>
              <a:t>(Roman Governor of Galilee)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7-7:30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Trial 5</a:t>
            </a:r>
          </a:p>
          <a:p>
            <a:r>
              <a:rPr lang="en-US" sz="2400" dirty="0" smtClean="0"/>
              <a:t>Herod</a:t>
            </a:r>
            <a:endParaRPr lang="en-US" sz="32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750836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9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Pilate’s House</a:t>
            </a:r>
            <a:br>
              <a:rPr lang="en-US" sz="3600" dirty="0" smtClean="0"/>
            </a:br>
            <a:r>
              <a:rPr lang="en-US" sz="3600" dirty="0" smtClean="0"/>
              <a:t>(Roman Governor of Galilee)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7:30-8:30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Trial 6</a:t>
            </a:r>
          </a:p>
          <a:p>
            <a:r>
              <a:rPr lang="en-US" sz="2400" dirty="0" smtClean="0"/>
              <a:t>Final Trial</a:t>
            </a:r>
          </a:p>
          <a:p>
            <a:r>
              <a:rPr lang="en-US" sz="2400" dirty="0" smtClean="0"/>
              <a:t>Chief Priests,</a:t>
            </a:r>
          </a:p>
          <a:p>
            <a:r>
              <a:rPr lang="en-US" sz="2400" dirty="0" smtClean="0"/>
              <a:t>Rulers</a:t>
            </a:r>
          </a:p>
          <a:p>
            <a:endParaRPr lang="en-US" sz="2400" dirty="0"/>
          </a:p>
          <a:p>
            <a:r>
              <a:rPr lang="en-US" sz="2400" dirty="0" smtClean="0"/>
              <a:t>Jesus is Tortured</a:t>
            </a:r>
            <a:endParaRPr lang="en-US" sz="3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48" y="1295400"/>
            <a:ext cx="7061752" cy="54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7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Praetorium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8:30-9:30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is</a:t>
            </a:r>
          </a:p>
          <a:p>
            <a:r>
              <a:rPr lang="en-US" sz="2400" dirty="0" smtClean="0"/>
              <a:t>Beaten</a:t>
            </a:r>
          </a:p>
          <a:p>
            <a:endParaRPr lang="en-US" sz="2400" dirty="0" smtClean="0"/>
          </a:p>
          <a:p>
            <a:r>
              <a:rPr lang="en-US" sz="2400" dirty="0" smtClean="0"/>
              <a:t>Mocked &amp; Tortured</a:t>
            </a:r>
          </a:p>
          <a:p>
            <a:endParaRPr lang="en-US" sz="2400" dirty="0" smtClean="0"/>
          </a:p>
          <a:p>
            <a:r>
              <a:rPr lang="en-US" sz="2400" dirty="0" smtClean="0"/>
              <a:t>Crown of Thorns</a:t>
            </a:r>
            <a:endParaRPr lang="en-US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48" y="1295400"/>
            <a:ext cx="7061752" cy="54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50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01" y="2895600"/>
            <a:ext cx="4027311" cy="383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Travel to Golgotha</a:t>
            </a:r>
            <a:br>
              <a:rPr lang="en-US" sz="3600" dirty="0" smtClean="0"/>
            </a:br>
            <a:r>
              <a:rPr lang="en-US" sz="3600" dirty="0" smtClean="0"/>
              <a:t>(through Jerusalem)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95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9:30 AM - Noon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5" y="1371599"/>
            <a:ext cx="17058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is</a:t>
            </a:r>
          </a:p>
          <a:p>
            <a:r>
              <a:rPr lang="en-US" sz="2400" dirty="0" smtClean="0"/>
              <a:t>Forced to carry His cross</a:t>
            </a:r>
          </a:p>
          <a:p>
            <a:endParaRPr lang="en-US" sz="2400" dirty="0"/>
          </a:p>
          <a:p>
            <a:r>
              <a:rPr lang="en-US" sz="2400" dirty="0" smtClean="0"/>
              <a:t>Simon of Cyrene also carries Jesus Cross</a:t>
            </a:r>
          </a:p>
          <a:p>
            <a:endParaRPr lang="en-US" sz="2400" dirty="0"/>
          </a:p>
          <a:p>
            <a:r>
              <a:rPr lang="en-US" sz="2400" dirty="0" smtClean="0"/>
              <a:t>Two robbers also taken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21" y="1337981"/>
            <a:ext cx="4499757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8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Golgotha</a:t>
            </a:r>
            <a:br>
              <a:rPr lang="en-US" sz="3600" dirty="0" smtClean="0"/>
            </a:br>
            <a:r>
              <a:rPr lang="en-US" sz="3600" dirty="0" smtClean="0"/>
              <a:t>(the Place of the Skull)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95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Noon – 3 PM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" y="2438400"/>
            <a:ext cx="1593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Jesus is Crucified</a:t>
            </a:r>
            <a:endParaRPr lang="en-US" sz="3200" dirty="0"/>
          </a:p>
          <a:p>
            <a:endParaRPr lang="en-US" sz="2400" dirty="0" smtClean="0"/>
          </a:p>
          <a:p>
            <a:r>
              <a:rPr lang="en-US" sz="2400" dirty="0" smtClean="0"/>
              <a:t>Jesus on the Cross</a:t>
            </a:r>
          </a:p>
          <a:p>
            <a:endParaRPr lang="en-US" sz="2400" dirty="0"/>
          </a:p>
          <a:p>
            <a:r>
              <a:rPr lang="en-US" sz="2400" dirty="0" smtClean="0"/>
              <a:t>Darkness over the land</a:t>
            </a:r>
            <a:endParaRPr lang="en-US" sz="3200" dirty="0" smtClean="0"/>
          </a:p>
        </p:txBody>
      </p:sp>
      <p:pic>
        <p:nvPicPr>
          <p:cNvPr id="5122" name="Picture 2" descr="One of the possible locations of Calvary, the place of the 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621189" cy="38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057400"/>
            <a:ext cx="7636564" cy="382980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86000"/>
            <a:ext cx="86106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6125" indent="-746125">
              <a:buAutoNum type="arabicPeriod"/>
            </a:pP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Sin </a:t>
            </a:r>
            <a:r>
              <a:rPr lang="mr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Mankind’s Predicament and God’s Solution</a:t>
            </a:r>
          </a:p>
          <a:p>
            <a:pPr marL="746125" indent="-746125">
              <a:buAutoNum type="arabicPeriod"/>
            </a:pP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Savior </a:t>
            </a:r>
            <a:r>
              <a:rPr lang="mr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Jesus’ Suffering and Sacrifice for Us</a:t>
            </a:r>
          </a:p>
          <a:p>
            <a:pPr marL="746125" indent="-746125">
              <a:buAutoNum type="arabicPeriod"/>
            </a:pP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Salvation </a:t>
            </a:r>
            <a:r>
              <a:rPr lang="mr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Jesus’ </a:t>
            </a: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Resurrection 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and Promise to Us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23622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Lucida Calligraphy" charset="0"/>
                <a:ea typeface="Lucida Calligraphy" charset="0"/>
                <a:cs typeface="Lucida Calligraphy" charset="0"/>
              </a:rPr>
              <a:t>The Sacrifice of Our Savior</a:t>
            </a:r>
            <a:endParaRPr lang="en-US" sz="2200" b="1" dirty="0"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219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Golgotha</a:t>
            </a:r>
            <a:br>
              <a:rPr lang="en-US" sz="3600" dirty="0" smtClean="0"/>
            </a:br>
            <a:r>
              <a:rPr lang="en-US" sz="3600" dirty="0" smtClean="0"/>
              <a:t>(the Place of the Skull)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95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About 3 PM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Dies</a:t>
            </a:r>
          </a:p>
          <a:p>
            <a:endParaRPr lang="en-US" sz="2400" dirty="0"/>
          </a:p>
          <a:p>
            <a:r>
              <a:rPr lang="en-US" sz="2400" dirty="0" smtClean="0"/>
              <a:t>It is finished</a:t>
            </a:r>
            <a:endParaRPr lang="en-US" sz="3200" dirty="0" smtClean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730096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15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Jesus is Buried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95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3-6 PM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220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is Buried</a:t>
            </a:r>
          </a:p>
          <a:p>
            <a:endParaRPr lang="en-US" sz="2400" dirty="0"/>
          </a:p>
          <a:p>
            <a:r>
              <a:rPr lang="en-US" sz="2400" dirty="0" smtClean="0"/>
              <a:t>Guards are placed</a:t>
            </a:r>
            <a:endParaRPr lang="en-US" sz="3200" dirty="0" smtClean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3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19400"/>
            <a:ext cx="6858000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black"/>
                </a:solidFill>
                <a:latin typeface="Lucida Calligraphy" charset="0"/>
                <a:ea typeface="Lucida Calligraphy" charset="0"/>
                <a:cs typeface="Lucida Calligraphy" charset="0"/>
              </a:rPr>
              <a:t>The Resurrection from the Dead – Salvation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2305" y="5804450"/>
            <a:ext cx="4621695" cy="1053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6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867400" cy="5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2590800" cy="483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Jesus is Resurrected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Angels were met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Jesus appears to Mary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saw Jesus alive!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Resurrected!</a:t>
            </a:r>
          </a:p>
          <a:p>
            <a:endParaRPr lang="en-US" sz="2800" b="1" dirty="0">
              <a:solidFill>
                <a:prstClr val="white"/>
              </a:solidFill>
            </a:endParaRPr>
          </a:p>
          <a:p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Matthew 28:1-8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Stone is rolled away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Jesus is gone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Angels greet Mary, Mary Magdalene, Salome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John 20:2-10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Peter and John see for themselves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John 20:11-18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Jesus appears to Mary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38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We Too Have Hope!</a:t>
            </a:r>
          </a:p>
          <a:p>
            <a:endParaRPr lang="en-US" sz="2800" b="1" dirty="0">
              <a:solidFill>
                <a:prstClr val="white"/>
              </a:solidFill>
            </a:endParaRPr>
          </a:p>
          <a:p>
            <a:endParaRPr lang="en-US" sz="2800" b="1" dirty="0" smtClean="0">
              <a:solidFill>
                <a:prstClr val="white"/>
              </a:solidFill>
            </a:endParaRPr>
          </a:p>
          <a:p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1 Peter 1:18-21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Redeemed by Jesus blood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Romans 6:3-5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Baptized into His death, likewise raised like His resurrection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1 Corinthians 15:1-12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the Gospel message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8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895600"/>
            <a:ext cx="7086600" cy="24688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6200" b="1" dirty="0" smtClean="0">
                <a:latin typeface="Lucida Calligraphy" charset="0"/>
                <a:ea typeface="Lucida Calligraphy" charset="0"/>
                <a:cs typeface="Lucida Calligraphy" charset="0"/>
              </a:rPr>
              <a:t>The </a:t>
            </a:r>
            <a:r>
              <a:rPr lang="en-US" sz="6200" b="1" smtClean="0">
                <a:latin typeface="Lucida Calligraphy" charset="0"/>
                <a:ea typeface="Lucida Calligraphy" charset="0"/>
                <a:cs typeface="Lucida Calligraphy" charset="0"/>
              </a:rPr>
              <a:t>Necessity  of </a:t>
            </a:r>
            <a:r>
              <a:rPr lang="en-US" sz="6200" b="1" dirty="0" smtClean="0">
                <a:latin typeface="Lucida Calligraphy" charset="0"/>
                <a:ea typeface="Lucida Calligraphy" charset="0"/>
                <a:cs typeface="Lucida Calligraphy" charset="0"/>
              </a:rPr>
              <a:t>the Cross - Sin</a:t>
            </a:r>
            <a:endParaRPr lang="en-US" sz="6200" b="1" dirty="0"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2305" y="5804450"/>
            <a:ext cx="4621695" cy="1053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4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838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</a:rPr>
              <a:t>Sin</a:t>
            </a:r>
            <a:r>
              <a:rPr lang="en-US" sz="4800" b="1" dirty="0">
                <a:solidFill>
                  <a:prstClr val="white"/>
                </a:solidFill>
              </a:rPr>
              <a:t> </a:t>
            </a:r>
            <a:r>
              <a:rPr lang="en-US" sz="4800" b="1" dirty="0" smtClean="0">
                <a:solidFill>
                  <a:prstClr val="white"/>
                </a:solidFill>
              </a:rPr>
              <a:t>and Its Problem</a:t>
            </a:r>
          </a:p>
          <a:p>
            <a:endParaRPr lang="en-US" sz="3200" b="1" dirty="0">
              <a:solidFill>
                <a:prstClr val="white"/>
              </a:solidFill>
            </a:endParaRPr>
          </a:p>
          <a:p>
            <a:endParaRPr lang="en-US" sz="32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1 John 3:4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Sin is lawlessness</a:t>
            </a:r>
          </a:p>
          <a:p>
            <a:pPr marL="457200" indent="-457200">
              <a:buFont typeface="Arial" charset="0"/>
              <a:buChar char="•"/>
            </a:pPr>
            <a:endParaRPr lang="en-US" sz="20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2 John 9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Sin is transgressing God’s law</a:t>
            </a:r>
          </a:p>
          <a:p>
            <a:pPr marL="457200" indent="-457200">
              <a:buFont typeface="Arial" charset="0"/>
              <a:buChar char="•"/>
            </a:pPr>
            <a:endParaRPr lang="en-US" sz="20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Romans 3:23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All have sinned</a:t>
            </a:r>
          </a:p>
          <a:p>
            <a:pPr marL="457200" indent="-457200">
              <a:buFont typeface="Arial" charset="0"/>
              <a:buChar char="•"/>
            </a:pPr>
            <a:endParaRPr lang="en-US" sz="20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Gen 3:1-5, 13-24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Sin introduced to the world, but its solution is foretold as well</a:t>
            </a:r>
          </a:p>
          <a:p>
            <a:pPr marL="457200" indent="-457200">
              <a:buFont typeface="Arial" charset="0"/>
              <a:buChar char="•"/>
            </a:pPr>
            <a:endParaRPr lang="en-US" sz="2000" b="1" dirty="0" smtClean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1 John 1:8-10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We have all sinned</a:t>
            </a:r>
          </a:p>
          <a:p>
            <a:pPr marL="457200" indent="-457200">
              <a:buFont typeface="Arial" charset="0"/>
              <a:buChar char="•"/>
            </a:pPr>
            <a:endParaRPr lang="en-US" sz="2000" b="1" dirty="0" smtClean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Gal 5:19-21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Sin shows up in various ways</a:t>
            </a:r>
          </a:p>
        </p:txBody>
      </p:sp>
    </p:spTree>
    <p:extLst>
      <p:ext uri="{BB962C8B-B14F-4D97-AF65-F5344CB8AC3E}">
        <p14:creationId xmlns:p14="http://schemas.microsoft.com/office/powerpoint/2010/main" val="335098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71582"/>
            <a:ext cx="8991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</a:rPr>
              <a:t>Solution to Sin</a:t>
            </a:r>
          </a:p>
          <a:p>
            <a:endParaRPr lang="en-US" sz="2400" b="1" dirty="0">
              <a:solidFill>
                <a:prstClr val="white"/>
              </a:solidFill>
            </a:endParaRPr>
          </a:p>
          <a:p>
            <a:endParaRPr lang="en-US" sz="32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Exodus 12:3-14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Passover - saving of God’s people</a:t>
            </a:r>
          </a:p>
          <a:p>
            <a:pPr marL="457200" indent="-457200">
              <a:buFont typeface="Arial" charset="0"/>
              <a:buChar char="•"/>
            </a:pPr>
            <a:endParaRPr lang="en-US" sz="16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Hebrews 9:22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Sacrifice and blood is required</a:t>
            </a:r>
          </a:p>
          <a:p>
            <a:pPr marL="457200" indent="-457200">
              <a:buFont typeface="Arial" charset="0"/>
              <a:buChar char="•"/>
            </a:pPr>
            <a:endParaRPr lang="en-US" b="1" dirty="0" smtClean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John 1:1-16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Jesus is the Christ, who came to earth</a:t>
            </a:r>
          </a:p>
          <a:p>
            <a:pPr marL="457200" indent="-457200">
              <a:buFont typeface="Arial" charset="0"/>
              <a:buChar char="•"/>
            </a:pPr>
            <a:endParaRPr lang="en-US" sz="14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John 1:29-32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Jesus, the Lamb of God</a:t>
            </a:r>
          </a:p>
          <a:p>
            <a:pPr marL="457200" indent="-457200">
              <a:buFont typeface="Arial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John 3:15-16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God loves us; gave Christ as our sacrifice</a:t>
            </a:r>
          </a:p>
          <a:p>
            <a:pPr marL="457200" indent="-457200">
              <a:buFont typeface="Arial" charset="0"/>
              <a:buChar char="•"/>
            </a:pPr>
            <a:endParaRPr lang="en-US" sz="14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</a:rPr>
              <a:t>Romans 5:6-8 </a:t>
            </a:r>
            <a:r>
              <a:rPr lang="mr-IN" sz="2800" b="1" dirty="0" smtClean="0">
                <a:solidFill>
                  <a:prstClr val="white"/>
                </a:solidFill>
              </a:rPr>
              <a:t>–</a:t>
            </a:r>
            <a:r>
              <a:rPr lang="en-US" sz="2800" b="1" dirty="0" smtClean="0">
                <a:solidFill>
                  <a:prstClr val="white"/>
                </a:solidFill>
              </a:rPr>
              <a:t> While we were sinners, Christ died for us</a:t>
            </a:r>
          </a:p>
        </p:txBody>
      </p:sp>
    </p:spTree>
    <p:extLst>
      <p:ext uri="{BB962C8B-B14F-4D97-AF65-F5344CB8AC3E}">
        <p14:creationId xmlns:p14="http://schemas.microsoft.com/office/powerpoint/2010/main" val="8121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95600"/>
            <a:ext cx="6781800" cy="24688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black"/>
                </a:solidFill>
                <a:latin typeface="Lucida Calligraphy" charset="0"/>
                <a:ea typeface="Lucida Calligraphy" charset="0"/>
                <a:cs typeface="Lucida Calligraphy" charset="0"/>
              </a:rPr>
              <a:t>The Suffering on the Cross - Savior</a:t>
            </a:r>
            <a:endParaRPr lang="en-US" sz="5400" b="1" dirty="0">
              <a:solidFill>
                <a:prstClr val="black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2305" y="5804450"/>
            <a:ext cx="4621695" cy="1053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6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2011263"/>
            <a:ext cx="426720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Thursday Night</a:t>
            </a:r>
          </a:p>
          <a:p>
            <a:pPr marL="742950" indent="-742950">
              <a:buAutoNum type="arabicPeriod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The Last Supper</a:t>
            </a:r>
          </a:p>
          <a:p>
            <a:pPr marL="742950" indent="-742950">
              <a:buAutoNum type="arabicPeriod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Mt. of Olives</a:t>
            </a:r>
          </a:p>
          <a:p>
            <a:pPr marL="742950" indent="-742950">
              <a:buAutoNum type="arabicPeriod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Garden of Gethsemane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Friday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  <a:p>
            <a:pPr marL="742950" indent="-742950">
              <a:buAutoNum type="arabicPeriod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Betrayal and Arrest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  <a:p>
            <a:pPr marL="742950" indent="-742950">
              <a:buAutoNum type="arabicPeriod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1 </a:t>
            </a:r>
            <a:r>
              <a:rPr lang="mr-I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Annas</a:t>
            </a:r>
            <a:endParaRPr lang="en-US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  <a:p>
            <a:pPr marL="742950" indent="-742950">
              <a:buAutoNum type="arabicPeriod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2 - Caiaphas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23622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Lucida Calligraphy" charset="0"/>
                <a:ea typeface="Lucida Calligraphy" charset="0"/>
                <a:cs typeface="Lucida Calligraphy" charset="0"/>
              </a:rPr>
              <a:t>The Sacrifice of Our Savior</a:t>
            </a:r>
            <a:endParaRPr lang="en-US" sz="2200" b="1" dirty="0"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219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2087940"/>
            <a:ext cx="449580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mr-I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Sanhedrin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4 </a:t>
            </a:r>
            <a:r>
              <a:rPr lang="mr-I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Pilate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5 </a:t>
            </a:r>
            <a:r>
              <a:rPr lang="mr-I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Herod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6 </a:t>
            </a:r>
            <a:r>
              <a:rPr lang="mr-I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Pilate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Beaten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Crucifixion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On the Cross / Death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Burial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Sunday </a:t>
            </a:r>
            <a:r>
              <a:rPr lang="mr-I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Resurrection!</a:t>
            </a:r>
          </a:p>
        </p:txBody>
      </p:sp>
    </p:spTree>
    <p:extLst>
      <p:ext uri="{BB962C8B-B14F-4D97-AF65-F5344CB8AC3E}">
        <p14:creationId xmlns:p14="http://schemas.microsoft.com/office/powerpoint/2010/main" val="42710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358" y="-18826"/>
            <a:ext cx="4728914" cy="1143000"/>
          </a:xfrm>
        </p:spPr>
        <p:txBody>
          <a:bodyPr/>
          <a:lstStyle/>
          <a:p>
            <a:r>
              <a:rPr lang="en-US" dirty="0" smtClean="0"/>
              <a:t>The Last Supper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Thursday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6:30-11:30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47381" cy="48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8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358" y="-18826"/>
            <a:ext cx="4728914" cy="1143000"/>
          </a:xfrm>
        </p:spPr>
        <p:txBody>
          <a:bodyPr/>
          <a:lstStyle/>
          <a:p>
            <a:r>
              <a:rPr lang="en-US" dirty="0" smtClean="0"/>
              <a:t>Mount of Olives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1335390"/>
            <a:ext cx="9073516" cy="51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Thursday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11:30 PM </a:t>
            </a:r>
            <a:r>
              <a:rPr lang="mr-IN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–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12:00 AM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7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130_slide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531</Words>
  <Application>Microsoft Office PowerPoint</Application>
  <PresentationFormat>On-screen Show (4:3)</PresentationFormat>
  <Paragraphs>184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ind_0130_slide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Last Supper</vt:lpstr>
      <vt:lpstr>Mount of Olives</vt:lpstr>
      <vt:lpstr>Garden of Gethsemane</vt:lpstr>
      <vt:lpstr>House of Annas  (former High Priest)</vt:lpstr>
      <vt:lpstr>House of Caiaphas (current High Priest)</vt:lpstr>
      <vt:lpstr>House of Caiaphas (current High Priest)</vt:lpstr>
      <vt:lpstr>Praetorium - (Home of Pilate – part of Herod’s Palace)</vt:lpstr>
      <vt:lpstr>Herod Antipas (Roman Governor of Galilee)</vt:lpstr>
      <vt:lpstr>Pilate’s House (Roman Governor of Galilee)</vt:lpstr>
      <vt:lpstr>Praetorium</vt:lpstr>
      <vt:lpstr>Travel to Golgotha (through Jerusalem)</vt:lpstr>
      <vt:lpstr>Golgotha (the Place of the Skull)</vt:lpstr>
      <vt:lpstr>Golgotha (the Place of the Skull)</vt:lpstr>
      <vt:lpstr>Jesus is Buried</vt:lpstr>
      <vt:lpstr>PowerPoint Presentation</vt:lpstr>
      <vt:lpstr>Alive!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am the Way, the Truth, and the Life” Matthew 6:13</dc:title>
  <dc:creator>Weston Andrew Hodge</dc:creator>
  <cp:lastModifiedBy>Jon Baize</cp:lastModifiedBy>
  <cp:revision>91</cp:revision>
  <dcterms:created xsi:type="dcterms:W3CDTF">2012-10-26T19:55:55Z</dcterms:created>
  <dcterms:modified xsi:type="dcterms:W3CDTF">2017-04-16T12:54:33Z</dcterms:modified>
</cp:coreProperties>
</file>