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75" r:id="rId2"/>
    <p:sldId id="274" r:id="rId3"/>
    <p:sldId id="276" r:id="rId4"/>
    <p:sldId id="264" r:id="rId5"/>
    <p:sldId id="265" r:id="rId6"/>
    <p:sldId id="268" r:id="rId7"/>
    <p:sldId id="26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3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8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45EA7-F835-EE43-98E5-B4B25FC7B03D}" type="datetimeFigureOut">
              <a:rPr lang="en-US" smtClean="0"/>
              <a:t>9/10/21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617AE-C28D-2146-A400-A2AF67811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77F8A-BECF-3E49-BAE5-3EFE71BA56F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4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F10BC-46B9-364A-A934-10028DB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7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1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177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1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8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0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2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7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8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90F6CF-B596-7B44-BD7B-0E8ABBE76EC4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87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Who Are We?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Our Identity </a:t>
            </a:r>
            <a:r>
              <a:rPr lang="en-US" sz="2800" dirty="0"/>
              <a:t>as the People of </a:t>
            </a:r>
            <a:r>
              <a:rPr lang="en-US" sz="2800" dirty="0" smtClean="0"/>
              <a:t>Jehovah God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7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03155"/>
            <a:ext cx="7290054" cy="149961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Who are We? </a:t>
            </a:r>
            <a:br>
              <a:rPr lang="en-US" dirty="0" smtClean="0"/>
            </a:br>
            <a:r>
              <a:rPr lang="en-US" sz="4000" i="1" dirty="0" smtClean="0">
                <a:solidFill>
                  <a:schemeClr val="accent2"/>
                </a:solidFill>
              </a:rPr>
              <a:t>Our identity from the Old Testament</a:t>
            </a:r>
            <a:endParaRPr lang="en-US" sz="4000" i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365248"/>
            <a:ext cx="7290055" cy="3695583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600" dirty="0" smtClean="0"/>
              <a:t>Heirs of the World </a:t>
            </a:r>
            <a:r>
              <a:rPr lang="en-US" sz="3600" i="1" dirty="0" smtClean="0">
                <a:solidFill>
                  <a:schemeClr val="accent2"/>
                </a:solidFill>
              </a:rPr>
              <a:t>(Abraham)</a:t>
            </a:r>
            <a:endParaRPr lang="en-US" sz="3600" i="1" dirty="0" smtClean="0">
              <a:solidFill>
                <a:schemeClr val="accent2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600" dirty="0" smtClean="0"/>
              <a:t>Church </a:t>
            </a:r>
            <a:r>
              <a:rPr lang="en-US" sz="3600" dirty="0" smtClean="0"/>
              <a:t>in the </a:t>
            </a:r>
            <a:r>
              <a:rPr lang="en-US" sz="3600" dirty="0" smtClean="0"/>
              <a:t>Wilderness </a:t>
            </a:r>
            <a:r>
              <a:rPr lang="en-US" sz="3600" i="1" dirty="0" smtClean="0">
                <a:solidFill>
                  <a:schemeClr val="accent2"/>
                </a:solidFill>
              </a:rPr>
              <a:t>(Israelites)</a:t>
            </a:r>
            <a:endParaRPr lang="en-US" sz="3600" i="1" dirty="0" smtClean="0">
              <a:solidFill>
                <a:schemeClr val="accent2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600" dirty="0" smtClean="0"/>
              <a:t>More than </a:t>
            </a:r>
            <a:r>
              <a:rPr lang="en-US" sz="3600" dirty="0" smtClean="0"/>
              <a:t>Conquerors </a:t>
            </a:r>
            <a:r>
              <a:rPr lang="en-US" sz="3600" i="1" dirty="0" smtClean="0">
                <a:solidFill>
                  <a:schemeClr val="accent2"/>
                </a:solidFill>
              </a:rPr>
              <a:t>(Joshua)</a:t>
            </a:r>
            <a:endParaRPr lang="en-US" sz="3600" i="1" dirty="0" smtClean="0">
              <a:solidFill>
                <a:schemeClr val="accent2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600" dirty="0" smtClean="0"/>
              <a:t>Subjects of the </a:t>
            </a:r>
            <a:r>
              <a:rPr lang="en-US" sz="3600" dirty="0" smtClean="0"/>
              <a:t>King </a:t>
            </a:r>
            <a:r>
              <a:rPr lang="en-US" sz="3600" i="1" dirty="0" smtClean="0">
                <a:solidFill>
                  <a:schemeClr val="accent2"/>
                </a:solidFill>
              </a:rPr>
              <a:t>(Judges)</a:t>
            </a:r>
            <a:endParaRPr lang="en-US" sz="3600" i="1" dirty="0" smtClean="0">
              <a:solidFill>
                <a:schemeClr val="accent2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600" dirty="0" smtClean="0"/>
              <a:t>Kings and </a:t>
            </a:r>
            <a:r>
              <a:rPr lang="en-US" sz="3600" dirty="0" smtClean="0"/>
              <a:t>Queens </a:t>
            </a:r>
            <a:r>
              <a:rPr lang="en-US" sz="3600" i="1" dirty="0" smtClean="0">
                <a:solidFill>
                  <a:schemeClr val="accent2"/>
                </a:solidFill>
              </a:rPr>
              <a:t>(David)</a:t>
            </a:r>
            <a:endParaRPr lang="en-US" sz="3600" i="1" dirty="0" smtClean="0">
              <a:solidFill>
                <a:schemeClr val="accent2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600" dirty="0" smtClean="0"/>
              <a:t>Beautiful Feet </a:t>
            </a:r>
            <a:r>
              <a:rPr lang="en-US" sz="3600" i="1" dirty="0" smtClean="0">
                <a:solidFill>
                  <a:schemeClr val="accent2"/>
                </a:solidFill>
              </a:rPr>
              <a:t>(Prophets)</a:t>
            </a:r>
            <a:endParaRPr lang="en-US" sz="36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of Israel’s Kingdom(s)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 rot="19004091">
            <a:off x="400816" y="2176548"/>
            <a:ext cx="2633238" cy="266629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676183" y="2607315"/>
            <a:ext cx="2821945" cy="49930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676182" y="2607314"/>
            <a:ext cx="4685913" cy="3019765"/>
          </a:xfrm>
          <a:custGeom>
            <a:avLst/>
            <a:gdLst>
              <a:gd name="connsiteX0" fmla="*/ 0 w 4618892"/>
              <a:gd name="connsiteY0" fmla="*/ 0 h 3001108"/>
              <a:gd name="connsiteX1" fmla="*/ 844061 w 4618892"/>
              <a:gd name="connsiteY1" fmla="*/ 844062 h 3001108"/>
              <a:gd name="connsiteX2" fmla="*/ 1699846 w 4618892"/>
              <a:gd name="connsiteY2" fmla="*/ 785446 h 3001108"/>
              <a:gd name="connsiteX3" fmla="*/ 1969477 w 4618892"/>
              <a:gd name="connsiteY3" fmla="*/ 1735016 h 3001108"/>
              <a:gd name="connsiteX4" fmla="*/ 2836984 w 4618892"/>
              <a:gd name="connsiteY4" fmla="*/ 1465385 h 3001108"/>
              <a:gd name="connsiteX5" fmla="*/ 3282461 w 4618892"/>
              <a:gd name="connsiteY5" fmla="*/ 2438400 h 3001108"/>
              <a:gd name="connsiteX6" fmla="*/ 3974123 w 4618892"/>
              <a:gd name="connsiteY6" fmla="*/ 2121877 h 3001108"/>
              <a:gd name="connsiteX7" fmla="*/ 4618892 w 4618892"/>
              <a:gd name="connsiteY7" fmla="*/ 3001108 h 300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8892" h="3001108">
                <a:moveTo>
                  <a:pt x="0" y="0"/>
                </a:moveTo>
                <a:cubicBezTo>
                  <a:pt x="280376" y="356577"/>
                  <a:pt x="560753" y="713154"/>
                  <a:pt x="844061" y="844062"/>
                </a:cubicBezTo>
                <a:cubicBezTo>
                  <a:pt x="1127369" y="974970"/>
                  <a:pt x="1512277" y="636954"/>
                  <a:pt x="1699846" y="785446"/>
                </a:cubicBezTo>
                <a:cubicBezTo>
                  <a:pt x="1887415" y="933938"/>
                  <a:pt x="1779954" y="1621693"/>
                  <a:pt x="1969477" y="1735016"/>
                </a:cubicBezTo>
                <a:cubicBezTo>
                  <a:pt x="2159000" y="1848339"/>
                  <a:pt x="2618153" y="1348154"/>
                  <a:pt x="2836984" y="1465385"/>
                </a:cubicBezTo>
                <a:cubicBezTo>
                  <a:pt x="3055815" y="1582616"/>
                  <a:pt x="3092938" y="2328985"/>
                  <a:pt x="3282461" y="2438400"/>
                </a:cubicBezTo>
                <a:cubicBezTo>
                  <a:pt x="3471984" y="2547815"/>
                  <a:pt x="3751385" y="2028092"/>
                  <a:pt x="3974123" y="2121877"/>
                </a:cubicBezTo>
                <a:cubicBezTo>
                  <a:pt x="4196861" y="2215662"/>
                  <a:pt x="4618892" y="3001108"/>
                  <a:pt x="4618892" y="3001108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6835" y="3557476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United Kingdom</a:t>
            </a:r>
            <a:endParaRPr lang="en-US" sz="2800"/>
          </a:p>
        </p:txBody>
      </p:sp>
      <p:sp>
        <p:nvSpPr>
          <p:cNvPr id="13" name="TextBox 12"/>
          <p:cNvSpPr txBox="1"/>
          <p:nvPr/>
        </p:nvSpPr>
        <p:spPr>
          <a:xfrm>
            <a:off x="3068825" y="4868656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Divided Kingdom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 rot="592521">
            <a:off x="3876415" y="2315326"/>
            <a:ext cx="116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Israel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4950000" y="2508706"/>
            <a:ext cx="2537966" cy="1195827"/>
          </a:xfrm>
          <a:prstGeom prst="irregularSeal2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Assyria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Explosion 1 17"/>
          <p:cNvSpPr/>
          <p:nvPr/>
        </p:nvSpPr>
        <p:spPr>
          <a:xfrm>
            <a:off x="6506309" y="5040925"/>
            <a:ext cx="2133600" cy="1277815"/>
          </a:xfrm>
          <a:prstGeom prst="irregularSeal1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bg1"/>
                </a:solidFill>
              </a:rPr>
              <a:t>Babylon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592521">
            <a:off x="2952797" y="3400462"/>
            <a:ext cx="116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Judah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4121227" y="3142527"/>
            <a:ext cx="370863" cy="403074"/>
          </a:xfrm>
          <a:prstGeom prst="star5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5267725" y="3851621"/>
            <a:ext cx="370863" cy="403074"/>
          </a:xfrm>
          <a:prstGeom prst="star5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6421090" y="4511583"/>
            <a:ext cx="370863" cy="403074"/>
          </a:xfrm>
          <a:prstGeom prst="star5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768096" y="6057825"/>
            <a:ext cx="370863" cy="403074"/>
          </a:xfrm>
          <a:prstGeom prst="star5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35347" y="5997752"/>
            <a:ext cx="1981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smtClean="0">
                <a:solidFill>
                  <a:schemeClr val="accent3"/>
                </a:solidFill>
              </a:rPr>
              <a:t>= Reform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0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/>
      <p:bldP spid="13" grpId="0"/>
      <p:bldP spid="16" grpId="0"/>
      <p:bldP spid="17" grpId="0" animBg="1"/>
      <p:bldP spid="18" grpId="0" animBg="1"/>
      <p:bldP spid="19" grpId="0"/>
      <p:bldP spid="25" grpId="0" animBg="1"/>
      <p:bldP spid="26" grpId="0" animBg="1"/>
      <p:bldP spid="27" grpId="0" animBg="1"/>
      <p:bldP spid="28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/>
              <a:t>We are the </a:t>
            </a:r>
            <a:r>
              <a:rPr lang="en-US" sz="5400" dirty="0" smtClean="0"/>
              <a:t>Reformers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2862" y="4960137"/>
            <a:ext cx="2375388" cy="1463040"/>
          </a:xfrm>
        </p:spPr>
        <p:txBody>
          <a:bodyPr>
            <a:noAutofit/>
          </a:bodyPr>
          <a:lstStyle/>
          <a:p>
            <a:pPr algn="ctr"/>
            <a:r>
              <a:rPr lang="en-US" sz="2500" dirty="0" smtClean="0"/>
              <a:t>Seeking the Lord in an Age of Spiritual Decline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000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Who are the Reformers?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017" y="3214805"/>
            <a:ext cx="6933967" cy="32941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/>
              <a:t>What about them?</a:t>
            </a:r>
            <a:endParaRPr lang="en-US" sz="3200" dirty="0"/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200" dirty="0"/>
              <a:t>K</a:t>
            </a:r>
            <a:r>
              <a:rPr lang="en-US" sz="3200" dirty="0" smtClean="0"/>
              <a:t>ings “like David” </a:t>
            </a:r>
            <a:r>
              <a:rPr lang="en-US" sz="2800" i="1" dirty="0" smtClean="0">
                <a:solidFill>
                  <a:schemeClr val="accent2"/>
                </a:solidFill>
              </a:rPr>
              <a:t>(2 Chr 29:2)</a:t>
            </a:r>
            <a:endParaRPr lang="en-US" sz="2800" i="1" dirty="0" smtClean="0">
              <a:solidFill>
                <a:schemeClr val="accent2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200" dirty="0" smtClean="0"/>
              <a:t>Hearts devoted to God </a:t>
            </a:r>
            <a:r>
              <a:rPr lang="en-US" sz="2800" i="1" dirty="0" smtClean="0">
                <a:solidFill>
                  <a:schemeClr val="accent2"/>
                </a:solidFill>
              </a:rPr>
              <a:t>(2 Kgs 23:25)</a:t>
            </a:r>
            <a:endParaRPr lang="en-US" sz="2800" i="1" dirty="0" smtClean="0">
              <a:solidFill>
                <a:schemeClr val="accent2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200" dirty="0" smtClean="0"/>
              <a:t>Did what was in the Book </a:t>
            </a:r>
            <a:r>
              <a:rPr lang="en-US" sz="2800" i="1" dirty="0" smtClean="0">
                <a:solidFill>
                  <a:schemeClr val="accent2"/>
                </a:solidFill>
              </a:rPr>
              <a:t>(2 Chr 17:3-9)</a:t>
            </a:r>
            <a:endParaRPr lang="en-US" sz="2800" i="1" dirty="0" smtClean="0">
              <a:solidFill>
                <a:schemeClr val="accent2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200" dirty="0" smtClean="0"/>
              <a:t>Tore down idols</a:t>
            </a:r>
            <a:r>
              <a:rPr lang="en-US" sz="3200" dirty="0" smtClean="0"/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(1 Kgs 15:12-14)</a:t>
            </a:r>
            <a:endParaRPr lang="en-US" sz="2800" i="1" dirty="0" smtClean="0">
              <a:solidFill>
                <a:schemeClr val="accent2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200" dirty="0" smtClean="0"/>
              <a:t>Restored true worship </a:t>
            </a:r>
            <a:r>
              <a:rPr lang="en-US" sz="2800" i="1" dirty="0" smtClean="0">
                <a:solidFill>
                  <a:schemeClr val="accent2"/>
                </a:solidFill>
              </a:rPr>
              <a:t>(2 Chr 35:4,12,15)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7677" y="1844143"/>
            <a:ext cx="5988646" cy="1274195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Asa</a:t>
            </a:r>
            <a:r>
              <a:rPr lang="en-US" sz="3200" dirty="0" smtClean="0">
                <a:solidFill>
                  <a:schemeClr val="bg1"/>
                </a:solidFill>
              </a:rPr>
              <a:t> – </a:t>
            </a:r>
            <a:r>
              <a:rPr lang="en-US" sz="2800" i="1" dirty="0" smtClean="0">
                <a:solidFill>
                  <a:schemeClr val="bg1"/>
                </a:solidFill>
              </a:rPr>
              <a:t>1 Kings 15; 2 Chronicles 14-16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Hezekiah</a:t>
            </a: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2800" i="1" dirty="0" smtClean="0">
                <a:solidFill>
                  <a:schemeClr val="bg1"/>
                </a:solidFill>
              </a:rPr>
              <a:t>2 Kgs 18-20; </a:t>
            </a:r>
            <a:r>
              <a:rPr lang="en-US" sz="2800" i="1" dirty="0">
                <a:solidFill>
                  <a:schemeClr val="bg1"/>
                </a:solidFill>
              </a:rPr>
              <a:t>2 </a:t>
            </a:r>
            <a:r>
              <a:rPr lang="en-US" sz="2800" i="1" dirty="0" smtClean="0">
                <a:solidFill>
                  <a:schemeClr val="bg1"/>
                </a:solidFill>
              </a:rPr>
              <a:t>Chr 29-32</a:t>
            </a:r>
            <a:endParaRPr lang="en-US" sz="28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Josiah</a:t>
            </a: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2800" i="1" dirty="0" smtClean="0">
                <a:solidFill>
                  <a:schemeClr val="bg1"/>
                </a:solidFill>
              </a:rPr>
              <a:t>2 Kgs 22-23; </a:t>
            </a:r>
            <a:r>
              <a:rPr lang="en-US" sz="2800" i="1" dirty="0">
                <a:solidFill>
                  <a:schemeClr val="bg1"/>
                </a:solidFill>
              </a:rPr>
              <a:t>2 </a:t>
            </a:r>
            <a:r>
              <a:rPr lang="en-US" sz="2800" i="1" dirty="0" smtClean="0">
                <a:solidFill>
                  <a:schemeClr val="bg1"/>
                </a:solidFill>
              </a:rPr>
              <a:t>Chr 34-35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03155"/>
            <a:ext cx="7290054" cy="149961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How can I be a Reformer?</a:t>
            </a:r>
            <a:br>
              <a:rPr lang="en-US" dirty="0" smtClean="0"/>
            </a:br>
            <a:r>
              <a:rPr lang="en-US" sz="4000" i="1" dirty="0" smtClean="0">
                <a:solidFill>
                  <a:schemeClr val="accent5"/>
                </a:solidFill>
              </a:rPr>
              <a:t>From 2 Chronicles</a:t>
            </a:r>
            <a:endParaRPr lang="en-US" sz="4000" i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084832"/>
            <a:ext cx="7567012" cy="4198737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3600" dirty="0" smtClean="0"/>
              <a:t>Recognize that there is always a need for reform. </a:t>
            </a:r>
            <a:r>
              <a:rPr lang="en-US" sz="3600" i="1" dirty="0" smtClean="0">
                <a:solidFill>
                  <a:schemeClr val="accent5"/>
                </a:solidFill>
              </a:rPr>
              <a:t>(2 Chr 15:3; 30:8; 34:21)</a:t>
            </a:r>
            <a:endParaRPr lang="en-US" sz="3600" i="1" dirty="0">
              <a:solidFill>
                <a:schemeClr val="accent5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3600" dirty="0" smtClean="0"/>
              <a:t>Prepare my heart to be tender and completel</a:t>
            </a:r>
            <a:r>
              <a:rPr lang="en-US" sz="3600" dirty="0" smtClean="0"/>
              <a:t>y His</a:t>
            </a:r>
            <a:r>
              <a:rPr lang="en-US" sz="3600" dirty="0" smtClean="0"/>
              <a:t>. </a:t>
            </a:r>
            <a:r>
              <a:rPr lang="en-US" sz="3600" i="1" dirty="0" smtClean="0">
                <a:solidFill>
                  <a:schemeClr val="accent5"/>
                </a:solidFill>
              </a:rPr>
              <a:t>(16:9; 30:19; 34:27)</a:t>
            </a:r>
            <a:endParaRPr lang="en-US" sz="3600" i="1" dirty="0" smtClean="0">
              <a:solidFill>
                <a:schemeClr val="accent5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3600" dirty="0" smtClean="0"/>
              <a:t>Tear down idols and do what is written in the Book. </a:t>
            </a:r>
            <a:r>
              <a:rPr lang="en-US" sz="3600" i="1" dirty="0" smtClean="0">
                <a:solidFill>
                  <a:schemeClr val="accent5"/>
                </a:solidFill>
              </a:rPr>
              <a:t>(15:12; 31:20; 34:31)</a:t>
            </a:r>
            <a:endParaRPr lang="en-US" sz="36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1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5400" dirty="0" smtClean="0"/>
              <a:t>We are </a:t>
            </a:r>
            <a:r>
              <a:rPr lang="en-US" sz="5400" dirty="0" smtClean="0"/>
              <a:t>The</a:t>
            </a:r>
            <a:r>
              <a:rPr lang="en-US" sz="5400" dirty="0"/>
              <a:t> </a:t>
            </a:r>
            <a:r>
              <a:rPr lang="en-US" sz="5400" dirty="0" smtClean="0"/>
              <a:t>Reformers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4960137"/>
            <a:ext cx="2535936" cy="146304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en-US" sz="2800" dirty="0" smtClean="0"/>
              <a:t>He will “strongly support those whose heart is completely His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65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16048</TotalTime>
  <Words>244</Words>
  <Application>Microsoft Macintosh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Tw Cen MT</vt:lpstr>
      <vt:lpstr>Tw Cen MT Condensed</vt:lpstr>
      <vt:lpstr>Wingdings 3</vt:lpstr>
      <vt:lpstr>Arial</vt:lpstr>
      <vt:lpstr>Integral</vt:lpstr>
      <vt:lpstr>Who Are We? </vt:lpstr>
      <vt:lpstr>Who are We?  Our identity from the Old Testament</vt:lpstr>
      <vt:lpstr>The History of Israel’s Kingdom(s)</vt:lpstr>
      <vt:lpstr>We are the Reformers</vt:lpstr>
      <vt:lpstr>Who are the Reformers?</vt:lpstr>
      <vt:lpstr>How can I be a Reformer? From 2 Chronicles</vt:lpstr>
      <vt:lpstr>We are The Reformers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172</cp:revision>
  <cp:lastPrinted>2021-09-12T12:35:47Z</cp:lastPrinted>
  <dcterms:created xsi:type="dcterms:W3CDTF">2021-01-30T02:13:59Z</dcterms:created>
  <dcterms:modified xsi:type="dcterms:W3CDTF">2021-09-12T12:40:16Z</dcterms:modified>
</cp:coreProperties>
</file>