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73" r:id="rId4"/>
    <p:sldId id="274" r:id="rId5"/>
    <p:sldId id="270" r:id="rId6"/>
    <p:sldId id="271" r:id="rId7"/>
    <p:sldId id="275" r:id="rId8"/>
    <p:sldId id="276" r:id="rId9"/>
    <p:sldId id="272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11"/>
  </p:normalViewPr>
  <p:slideViewPr>
    <p:cSldViewPr snapToGrid="0" snapToObjects="1">
      <p:cViewPr varScale="1">
        <p:scale>
          <a:sx n="97" d="100"/>
          <a:sy n="97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CF42-59E1-2148-A2DF-3DC066E9CF28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022BE-0117-6E45-9F79-C24B23286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DF43-F1B4-4F4B-A359-5F3598ECBB3F}" type="datetimeFigureOut">
              <a:rPr lang="en-US" smtClean="0"/>
              <a:t>10/20/21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6B07-15E6-C545-AEA6-CC1B047FF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4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78ABE3C1-DBE1-495D-B57B-2849774B866A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3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1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414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5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69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11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22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4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7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1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31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Bellaire Auditorium</a:t>
            </a:r>
          </a:p>
          <a:p>
            <a:r>
              <a:rPr lang="en-US" sz="3200" dirty="0" smtClean="0"/>
              <a:t>Wednesday Nights, Fall 2021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Second Letter to the Corinthians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Homework for Wednesday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2 Corinthians </a:t>
            </a:r>
            <a:r>
              <a:rPr lang="en-US" sz="3200" dirty="0" smtClean="0"/>
              <a:t>10</a:t>
            </a:r>
            <a:r>
              <a:rPr lang="en-US" sz="3200" dirty="0" smtClean="0"/>
              <a:t> </a:t>
            </a:r>
            <a:r>
              <a:rPr lang="en-US" sz="3200" dirty="0" smtClean="0"/>
              <a:t>(pages </a:t>
            </a:r>
            <a:r>
              <a:rPr lang="en-US" sz="3200" dirty="0" smtClean="0"/>
              <a:t>18-19)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9182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2 Corinthians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1638" y="2545231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dirty="0" smtClean="0">
                <a:solidFill>
                  <a:schemeClr val="bg1"/>
                </a:solidFill>
              </a:rPr>
              <a:t>: Paul describes his </a:t>
            </a:r>
            <a:r>
              <a:rPr lang="en-US" sz="2800" dirty="0" smtClean="0">
                <a:solidFill>
                  <a:schemeClr val="bg1"/>
                </a:solidFill>
              </a:rPr>
              <a:t>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38" y="4518411"/>
            <a:ext cx="6291194" cy="640080"/>
          </a:xfrm>
          <a:prstGeom prst="rect">
            <a:avLst/>
          </a:prstGeom>
          <a:solidFill>
            <a:schemeClr val="accent5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8-9</a:t>
            </a:r>
            <a:r>
              <a:rPr lang="en-US" sz="2800" dirty="0" smtClean="0">
                <a:solidFill>
                  <a:schemeClr val="bg1"/>
                </a:solidFill>
              </a:rPr>
              <a:t>: Paul encourages the </a:t>
            </a:r>
            <a:r>
              <a:rPr lang="en-US" sz="2800" dirty="0" smtClean="0">
                <a:solidFill>
                  <a:schemeClr val="bg1"/>
                </a:solidFill>
              </a:rPr>
              <a:t>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638" y="5301095"/>
            <a:ext cx="6291194" cy="100584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10-13</a:t>
            </a:r>
            <a:r>
              <a:rPr lang="en-US" sz="2800" dirty="0" smtClean="0">
                <a:solidFill>
                  <a:schemeClr val="bg1"/>
                </a:solidFill>
              </a:rPr>
              <a:t>: Paul addresses his </a:t>
            </a:r>
            <a:r>
              <a:rPr lang="en-US" sz="2800" dirty="0" smtClean="0">
                <a:solidFill>
                  <a:schemeClr val="bg1"/>
                </a:solidFill>
              </a:rPr>
              <a:t>__________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754" y="3176760"/>
            <a:ext cx="2004646" cy="523220"/>
          </a:xfrm>
          <a:prstGeom prst="rect">
            <a:avLst/>
          </a:prstGeom>
          <a:solidFill>
            <a:schemeClr val="tx2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22992" y="4578555"/>
            <a:ext cx="2164671" cy="523220"/>
          </a:xfrm>
          <a:prstGeom prst="rect">
            <a:avLst/>
          </a:prstGeom>
          <a:solidFill>
            <a:schemeClr val="accent5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contribution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776" y="5533701"/>
            <a:ext cx="1965377" cy="523220"/>
          </a:xfrm>
          <a:prstGeom prst="rect">
            <a:avLst/>
          </a:prstGeom>
          <a:solidFill>
            <a:schemeClr val="accent4"/>
          </a:solidFill>
          <a:ln w="28575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opponents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638" y="2547416"/>
            <a:ext cx="6291194" cy="1828800"/>
          </a:xfrm>
          <a:prstGeom prst="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1-7</a:t>
            </a:r>
            <a:r>
              <a:rPr lang="en-US" sz="2800" smtClean="0">
                <a:solidFill>
                  <a:schemeClr val="bg1"/>
                </a:solidFill>
              </a:rPr>
              <a:t>: Paul’s ministry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42" y="2676986"/>
            <a:ext cx="3980750" cy="1569660"/>
          </a:xfrm>
          <a:prstGeom prst="rect">
            <a:avLst/>
          </a:prstGeom>
          <a:solidFill>
            <a:schemeClr val="tx2">
              <a:lumMod val="90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1:1-11 - Thanksgiving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1:12 - 2:13 – Travel Report</a:t>
            </a:r>
          </a:p>
          <a:p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2:14 - 7:4 – Gospel Ministry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7:5-16 – Travel Report</a:t>
            </a:r>
          </a:p>
        </p:txBody>
      </p:sp>
    </p:spTree>
    <p:extLst>
      <p:ext uri="{BB962C8B-B14F-4D97-AF65-F5344CB8AC3E}">
        <p14:creationId xmlns:p14="http://schemas.microsoft.com/office/powerpoint/2010/main" val="119328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8" grpId="0" animBg="1"/>
      <p:bldP spid="7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Encouragement to Give (ch.8)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567246" cy="3962399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of the Macedonians (1-5)</a:t>
            </a:r>
          </a:p>
          <a:p>
            <a:r>
              <a:rPr lang="en-US" sz="3600" dirty="0" smtClean="0"/>
              <a:t>Demonstration of their love (7-8)</a:t>
            </a:r>
          </a:p>
          <a:p>
            <a:r>
              <a:rPr lang="en-US" sz="3600" dirty="0" smtClean="0"/>
              <a:t>Emulation of the gospel (9)</a:t>
            </a:r>
          </a:p>
          <a:p>
            <a:r>
              <a:rPr lang="en-US" sz="3600" dirty="0" smtClean="0"/>
              <a:t>From potential to reality (6,10-12)</a:t>
            </a:r>
          </a:p>
          <a:p>
            <a:r>
              <a:rPr lang="en-US" sz="3600" dirty="0" smtClean="0"/>
              <a:t>Equality among Christians (13-15)</a:t>
            </a:r>
          </a:p>
          <a:p>
            <a:r>
              <a:rPr lang="en-US" sz="3600" dirty="0" smtClean="0"/>
              <a:t>Honorable handling of $$ (16-24)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074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ibletalk.tv/images/uploads/pauls-third-missionary-jour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3" y="597879"/>
            <a:ext cx="9145227" cy="524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8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9 - </a:t>
            </a:r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667" y="2297723"/>
            <a:ext cx="6160477" cy="4056183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Who?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What?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Where?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When?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Why?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 smtClean="0"/>
              <a:t>Repeated words?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dirty="0"/>
              <a:t>Q</a:t>
            </a:r>
            <a:r>
              <a:rPr lang="en-US" sz="4000" dirty="0" smtClean="0"/>
              <a:t>uestions?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4000" i="1" dirty="0" smtClean="0"/>
              <a:t>What do you see?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9782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9 - </a:t>
            </a: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r>
              <a:rPr lang="en-US" sz="3600" dirty="0"/>
              <a:t>Main </a:t>
            </a:r>
            <a:r>
              <a:rPr lang="en-US" sz="3600" dirty="0" smtClean="0"/>
              <a:t>points?</a:t>
            </a:r>
            <a:r>
              <a:rPr lang="en-US" sz="3600" dirty="0"/>
              <a:t> </a:t>
            </a:r>
            <a:r>
              <a:rPr lang="en-US" sz="3600" dirty="0" smtClean="0"/>
              <a:t>Summary?</a:t>
            </a:r>
          </a:p>
          <a:p>
            <a:r>
              <a:rPr lang="en-US" sz="3600" dirty="0" smtClean="0"/>
              <a:t>Connections within the passage?</a:t>
            </a:r>
            <a:endParaRPr lang="en-US" sz="3600" dirty="0"/>
          </a:p>
          <a:p>
            <a:r>
              <a:rPr lang="en-US" sz="3600" dirty="0" smtClean="0"/>
              <a:t>Connection to chapters 1-7?</a:t>
            </a:r>
            <a:endParaRPr lang="en-US" sz="3600" dirty="0"/>
          </a:p>
          <a:p>
            <a:r>
              <a:rPr lang="en-US" sz="3600" dirty="0" smtClean="0"/>
              <a:t>Connection to 1 Corinthians?</a:t>
            </a:r>
          </a:p>
          <a:p>
            <a:r>
              <a:rPr lang="en-US" sz="3600" dirty="0" smtClean="0"/>
              <a:t>Connection to Scripture?</a:t>
            </a:r>
          </a:p>
          <a:p>
            <a:r>
              <a:rPr lang="en-US" sz="3600" dirty="0" smtClean="0"/>
              <a:t>Answers to our 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414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429" y="4876800"/>
            <a:ext cx="6518033" cy="5744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Quoted in 2 Cor. 9:9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4429" y="197346"/>
            <a:ext cx="62015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baseline="30000" dirty="0" smtClean="0"/>
              <a:t>1 </a:t>
            </a:r>
            <a:r>
              <a:rPr lang="en-US" sz="2000" dirty="0" smtClean="0"/>
              <a:t>Praise</a:t>
            </a:r>
            <a:r>
              <a:rPr lang="en-US" sz="2000" dirty="0"/>
              <a:t> the </a:t>
            </a:r>
            <a:r>
              <a:rPr lang="en-US" sz="2000" cap="small" dirty="0"/>
              <a:t>Lord</a:t>
            </a:r>
            <a:r>
              <a:rPr lang="en-US" sz="2000" dirty="0"/>
              <a:t>!</a:t>
            </a:r>
            <a:br>
              <a:rPr lang="en-US" sz="2000" dirty="0"/>
            </a:br>
            <a:r>
              <a:rPr lang="en-US" sz="2000" dirty="0"/>
              <a:t>How blessed is the man who fears the </a:t>
            </a:r>
            <a:r>
              <a:rPr lang="en-US" sz="2000" cap="small" dirty="0"/>
              <a:t>Lord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Who greatly delights in His commandments.</a:t>
            </a:r>
            <a:br>
              <a:rPr lang="en-US" sz="2000" dirty="0"/>
            </a:br>
            <a:r>
              <a:rPr lang="en-US" sz="2000" b="1" baseline="30000" dirty="0"/>
              <a:t>2 </a:t>
            </a:r>
            <a:r>
              <a:rPr lang="en-US" sz="2000" dirty="0"/>
              <a:t>His descendants will be mighty on earth;</a:t>
            </a:r>
            <a:br>
              <a:rPr lang="en-US" sz="2000" dirty="0"/>
            </a:br>
            <a:r>
              <a:rPr lang="en-US" sz="2000" dirty="0"/>
              <a:t>The generation of the upright will be blessed.</a:t>
            </a:r>
            <a:br>
              <a:rPr lang="en-US" sz="2000" dirty="0"/>
            </a:br>
            <a:r>
              <a:rPr lang="en-US" sz="2000" b="1" baseline="30000" dirty="0"/>
              <a:t>3 </a:t>
            </a:r>
            <a:r>
              <a:rPr lang="en-US" sz="2000" dirty="0"/>
              <a:t>Wealth and riches are in his house,</a:t>
            </a:r>
            <a:br>
              <a:rPr lang="en-US" sz="2000" dirty="0"/>
            </a:br>
            <a:r>
              <a:rPr lang="en-US" sz="2000" dirty="0"/>
              <a:t>And his righteousness endures forever.</a:t>
            </a:r>
            <a:br>
              <a:rPr lang="en-US" sz="2000" dirty="0"/>
            </a:br>
            <a:r>
              <a:rPr lang="en-US" sz="2000" b="1" baseline="30000" dirty="0"/>
              <a:t>4 </a:t>
            </a:r>
            <a:r>
              <a:rPr lang="en-US" sz="2000" dirty="0"/>
              <a:t>Light arises in the darkness for the upright;</a:t>
            </a:r>
            <a:br>
              <a:rPr lang="en-US" sz="2000" dirty="0"/>
            </a:br>
            <a:r>
              <a:rPr lang="en-US" sz="2000" dirty="0"/>
              <a:t>He is gracious and compassionate and righteous.</a:t>
            </a:r>
            <a:br>
              <a:rPr lang="en-US" sz="2000" dirty="0"/>
            </a:br>
            <a:r>
              <a:rPr lang="en-US" sz="2000" b="1" baseline="30000" dirty="0"/>
              <a:t>5 </a:t>
            </a:r>
            <a:r>
              <a:rPr lang="en-US" sz="2000" dirty="0"/>
              <a:t>It is well with the man who is gracious and lends;</a:t>
            </a:r>
            <a:br>
              <a:rPr lang="en-US" sz="2000" dirty="0"/>
            </a:br>
            <a:r>
              <a:rPr lang="en-US" sz="2000" dirty="0"/>
              <a:t>He will maintain his cause in judgment.</a:t>
            </a:r>
            <a:br>
              <a:rPr lang="en-US" sz="2000" dirty="0"/>
            </a:br>
            <a:r>
              <a:rPr lang="en-US" sz="2000" b="1" baseline="30000" dirty="0"/>
              <a:t>6 </a:t>
            </a:r>
            <a:r>
              <a:rPr lang="en-US" sz="2000" dirty="0"/>
              <a:t>For he will never be shaken;</a:t>
            </a:r>
            <a:br>
              <a:rPr lang="en-US" sz="2000" dirty="0"/>
            </a:br>
            <a:r>
              <a:rPr lang="en-US" sz="2000" dirty="0"/>
              <a:t>The righteous will be remembered forever.</a:t>
            </a:r>
          </a:p>
          <a:p>
            <a:pPr>
              <a:lnSpc>
                <a:spcPct val="90000"/>
              </a:lnSpc>
            </a:pPr>
            <a:r>
              <a:rPr lang="en-US" sz="2000" b="1" baseline="30000" dirty="0"/>
              <a:t>7 </a:t>
            </a:r>
            <a:r>
              <a:rPr lang="en-US" sz="2000" dirty="0"/>
              <a:t>He will not fear evil tidings;</a:t>
            </a:r>
            <a:br>
              <a:rPr lang="en-US" sz="2000" dirty="0"/>
            </a:br>
            <a:r>
              <a:rPr lang="en-US" sz="2000" dirty="0"/>
              <a:t>His heart is steadfast, trusting in the </a:t>
            </a:r>
            <a:r>
              <a:rPr lang="en-US" sz="2000" cap="small" dirty="0"/>
              <a:t>Lord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b="1" baseline="30000" dirty="0"/>
              <a:t>8 </a:t>
            </a:r>
            <a:r>
              <a:rPr lang="en-US" sz="2000" dirty="0"/>
              <a:t>His heart is upheld, he will not fear,</a:t>
            </a:r>
            <a:br>
              <a:rPr lang="en-US" sz="2000" dirty="0"/>
            </a:br>
            <a:r>
              <a:rPr lang="en-US" sz="2000" dirty="0"/>
              <a:t>Until he looks with satisfaction on his adversaries.</a:t>
            </a:r>
            <a:br>
              <a:rPr lang="en-US" sz="2000" dirty="0"/>
            </a:br>
            <a:r>
              <a:rPr lang="en-US" sz="2000" b="1" baseline="30000" dirty="0"/>
              <a:t>9 </a:t>
            </a:r>
            <a:r>
              <a:rPr lang="en-US" sz="2000" dirty="0"/>
              <a:t>He has given freely to the poor,</a:t>
            </a:r>
            <a:br>
              <a:rPr lang="en-US" sz="2000" dirty="0"/>
            </a:br>
            <a:r>
              <a:rPr lang="en-US" sz="2000" dirty="0"/>
              <a:t>His righteousness endures forever;</a:t>
            </a:r>
            <a:br>
              <a:rPr lang="en-US" sz="2000" dirty="0"/>
            </a:br>
            <a:r>
              <a:rPr lang="en-US" sz="2000" dirty="0"/>
              <a:t>His horn will be exalted in honor.</a:t>
            </a:r>
          </a:p>
          <a:p>
            <a:pPr>
              <a:lnSpc>
                <a:spcPct val="90000"/>
              </a:lnSpc>
            </a:pPr>
            <a:r>
              <a:rPr lang="en-US" sz="2000" b="1" baseline="30000" dirty="0"/>
              <a:t>10 </a:t>
            </a:r>
            <a:r>
              <a:rPr lang="en-US" sz="2000" dirty="0"/>
              <a:t>The wicked will see it and be vexed,</a:t>
            </a:r>
            <a:br>
              <a:rPr lang="en-US" sz="2000" dirty="0"/>
            </a:br>
            <a:r>
              <a:rPr lang="en-US" sz="2000" dirty="0"/>
              <a:t>He will gnash his teeth and melt away;</a:t>
            </a:r>
            <a:br>
              <a:rPr lang="en-US" sz="2000" dirty="0"/>
            </a:br>
            <a:r>
              <a:rPr lang="en-US" sz="2000" dirty="0"/>
              <a:t>The desire of the wicked will perish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784123" y="738554"/>
            <a:ext cx="1254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Psalm 112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180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26300"/>
            <a:ext cx="8839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/>
              <a:t>22 </a:t>
            </a:r>
            <a:r>
              <a:rPr lang="en-US" sz="2000" dirty="0"/>
              <a:t>For this reason I have often been prevented from coming </a:t>
            </a:r>
            <a:r>
              <a:rPr lang="en-US" sz="2000" dirty="0" smtClean="0"/>
              <a:t>to </a:t>
            </a:r>
          </a:p>
          <a:p>
            <a:r>
              <a:rPr lang="en-US" sz="2000" dirty="0" smtClean="0"/>
              <a:t>you</a:t>
            </a:r>
            <a:r>
              <a:rPr lang="en-US" sz="2000" dirty="0"/>
              <a:t>; </a:t>
            </a:r>
            <a:r>
              <a:rPr lang="en-US" sz="2000" b="1" baseline="30000" dirty="0"/>
              <a:t>23 </a:t>
            </a:r>
            <a:r>
              <a:rPr lang="en-US" sz="2000" dirty="0"/>
              <a:t>but now, with no further place for me in these regions, </a:t>
            </a:r>
            <a:endParaRPr lang="en-US" sz="2000" dirty="0" smtClean="0"/>
          </a:p>
          <a:p>
            <a:r>
              <a:rPr lang="en-US" sz="2000" dirty="0" smtClean="0"/>
              <a:t>and </a:t>
            </a:r>
            <a:r>
              <a:rPr lang="en-US" sz="2000" dirty="0"/>
              <a:t>since I have had for many years a longing to come to you </a:t>
            </a:r>
            <a:endParaRPr lang="en-US" sz="2000" dirty="0" smtClean="0"/>
          </a:p>
          <a:p>
            <a:r>
              <a:rPr lang="en-US" sz="2000" b="1" baseline="30000" dirty="0" smtClean="0"/>
              <a:t>24</a:t>
            </a:r>
            <a:r>
              <a:rPr lang="en-US" sz="2000" b="1" baseline="30000" dirty="0"/>
              <a:t> </a:t>
            </a:r>
            <a:r>
              <a:rPr lang="en-US" sz="2000" dirty="0"/>
              <a:t>whenever I go to Spain—for I hope to see you in passing, and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be helped on my way there by you, when I have first </a:t>
            </a:r>
            <a:r>
              <a:rPr lang="en-US" sz="2000" dirty="0" smtClean="0"/>
              <a:t>enjoyed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your company for a while— </a:t>
            </a:r>
            <a:r>
              <a:rPr lang="en-US" sz="2000" b="1" baseline="30000" dirty="0"/>
              <a:t>25 </a:t>
            </a:r>
            <a:r>
              <a:rPr lang="en-US" sz="2000" dirty="0"/>
              <a:t>but now, I am going to Jerusalem </a:t>
            </a:r>
            <a:endParaRPr lang="en-US" sz="2000" dirty="0" smtClean="0"/>
          </a:p>
          <a:p>
            <a:r>
              <a:rPr lang="en-US" sz="2000" dirty="0" smtClean="0"/>
              <a:t>serving </a:t>
            </a:r>
            <a:r>
              <a:rPr lang="en-US" sz="2000" dirty="0"/>
              <a:t>the saints. </a:t>
            </a:r>
            <a:r>
              <a:rPr lang="en-US" sz="2000" b="1" baseline="30000" dirty="0"/>
              <a:t>26 </a:t>
            </a:r>
            <a:r>
              <a:rPr lang="en-US" sz="2000" dirty="0"/>
              <a:t>For Macedonia and Achaia have been pleased to make a contribution for the poor among the saints in Jerusalem. </a:t>
            </a:r>
            <a:r>
              <a:rPr lang="en-US" sz="2000" b="1" baseline="30000" dirty="0"/>
              <a:t>27 </a:t>
            </a:r>
            <a:r>
              <a:rPr lang="en-US" sz="2000" dirty="0"/>
              <a:t>Yes, they </a:t>
            </a:r>
            <a:r>
              <a:rPr lang="en-US" sz="2000" dirty="0" smtClean="0"/>
              <a:t>were pleased</a:t>
            </a:r>
            <a:r>
              <a:rPr lang="en-US" sz="2000" dirty="0"/>
              <a:t> to do so, and they are indebted to them. For if the Gentiles have shared in their spiritual things, they are indebted to minister to them also in material things. </a:t>
            </a:r>
            <a:r>
              <a:rPr lang="en-US" sz="2000" b="1" baseline="30000" dirty="0"/>
              <a:t>28 </a:t>
            </a:r>
            <a:r>
              <a:rPr lang="en-US" sz="2000" dirty="0"/>
              <a:t>Therefore, when I have finished this, </a:t>
            </a:r>
            <a:r>
              <a:rPr lang="en-US" sz="2000" dirty="0" smtClean="0"/>
              <a:t>and have</a:t>
            </a:r>
            <a:r>
              <a:rPr lang="en-US" sz="2000" dirty="0"/>
              <a:t> </a:t>
            </a:r>
            <a:r>
              <a:rPr lang="en-US" sz="2000" dirty="0" smtClean="0"/>
              <a:t>put </a:t>
            </a:r>
            <a:r>
              <a:rPr lang="en-US" sz="2000" dirty="0"/>
              <a:t>my seal on this fruit of theirs, I will go on by way of you to </a:t>
            </a:r>
            <a:r>
              <a:rPr lang="en-US" sz="2000" dirty="0" smtClean="0"/>
              <a:t>Spain. </a:t>
            </a:r>
            <a:r>
              <a:rPr lang="en-US" sz="2000" b="1" baseline="30000" dirty="0" smtClean="0"/>
              <a:t>29</a:t>
            </a:r>
            <a:r>
              <a:rPr lang="en-US" sz="2000" b="1" baseline="30000" dirty="0"/>
              <a:t> </a:t>
            </a:r>
            <a:r>
              <a:rPr lang="en-US" sz="2000" dirty="0"/>
              <a:t>I know that when I come to you, I will come in the fullness of the blessing of </a:t>
            </a:r>
            <a:r>
              <a:rPr lang="en-US" sz="2000" dirty="0" smtClean="0"/>
              <a:t>Christ. </a:t>
            </a:r>
            <a:r>
              <a:rPr lang="en-US" sz="2000" b="1" baseline="30000" dirty="0" smtClean="0"/>
              <a:t>30</a:t>
            </a:r>
            <a:r>
              <a:rPr lang="en-US" sz="2000" b="1" baseline="30000" dirty="0"/>
              <a:t> </a:t>
            </a:r>
            <a:r>
              <a:rPr lang="en-US" sz="2000" dirty="0"/>
              <a:t>Now I urge you, brethren, by our Lord Jesus Christ and by the love of the Spirit, to strive together with me in your prayers to God for me, </a:t>
            </a:r>
            <a:r>
              <a:rPr lang="en-US" sz="2000" b="1" baseline="30000" dirty="0"/>
              <a:t>31 </a:t>
            </a:r>
            <a:r>
              <a:rPr lang="en-US" sz="2000" dirty="0"/>
              <a:t>that I may be rescued from those who are disobedient in Judea, </a:t>
            </a:r>
            <a:r>
              <a:rPr lang="en-US" sz="2000" dirty="0" smtClean="0"/>
              <a:t>and that</a:t>
            </a:r>
            <a:r>
              <a:rPr lang="en-US" sz="2000" dirty="0"/>
              <a:t> </a:t>
            </a:r>
            <a:r>
              <a:rPr lang="en-US" sz="2000" dirty="0" smtClean="0"/>
              <a:t>my</a:t>
            </a:r>
            <a:r>
              <a:rPr lang="en-US" sz="2000" dirty="0"/>
              <a:t> service for Jerusalem may prove acceptable to the saints; </a:t>
            </a:r>
            <a:r>
              <a:rPr lang="en-US" sz="2000" b="1" baseline="30000" dirty="0"/>
              <a:t>32 </a:t>
            </a:r>
            <a:r>
              <a:rPr lang="en-US" sz="2000" dirty="0"/>
              <a:t>so that I may come to you in joy by the will of God and find refreshing rest in your company. </a:t>
            </a:r>
            <a:r>
              <a:rPr lang="en-US" sz="2000" b="1" baseline="30000" dirty="0"/>
              <a:t>33 </a:t>
            </a:r>
            <a:r>
              <a:rPr lang="en-US" sz="2000" dirty="0"/>
              <a:t>Now the God of peace be with you all. Amen.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90338" y="867508"/>
            <a:ext cx="1453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Romans 15 </a:t>
            </a:r>
            <a:endParaRPr lang="en-US" sz="2800"/>
          </a:p>
        </p:txBody>
      </p:sp>
      <p:cxnSp>
        <p:nvCxnSpPr>
          <p:cNvPr id="6" name="Straight Connector 5"/>
          <p:cNvCxnSpPr/>
          <p:nvPr/>
        </p:nvCxnSpPr>
        <p:spPr>
          <a:xfrm>
            <a:off x="2625969" y="2497015"/>
            <a:ext cx="6084277" cy="1172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6184" y="2801815"/>
            <a:ext cx="6541478" cy="23447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3106615"/>
            <a:ext cx="2063262" cy="11723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3768" y="3739662"/>
            <a:ext cx="2444263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1015" y="3426786"/>
            <a:ext cx="8557846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25969" y="4947138"/>
            <a:ext cx="5310554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3768" y="5556738"/>
            <a:ext cx="742657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9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Corinthians </a:t>
            </a:r>
            <a:r>
              <a:rPr lang="en-US" dirty="0" smtClean="0"/>
              <a:t>9 - </a:t>
            </a: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73569"/>
            <a:ext cx="7473462" cy="3962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So what? How do I respond?</a:t>
            </a:r>
            <a:endParaRPr lang="en-US" sz="3200" dirty="0" smtClean="0"/>
          </a:p>
          <a:p>
            <a:r>
              <a:rPr lang="en-US" sz="2800" dirty="0"/>
              <a:t>What do I learn about God?</a:t>
            </a:r>
          </a:p>
          <a:p>
            <a:r>
              <a:rPr lang="en-US" sz="2800" dirty="0"/>
              <a:t>What do I learn about the gospel?</a:t>
            </a:r>
          </a:p>
          <a:p>
            <a:r>
              <a:rPr lang="en-US" sz="2800" dirty="0"/>
              <a:t>What convicts me? </a:t>
            </a:r>
          </a:p>
          <a:p>
            <a:r>
              <a:rPr lang="en-US" sz="2800" dirty="0"/>
              <a:t>Change my thinking? </a:t>
            </a:r>
          </a:p>
          <a:p>
            <a:r>
              <a:rPr lang="en-US" sz="2800" dirty="0"/>
              <a:t>Change my relationships? </a:t>
            </a:r>
          </a:p>
          <a:p>
            <a:r>
              <a:rPr lang="en-US" sz="2800" dirty="0"/>
              <a:t>Change my actions?</a:t>
            </a:r>
          </a:p>
        </p:txBody>
      </p:sp>
    </p:spTree>
    <p:extLst>
      <p:ext uri="{BB962C8B-B14F-4D97-AF65-F5344CB8AC3E}">
        <p14:creationId xmlns:p14="http://schemas.microsoft.com/office/powerpoint/2010/main" val="25920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3556</TotalTime>
  <Words>241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Trebuchet MS</vt:lpstr>
      <vt:lpstr>Arial</vt:lpstr>
      <vt:lpstr>Berlin</vt:lpstr>
      <vt:lpstr>Paul’s Second Letter to the Corinthians</vt:lpstr>
      <vt:lpstr>Overview of 2 Corinthians</vt:lpstr>
      <vt:lpstr>Encouragement to Give (ch.8)</vt:lpstr>
      <vt:lpstr>PowerPoint Presentation</vt:lpstr>
      <vt:lpstr>2 Corinthians 9 - Observation</vt:lpstr>
      <vt:lpstr>2 Corinthians 9 - Interpretation</vt:lpstr>
      <vt:lpstr>PowerPoint Presentation</vt:lpstr>
      <vt:lpstr>PowerPoint Presentation</vt:lpstr>
      <vt:lpstr>2 Corinthians 9 - Application</vt:lpstr>
      <vt:lpstr>Paul’s Second Letter to the Corinthians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Second Letter to the Corinthians</dc:title>
  <dc:creator>Microsoft Office User</dc:creator>
  <cp:lastModifiedBy>Microsoft Office User</cp:lastModifiedBy>
  <cp:revision>65</cp:revision>
  <cp:lastPrinted>2021-10-20T21:46:16Z</cp:lastPrinted>
  <dcterms:created xsi:type="dcterms:W3CDTF">2021-09-01T17:15:43Z</dcterms:created>
  <dcterms:modified xsi:type="dcterms:W3CDTF">2021-10-20T21:46:54Z</dcterms:modified>
</cp:coreProperties>
</file>