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7" r:id="rId1"/>
  </p:sldMasterIdLst>
  <p:notesMasterIdLst>
    <p:notesMasterId r:id="rId9"/>
  </p:notesMasterIdLst>
  <p:handoutMasterIdLst>
    <p:handoutMasterId r:id="rId10"/>
  </p:handoutMasterIdLst>
  <p:sldIdLst>
    <p:sldId id="256" r:id="rId2"/>
    <p:sldId id="264" r:id="rId3"/>
    <p:sldId id="270" r:id="rId4"/>
    <p:sldId id="271" r:id="rId5"/>
    <p:sldId id="277" r:id="rId6"/>
    <p:sldId id="272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7"/>
    <p:restoredTop sz="94611"/>
  </p:normalViewPr>
  <p:slideViewPr>
    <p:cSldViewPr snapToGrid="0" snapToObjects="1">
      <p:cViewPr varScale="1">
        <p:scale>
          <a:sx n="109" d="100"/>
          <a:sy n="109" d="100"/>
        </p:scale>
        <p:origin x="104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90" d="100"/>
        <a:sy n="19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2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ECCF42-59E1-2148-A2DF-3DC066E9CF28}" type="datetimeFigureOut">
              <a:rPr lang="en-US" smtClean="0"/>
              <a:t>10/27/21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7022BE-0117-6E45-9F79-C24B23286A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3984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2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08DF43-F1B4-4F4B-A359-5F3598ECBB3F}" type="datetimeFigureOut">
              <a:rPr lang="en-US" smtClean="0"/>
              <a:t>10/27/21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49"/>
            <a:ext cx="5486400" cy="360045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8E6B07-15E6-C545-AEA6-CC1B047FF5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9435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6726063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3787" y="4243845"/>
            <a:ext cx="2307831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6726064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6833787" y="2590078"/>
            <a:ext cx="2307832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0242" y="2733709"/>
            <a:ext cx="6069268" cy="1373070"/>
          </a:xfrm>
        </p:spPr>
        <p:txBody>
          <a:bodyPr anchor="b">
            <a:noAutofit/>
          </a:bodyPr>
          <a:lstStyle>
            <a:lvl1pPr algn="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0241" y="4394040"/>
            <a:ext cx="6108101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55655" y="5936188"/>
            <a:ext cx="2057400" cy="365125"/>
          </a:xfrm>
        </p:spPr>
        <p:txBody>
          <a:bodyPr/>
          <a:lstStyle/>
          <a:p>
            <a:fld id="{78ABE3C1-DBE1-495D-B57B-2849774B866A}" type="datetimeFigureOut">
              <a:rPr lang="en-US" smtClean="0"/>
              <a:t>10/27/21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401" y="5936189"/>
            <a:ext cx="402166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399" y="2750337"/>
            <a:ext cx="1370293" cy="1356442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9738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4" name="Picture 23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5" name="Picture 24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6" name="Rectangle 25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3" y="4711617"/>
            <a:ext cx="6894770" cy="544482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31639" y="609598"/>
            <a:ext cx="6896534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401" y="5256098"/>
            <a:ext cx="6894772" cy="54781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smtClean="0"/>
              <a:t>10/27/21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11310"/>
            <a:ext cx="1149836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88305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 20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2" name="Picture 21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3" name="Picture 22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4" name="Rectangle 23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4255" y="609597"/>
            <a:ext cx="6896534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4710340"/>
            <a:ext cx="6889151" cy="1101764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smtClean="0"/>
              <a:t>10/27/21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11616"/>
            <a:ext cx="1149836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90513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30" name="Picture 29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1" name="Picture 30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2" name="Rectangle 31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7921" y="616983"/>
            <a:ext cx="642514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89438" y="3660763"/>
            <a:ext cx="5987731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4710340"/>
            <a:ext cx="6903919" cy="110176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smtClean="0"/>
              <a:t>10/27/21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09926"/>
            <a:ext cx="1149836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270932" y="748116"/>
            <a:ext cx="5334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967191" y="2998573"/>
            <a:ext cx="457200" cy="58477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064148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3" name="Picture 22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4" name="Picture 23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5" name="Rectangle 24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8" y="4710340"/>
            <a:ext cx="6896534" cy="58981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9" y="5300150"/>
            <a:ext cx="6896534" cy="51195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smtClean="0"/>
              <a:t>10/27/21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09926"/>
            <a:ext cx="1149836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56545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4" name="Picture 23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5" name="Picture 24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6" name="Rectangle 25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32629" y="2329489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39777" y="3015290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78413" y="2336873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2879710" y="3007906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226136" y="2336873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233520" y="3007905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smtClean="0"/>
              <a:t>10/27/21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76987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Group 33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35" name="Picture 34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6" name="Picture 35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7" name="Rectangle 36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8" name="Rectangle 37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32391" y="4297503"/>
            <a:ext cx="21922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32391" y="2336873"/>
            <a:ext cx="2192257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32391" y="4873765"/>
            <a:ext cx="219225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70497" y="4297503"/>
            <a:ext cx="221507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870497" y="2336873"/>
            <a:ext cx="221507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2869483" y="4873764"/>
            <a:ext cx="2218004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231028" y="4297503"/>
            <a:ext cx="219433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231027" y="2336873"/>
            <a:ext cx="2194333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230934" y="4873762"/>
            <a:ext cx="2197239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smtClean="0"/>
              <a:t>10/27/21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31116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7" name="Picture 16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8" name="Picture 17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19" name="Rectangle 18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Rectangle 19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smtClean="0"/>
              <a:t>10/27/21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302217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 rot="5400000">
            <a:off x="4575305" y="2747178"/>
            <a:ext cx="6862555" cy="1368199"/>
            <a:chOff x="2281445" y="609600"/>
            <a:chExt cx="6862555" cy="1368199"/>
          </a:xfrm>
        </p:grpSpPr>
        <p:sp>
          <p:nvSpPr>
            <p:cNvPr id="12" name="Rectangle 11"/>
            <p:cNvSpPr/>
            <p:nvPr/>
          </p:nvSpPr>
          <p:spPr>
            <a:xfrm>
              <a:off x="2281445" y="609601"/>
              <a:ext cx="5285695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12"/>
            <p:cNvSpPr/>
            <p:nvPr/>
          </p:nvSpPr>
          <p:spPr>
            <a:xfrm>
              <a:off x="7710769" y="609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64798" y="609597"/>
            <a:ext cx="1069602" cy="446193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241" y="609598"/>
            <a:ext cx="6576359" cy="532658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029144" y="5936188"/>
            <a:ext cx="2057400" cy="365125"/>
          </a:xfrm>
        </p:spPr>
        <p:txBody>
          <a:bodyPr/>
          <a:lstStyle/>
          <a:p>
            <a:fld id="{6178E61D-D431-422C-9764-11DAFE33AB63}" type="datetimeFigureOut">
              <a:rPr lang="en-US" smtClean="0"/>
              <a:t>10/27/21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0241" y="5936189"/>
            <a:ext cx="451895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31152" y="5432500"/>
            <a:ext cx="1149636" cy="1273100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97068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oup 2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8" name="Picture 2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9" name="Picture 28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0" name="Rectangle 29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Rectangle 3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smtClean="0"/>
              <a:t>10/27/21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56538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2728432"/>
            <a:ext cx="9161969" cy="1677035"/>
            <a:chOff x="0" y="2895600"/>
            <a:chExt cx="9161969" cy="1677035"/>
          </a:xfrm>
        </p:grpSpPr>
        <p:pic>
          <p:nvPicPr>
            <p:cNvPr id="19" name="Picture 18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0" name="Picture 19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1" name="Rectangle 20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1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2869895"/>
            <a:ext cx="688915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1639" y="4232172"/>
            <a:ext cx="688915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65810" y="5936188"/>
            <a:ext cx="2057400" cy="365125"/>
          </a:xfrm>
        </p:spPr>
        <p:txBody>
          <a:bodyPr/>
          <a:lstStyle/>
          <a:p>
            <a:fld id="{30578ACC-22D6-47C1-A373-4FD133E34F3C}" type="datetimeFigureOut">
              <a:rPr lang="en-US" smtClean="0"/>
              <a:t>10/27/21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400" y="5936189"/>
            <a:ext cx="483467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56438" y="2869896"/>
            <a:ext cx="1149836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72458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53228"/>
            <a:ext cx="688739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2336873"/>
            <a:ext cx="3357899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61128" y="2336873"/>
            <a:ext cx="3359661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smtClean="0"/>
              <a:t>10/27/21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4737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roup 27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9" name="Picture 28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0" name="Picture 29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1" name="Rectangle 30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Rectangle 31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30"/>
            <a:ext cx="6896534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0988" y="2336874"/>
            <a:ext cx="3145080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1638" y="3030009"/>
            <a:ext cx="3367045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82646" y="2336873"/>
            <a:ext cx="3145527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061129" y="3030009"/>
            <a:ext cx="3367044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smtClean="0"/>
              <a:t>10/27/21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43842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6" name="Picture 15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7" name="Picture 16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18" name="Rectangle 17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smtClean="0"/>
              <a:t>10/27/21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12728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HD-ShadowShort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871"/>
          <a:stretch/>
        </p:blipFill>
        <p:spPr>
          <a:xfrm>
            <a:off x="7717217" y="1973262"/>
            <a:ext cx="1444752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7710769" y="609600"/>
            <a:ext cx="1433231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smtClean="0"/>
              <a:t>10/27/21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23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7"/>
            <a:ext cx="6896534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14385" y="2336874"/>
            <a:ext cx="3913788" cy="35993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401" y="2336873"/>
            <a:ext cx="2796240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smtClean="0"/>
              <a:t>10/27/21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63166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10956" y="2336874"/>
            <a:ext cx="3917217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2336874"/>
            <a:ext cx="2798487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smtClean="0"/>
              <a:t>10/27/21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1801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9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James\Desktop\msft\Berlin\build Assets\hashOverlaySD-FullResolve.png"/>
          <p:cNvPicPr>
            <a:picLocks noChangeAspect="1" noChangeArrowheads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2336873"/>
            <a:ext cx="6887389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67881" y="5936188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smtClean="0"/>
              <a:t>10/27/21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5936189"/>
            <a:ext cx="48346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48600" y="753228"/>
            <a:ext cx="1157674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693179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  <p:sldLayoutId id="2147483700" r:id="rId13"/>
    <p:sldLayoutId id="2147483701" r:id="rId14"/>
    <p:sldLayoutId id="2147483702" r:id="rId15"/>
    <p:sldLayoutId id="2147483703" r:id="rId16"/>
    <p:sldLayoutId id="2147483704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Paul’s Second Letter to the Corinthians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Bellaire Auditorium</a:t>
            </a:r>
          </a:p>
          <a:p>
            <a:r>
              <a:rPr lang="en-US" sz="3200" dirty="0" smtClean="0"/>
              <a:t>Wednesday Nights, Fall 2021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702367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 of 2 Corinthians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31638" y="2545231"/>
            <a:ext cx="6291194" cy="1828800"/>
          </a:xfrm>
          <a:prstGeom prst="rect">
            <a:avLst/>
          </a:prstGeom>
          <a:solidFill>
            <a:schemeClr val="tx2"/>
          </a:solidFill>
          <a:ln w="28575">
            <a:solidFill>
              <a:schemeClr val="bg1"/>
            </a:solidFill>
          </a:ln>
        </p:spPr>
        <p:txBody>
          <a:bodyPr wrap="square" rtlCol="0" anchor="ctr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1-7</a:t>
            </a:r>
            <a:r>
              <a:rPr lang="en-US" sz="2800" dirty="0" smtClean="0">
                <a:solidFill>
                  <a:schemeClr val="bg1"/>
                </a:solidFill>
              </a:rPr>
              <a:t>: Paul describes his __________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1638" y="4518411"/>
            <a:ext cx="6291194" cy="640080"/>
          </a:xfrm>
          <a:prstGeom prst="rect">
            <a:avLst/>
          </a:prstGeom>
          <a:solidFill>
            <a:schemeClr val="accent5"/>
          </a:solidFill>
          <a:ln w="28575">
            <a:solidFill>
              <a:schemeClr val="bg1"/>
            </a:solidFill>
          </a:ln>
        </p:spPr>
        <p:txBody>
          <a:bodyPr wrap="square" rtlCol="0" anchor="ctr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8-9</a:t>
            </a:r>
            <a:r>
              <a:rPr lang="en-US" sz="2800" dirty="0" smtClean="0">
                <a:solidFill>
                  <a:schemeClr val="bg1"/>
                </a:solidFill>
              </a:rPr>
              <a:t>: Paul encourages the __________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1638" y="5301095"/>
            <a:ext cx="6291194" cy="1005840"/>
          </a:xfrm>
          <a:prstGeom prst="rect">
            <a:avLst/>
          </a:prstGeom>
          <a:solidFill>
            <a:schemeClr val="accent4"/>
          </a:solidFill>
          <a:ln w="28575">
            <a:solidFill>
              <a:schemeClr val="bg1"/>
            </a:solidFill>
          </a:ln>
        </p:spPr>
        <p:txBody>
          <a:bodyPr wrap="square" rtlCol="0" anchor="ctr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10-13</a:t>
            </a:r>
            <a:r>
              <a:rPr lang="en-US" sz="2800" dirty="0" smtClean="0">
                <a:solidFill>
                  <a:schemeClr val="bg1"/>
                </a:solidFill>
              </a:rPr>
              <a:t>: Paul addresses his __________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243754" y="3176760"/>
            <a:ext cx="2004646" cy="523220"/>
          </a:xfrm>
          <a:prstGeom prst="rect">
            <a:avLst/>
          </a:prstGeom>
          <a:solidFill>
            <a:schemeClr val="tx2"/>
          </a:solidFill>
          <a:ln w="28575">
            <a:noFill/>
          </a:ln>
        </p:spPr>
        <p:txBody>
          <a:bodyPr wrap="square" rtlCol="0" anchor="ctr">
            <a:spAutoFit/>
          </a:bodyPr>
          <a:lstStyle/>
          <a:p>
            <a:r>
              <a:rPr lang="en-US" sz="2800" smtClean="0">
                <a:solidFill>
                  <a:schemeClr val="bg1"/>
                </a:solidFill>
              </a:rPr>
              <a:t>ministry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622992" y="4578555"/>
            <a:ext cx="2164671" cy="523220"/>
          </a:xfrm>
          <a:prstGeom prst="rect">
            <a:avLst/>
          </a:prstGeom>
          <a:solidFill>
            <a:schemeClr val="accent5"/>
          </a:solidFill>
          <a:ln w="28575">
            <a:noFill/>
          </a:ln>
        </p:spPr>
        <p:txBody>
          <a:bodyPr wrap="square" rtlCol="0" anchor="ctr">
            <a:spAutoFit/>
          </a:bodyPr>
          <a:lstStyle/>
          <a:p>
            <a:r>
              <a:rPr lang="en-US" sz="2800" smtClean="0">
                <a:solidFill>
                  <a:schemeClr val="bg1"/>
                </a:solidFill>
              </a:rPr>
              <a:t>contribution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716776" y="5533701"/>
            <a:ext cx="1965377" cy="523220"/>
          </a:xfrm>
          <a:prstGeom prst="rect">
            <a:avLst/>
          </a:prstGeom>
          <a:solidFill>
            <a:schemeClr val="accent4"/>
          </a:solidFill>
          <a:ln w="28575">
            <a:noFill/>
          </a:ln>
        </p:spPr>
        <p:txBody>
          <a:bodyPr wrap="square" rtlCol="0" anchor="ctr">
            <a:spAutoFit/>
          </a:bodyPr>
          <a:lstStyle/>
          <a:p>
            <a:r>
              <a:rPr lang="en-US" sz="2800" smtClean="0">
                <a:solidFill>
                  <a:schemeClr val="bg1"/>
                </a:solidFill>
              </a:rPr>
              <a:t>opponents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1638" y="2547416"/>
            <a:ext cx="6291194" cy="1828800"/>
          </a:xfrm>
          <a:prstGeom prst="rect">
            <a:avLst/>
          </a:prstGeom>
          <a:solidFill>
            <a:schemeClr val="tx2"/>
          </a:solidFill>
          <a:ln w="28575">
            <a:solidFill>
              <a:schemeClr val="bg1"/>
            </a:solidFill>
          </a:ln>
        </p:spPr>
        <p:txBody>
          <a:bodyPr wrap="square" rtlCol="0" anchor="ctr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1-7</a:t>
            </a:r>
            <a:r>
              <a:rPr lang="en-US" sz="2800" smtClean="0">
                <a:solidFill>
                  <a:schemeClr val="bg1"/>
                </a:solidFill>
              </a:rPr>
              <a:t>: Paul’s ministry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143342" y="2676986"/>
            <a:ext cx="3980750" cy="1569660"/>
          </a:xfrm>
          <a:prstGeom prst="rect">
            <a:avLst/>
          </a:prstGeom>
          <a:solidFill>
            <a:schemeClr val="tx2">
              <a:lumMod val="90000"/>
            </a:schemeClr>
          </a:solidFill>
          <a:ln w="28575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1:1-11 - Thanksgiving</a:t>
            </a:r>
          </a:p>
          <a:p>
            <a:r>
              <a:rPr lang="en-US" sz="2400" dirty="0" smtClean="0">
                <a:solidFill>
                  <a:schemeClr val="bg1"/>
                </a:solidFill>
              </a:rPr>
              <a:t>1:12 - 2:13 – Travel Report</a:t>
            </a:r>
          </a:p>
          <a:p>
            <a:r>
              <a:rPr lang="en-US" sz="2400" i="1" dirty="0" smtClean="0">
                <a:solidFill>
                  <a:schemeClr val="accent6">
                    <a:lumMod val="50000"/>
                  </a:schemeClr>
                </a:solidFill>
              </a:rPr>
              <a:t>2:14 - 7:4 – Gospel Ministry</a:t>
            </a:r>
          </a:p>
          <a:p>
            <a:r>
              <a:rPr lang="en-US" sz="2400" dirty="0" smtClean="0">
                <a:solidFill>
                  <a:schemeClr val="bg1"/>
                </a:solidFill>
              </a:rPr>
              <a:t>7:5-16 – Travel Report</a:t>
            </a:r>
          </a:p>
        </p:txBody>
      </p:sp>
      <p:sp>
        <p:nvSpPr>
          <p:cNvPr id="6" name="Left Arrow 5"/>
          <p:cNvSpPr/>
          <p:nvPr/>
        </p:nvSpPr>
        <p:spPr>
          <a:xfrm>
            <a:off x="6682153" y="5078979"/>
            <a:ext cx="1825743" cy="898430"/>
          </a:xfrm>
          <a:prstGeom prst="leftArrow">
            <a:avLst/>
          </a:prstGeom>
          <a:solidFill>
            <a:schemeClr val="accent4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smtClean="0"/>
              <a:t>Chapter 10</a:t>
            </a:r>
            <a:endParaRPr lang="en-US" sz="2000" b="1"/>
          </a:p>
        </p:txBody>
      </p:sp>
    </p:spTree>
    <p:extLst>
      <p:ext uri="{BB962C8B-B14F-4D97-AF65-F5344CB8AC3E}">
        <p14:creationId xmlns:p14="http://schemas.microsoft.com/office/powerpoint/2010/main" val="1193281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9" grpId="0" animBg="1"/>
      <p:bldP spid="10" grpId="0" animBg="1"/>
      <p:bldP spid="11" grpId="0" animBg="1"/>
      <p:bldP spid="8" grpId="0" animBg="1"/>
      <p:bldP spid="7" grpId="0" build="p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 Corinthians </a:t>
            </a:r>
            <a:r>
              <a:rPr lang="en-US" dirty="0" smtClean="0"/>
              <a:t>10 </a:t>
            </a:r>
            <a:r>
              <a:rPr lang="en-US" dirty="0" smtClean="0"/>
              <a:t>- Observation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424" y="2485292"/>
            <a:ext cx="7076637" cy="3868614"/>
          </a:xfrm>
        </p:spPr>
        <p:txBody>
          <a:bodyPr numCol="1">
            <a:noAutofit/>
          </a:bodyPr>
          <a:lstStyle/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US" sz="4000" dirty="0"/>
              <a:t>What q</a:t>
            </a:r>
            <a:r>
              <a:rPr lang="en-US" sz="4000" dirty="0" smtClean="0"/>
              <a:t>uestions do you have?</a:t>
            </a:r>
            <a:endParaRPr lang="en-US" sz="4000" dirty="0" smtClean="0"/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US" sz="4000" dirty="0" smtClean="0"/>
              <a:t>What do you see?</a:t>
            </a:r>
          </a:p>
          <a:p>
            <a:pPr lvl="1">
              <a:lnSpc>
                <a:spcPct val="100000"/>
              </a:lnSpc>
              <a:spcAft>
                <a:spcPts val="600"/>
              </a:spcAft>
            </a:pPr>
            <a:r>
              <a:rPr lang="en-US" sz="3200" dirty="0" smtClean="0"/>
              <a:t>Who</a:t>
            </a:r>
            <a:r>
              <a:rPr lang="en-US" sz="3200" dirty="0" smtClean="0"/>
              <a:t>? </a:t>
            </a:r>
            <a:r>
              <a:rPr lang="en-US" sz="3200" dirty="0" smtClean="0"/>
              <a:t>What</a:t>
            </a:r>
            <a:r>
              <a:rPr lang="en-US" sz="3200" dirty="0" smtClean="0"/>
              <a:t>? </a:t>
            </a:r>
            <a:r>
              <a:rPr lang="en-US" sz="3200" dirty="0" smtClean="0"/>
              <a:t>Where? When? How?</a:t>
            </a:r>
            <a:endParaRPr lang="en-US" sz="3200" dirty="0" smtClean="0"/>
          </a:p>
          <a:p>
            <a:pPr lvl="1">
              <a:lnSpc>
                <a:spcPct val="100000"/>
              </a:lnSpc>
              <a:spcAft>
                <a:spcPts val="600"/>
              </a:spcAft>
            </a:pPr>
            <a:r>
              <a:rPr lang="en-US" sz="3200" dirty="0" smtClean="0"/>
              <a:t>Repeated </a:t>
            </a:r>
            <a:r>
              <a:rPr lang="en-US" sz="3200" dirty="0" smtClean="0"/>
              <a:t>words, phrases, ideas?</a:t>
            </a:r>
          </a:p>
          <a:p>
            <a:pPr lvl="1">
              <a:lnSpc>
                <a:spcPct val="100000"/>
              </a:lnSpc>
              <a:spcAft>
                <a:spcPts val="600"/>
              </a:spcAft>
            </a:pPr>
            <a:r>
              <a:rPr lang="en-US" sz="3200" dirty="0" smtClean="0"/>
              <a:t>Anything that stands out?</a:t>
            </a: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978277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 Corinthians </a:t>
            </a:r>
            <a:r>
              <a:rPr lang="en-US" dirty="0" smtClean="0"/>
              <a:t>10 </a:t>
            </a:r>
            <a:r>
              <a:rPr lang="en-US" dirty="0" smtClean="0"/>
              <a:t>- Interpretation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473569"/>
            <a:ext cx="7625862" cy="3962399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3600" dirty="0"/>
              <a:t>Answers to our questions?</a:t>
            </a:r>
          </a:p>
          <a:p>
            <a:pPr>
              <a:lnSpc>
                <a:spcPct val="100000"/>
              </a:lnSpc>
            </a:pPr>
            <a:r>
              <a:rPr lang="en-US" sz="3600" dirty="0" smtClean="0"/>
              <a:t>M</a:t>
            </a:r>
            <a:r>
              <a:rPr lang="en-US" sz="3600" dirty="0" smtClean="0"/>
              <a:t>ain points Paul is communicating?</a:t>
            </a:r>
          </a:p>
          <a:p>
            <a:pPr>
              <a:lnSpc>
                <a:spcPct val="100000"/>
              </a:lnSpc>
            </a:pPr>
            <a:r>
              <a:rPr lang="en-US" sz="3600" dirty="0" smtClean="0"/>
              <a:t>Summary in one sentence?</a:t>
            </a:r>
            <a:endParaRPr lang="en-US" sz="3600" dirty="0" smtClean="0"/>
          </a:p>
          <a:p>
            <a:pPr>
              <a:lnSpc>
                <a:spcPct val="100000"/>
              </a:lnSpc>
            </a:pPr>
            <a:r>
              <a:rPr lang="en-US" sz="3600" dirty="0" smtClean="0"/>
              <a:t>Connection </a:t>
            </a:r>
            <a:r>
              <a:rPr lang="en-US" sz="3600" dirty="0" smtClean="0"/>
              <a:t>to chapters </a:t>
            </a:r>
            <a:r>
              <a:rPr lang="en-US" sz="3600" dirty="0" smtClean="0"/>
              <a:t>1-9?</a:t>
            </a:r>
            <a:endParaRPr lang="en-US" sz="3600" dirty="0"/>
          </a:p>
          <a:p>
            <a:pPr>
              <a:lnSpc>
                <a:spcPct val="100000"/>
              </a:lnSpc>
            </a:pPr>
            <a:r>
              <a:rPr lang="en-US" sz="3600" dirty="0" smtClean="0"/>
              <a:t>Connection to 1 Corinthians</a:t>
            </a:r>
            <a:r>
              <a:rPr lang="en-US" sz="3600" dirty="0" smtClean="0"/>
              <a:t>?</a:t>
            </a:r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824143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Critical Questions in 2 Cor. 10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473569"/>
            <a:ext cx="7403123" cy="3962399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US" sz="3600" dirty="0" smtClean="0"/>
              <a:t>Who are Paul’s opponents?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US" sz="3600" dirty="0" smtClean="0"/>
              <a:t>What is their beef with Paul?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US" sz="3600" dirty="0" smtClean="0"/>
              <a:t>What is Paul’s response/defense?</a:t>
            </a:r>
          </a:p>
        </p:txBody>
      </p:sp>
      <p:sp>
        <p:nvSpPr>
          <p:cNvPr id="4" name="Rectangle 3"/>
          <p:cNvSpPr/>
          <p:nvPr/>
        </p:nvSpPr>
        <p:spPr>
          <a:xfrm>
            <a:off x="709246" y="4876800"/>
            <a:ext cx="7725509" cy="155916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bg1"/>
                </a:solidFill>
              </a:rPr>
              <a:t>All this time you have been thinking that we are defending ourselves to you. Actually, it is in the sight of God that we have been speaking in Christ; and all for your </a:t>
            </a:r>
            <a:r>
              <a:rPr lang="en-US" sz="2400" dirty="0" err="1">
                <a:solidFill>
                  <a:schemeClr val="bg1"/>
                </a:solidFill>
              </a:rPr>
              <a:t>upbuilding</a:t>
            </a:r>
            <a:r>
              <a:rPr lang="en-US" sz="2400" dirty="0">
                <a:solidFill>
                  <a:schemeClr val="bg1"/>
                </a:solidFill>
              </a:rPr>
              <a:t>, beloved</a:t>
            </a:r>
            <a:r>
              <a:rPr lang="en-US" sz="2400" dirty="0" smtClean="0">
                <a:solidFill>
                  <a:schemeClr val="bg1"/>
                </a:solidFill>
              </a:rPr>
              <a:t>. (2 Corinthians 12:19)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2016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 Corinthians </a:t>
            </a:r>
            <a:r>
              <a:rPr lang="en-US" dirty="0" smtClean="0"/>
              <a:t>10 </a:t>
            </a:r>
            <a:r>
              <a:rPr lang="en-US" dirty="0" smtClean="0"/>
              <a:t>- Application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3384" y="2473569"/>
            <a:ext cx="7303477" cy="396239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b="1" dirty="0" smtClean="0"/>
              <a:t>So what? How do I respond?</a:t>
            </a:r>
            <a:endParaRPr lang="en-US" sz="3200" dirty="0" smtClean="0"/>
          </a:p>
          <a:p>
            <a:r>
              <a:rPr lang="en-US" sz="2800" dirty="0"/>
              <a:t>What do I learn about God?</a:t>
            </a:r>
          </a:p>
          <a:p>
            <a:r>
              <a:rPr lang="en-US" sz="2800" dirty="0"/>
              <a:t>What do I learn about the gospel?</a:t>
            </a:r>
          </a:p>
          <a:p>
            <a:r>
              <a:rPr lang="en-US" sz="2800" dirty="0"/>
              <a:t>What convicts me? </a:t>
            </a:r>
          </a:p>
          <a:p>
            <a:r>
              <a:rPr lang="en-US" sz="2800" dirty="0"/>
              <a:t>Change my thinking? </a:t>
            </a:r>
          </a:p>
          <a:p>
            <a:r>
              <a:rPr lang="en-US" sz="2800" dirty="0"/>
              <a:t>Change my relationships? </a:t>
            </a:r>
          </a:p>
          <a:p>
            <a:r>
              <a:rPr lang="en-US" sz="2800" dirty="0"/>
              <a:t>Change my actions?</a:t>
            </a:r>
          </a:p>
        </p:txBody>
      </p:sp>
    </p:spTree>
    <p:extLst>
      <p:ext uri="{BB962C8B-B14F-4D97-AF65-F5344CB8AC3E}">
        <p14:creationId xmlns:p14="http://schemas.microsoft.com/office/powerpoint/2010/main" val="259208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Paul’s Second Letter to the Corinthians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i="1" dirty="0" smtClean="0"/>
              <a:t>Homework for Wednesday</a:t>
            </a:r>
            <a:r>
              <a:rPr lang="en-US" sz="3200" dirty="0" smtClean="0"/>
              <a:t>:</a:t>
            </a:r>
          </a:p>
          <a:p>
            <a:r>
              <a:rPr lang="en-US" sz="3200" dirty="0" smtClean="0"/>
              <a:t>2 Corinthians </a:t>
            </a:r>
            <a:r>
              <a:rPr lang="en-US" sz="3200" dirty="0" smtClean="0"/>
              <a:t>11 </a:t>
            </a:r>
            <a:r>
              <a:rPr lang="en-US" sz="3200" dirty="0" smtClean="0"/>
              <a:t>(pages </a:t>
            </a:r>
            <a:r>
              <a:rPr lang="en-US" sz="3200" dirty="0" smtClean="0"/>
              <a:t>20-21</a:t>
            </a:r>
            <a:r>
              <a:rPr lang="en-US" sz="3200" dirty="0" smtClean="0"/>
              <a:t>)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091823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rlin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92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118000"/>
                <a:satMod val="12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7DC10E3-4FF5-456B-A359-A0F378C1E5F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Berlin</Template>
  <TotalTime>3736</TotalTime>
  <Words>262</Words>
  <Application>Microsoft Macintosh PowerPoint</Application>
  <PresentationFormat>On-screen Show (4:3)</PresentationFormat>
  <Paragraphs>44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Calibri</vt:lpstr>
      <vt:lpstr>Trebuchet MS</vt:lpstr>
      <vt:lpstr>Arial</vt:lpstr>
      <vt:lpstr>Berlin</vt:lpstr>
      <vt:lpstr>Paul’s Second Letter to the Corinthians</vt:lpstr>
      <vt:lpstr>Overview of 2 Corinthians</vt:lpstr>
      <vt:lpstr>2 Corinthians 10 - Observation</vt:lpstr>
      <vt:lpstr>2 Corinthians 10 - Interpretation</vt:lpstr>
      <vt:lpstr>Critical Questions in 2 Cor. 10</vt:lpstr>
      <vt:lpstr>2 Corinthians 10 - Application</vt:lpstr>
      <vt:lpstr>Paul’s Second Letter to the Corinthians</vt:lpstr>
    </vt:vector>
  </TitlesOfParts>
  <Company/>
  <LinksUpToDate>false</LinksUpToDate>
  <SharedDoc>false</SharedDoc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Paul’s Second Letter to the Corinthians</dc:title>
  <dc:creator>Microsoft Office User</dc:creator>
  <cp:lastModifiedBy>Microsoft Office User</cp:lastModifiedBy>
  <cp:revision>70</cp:revision>
  <cp:lastPrinted>2021-10-20T21:46:16Z</cp:lastPrinted>
  <dcterms:created xsi:type="dcterms:W3CDTF">2021-09-01T17:15:43Z</dcterms:created>
  <dcterms:modified xsi:type="dcterms:W3CDTF">2021-10-27T20:52:41Z</dcterms:modified>
</cp:coreProperties>
</file>