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732" r:id="rId3"/>
    <p:sldMasterId id="2147483744" r:id="rId4"/>
    <p:sldMasterId id="2147483912" r:id="rId5"/>
  </p:sldMasterIdLst>
  <p:notesMasterIdLst>
    <p:notesMasterId r:id="rId26"/>
  </p:notesMasterIdLst>
  <p:sldIdLst>
    <p:sldId id="426" r:id="rId6"/>
    <p:sldId id="427" r:id="rId7"/>
    <p:sldId id="428" r:id="rId8"/>
    <p:sldId id="434" r:id="rId9"/>
    <p:sldId id="560" r:id="rId10"/>
    <p:sldId id="433" r:id="rId11"/>
    <p:sldId id="606" r:id="rId12"/>
    <p:sldId id="394" r:id="rId13"/>
    <p:sldId id="547" r:id="rId14"/>
    <p:sldId id="573" r:id="rId15"/>
    <p:sldId id="256" r:id="rId16"/>
    <p:sldId id="546" r:id="rId17"/>
    <p:sldId id="574" r:id="rId18"/>
    <p:sldId id="347" r:id="rId19"/>
    <p:sldId id="566" r:id="rId20"/>
    <p:sldId id="570" r:id="rId21"/>
    <p:sldId id="567" r:id="rId22"/>
    <p:sldId id="568" r:id="rId23"/>
    <p:sldId id="572" r:id="rId24"/>
    <p:sldId id="57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  <a:srgbClr val="FFCC00"/>
    <a:srgbClr val="FF0000"/>
    <a:srgbClr val="0000CC"/>
    <a:srgbClr val="FF9900"/>
    <a:srgbClr val="CC9900"/>
    <a:srgbClr val="33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067" autoAdjust="0"/>
    <p:restoredTop sz="92456"/>
  </p:normalViewPr>
  <p:slideViewPr>
    <p:cSldViewPr>
      <p:cViewPr>
        <p:scale>
          <a:sx n="100" d="100"/>
          <a:sy n="100" d="100"/>
        </p:scale>
        <p:origin x="107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66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115D3-E3B1-4954-9177-79A90D0676AC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E1D02-EAC8-4AD0-9176-2BE7D087D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0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85DA0-A157-4DD4-A60F-DFF560475A8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3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ACF5D-1DFB-4FD8-831E-BE568E09E646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19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ACF5D-1DFB-4FD8-831E-BE568E09E646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ACF5D-1DFB-4FD8-831E-BE568E09E646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6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85DA0-A157-4DD4-A60F-DFF560475A8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85DA0-A157-4DD4-A60F-DFF560475A8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2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1D02-EAC8-4AD0-9176-2BE7D087DB5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1D02-EAC8-4AD0-9176-2BE7D087DB5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1D02-EAC8-4AD0-9176-2BE7D087DB5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ACF5D-1DFB-4FD8-831E-BE568E09E646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ACF5D-1DFB-4FD8-831E-BE568E09E646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9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1D02-EAC8-4AD0-9176-2BE7D087DB5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FECDB-CE51-4A6C-BA70-BAFBA72320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C4C64-2896-4C0D-9EEB-10067C10D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227D1-C619-4388-8799-A0D99A652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FECDB-CE51-4A6C-BA70-BAFBA72320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19631-AAA6-4708-9128-18184F721D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0F0B1-9104-4E38-BAEC-115D87B496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EB1F-9BAD-48CA-9A26-E8AED5C31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87B1E-5FA4-4275-B7D9-CF50888DD9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C7D0-177A-465A-8A16-068022F8BB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9BD3C-1C7A-40B9-BE93-AAFB321DE8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07B4E-FB5D-44AC-BC6F-107E8B53F6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19631-AAA6-4708-9128-18184F721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DC84-7A18-4765-B913-3EC45498B9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C4C64-2896-4C0D-9EEB-10067C10D6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227D1-C619-4388-8799-A0D99A6524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FECDB-CE51-4A6C-BA70-BAFBA72320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19631-AAA6-4708-9128-18184F721D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0F0B1-9104-4E38-BAEC-115D87B496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EB1F-9BAD-48CA-9A26-E8AED5C31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87B1E-5FA4-4275-B7D9-CF50888DD9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C7D0-177A-465A-8A16-068022F8BB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9BD3C-1C7A-40B9-BE93-AAFB321DE8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0F0B1-9104-4E38-BAEC-115D87B49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07B4E-FB5D-44AC-BC6F-107E8B53F6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DC84-7A18-4765-B913-3EC45498B9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C4C64-2896-4C0D-9EEB-10067C10D6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227D1-C619-4388-8799-A0D99A6524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3C09C-A2A0-4B3A-B7A7-76982D64C8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AF3-1AFC-4B5F-B8C0-1AC14AE49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C4D49-90AE-48F2-932D-5EB03D30A9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3C5A4-A148-41BA-A784-539C0C682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5491-AAA7-43EB-BF6C-7B21A25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B82E-6EA5-423E-8AA8-3D0F28A9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EB1F-9BAD-48CA-9A26-E8AED5C316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EDEF-3FB7-4EA8-9CDA-E963CC83E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28532-05FB-4182-9D43-3D650AA80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5C5FE-80E1-4092-AFD4-6C35FF8D4B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0E3B9-DA1A-4D30-9C54-6566EF7744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86F7A-9834-44D3-8FD5-DAC584016D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FECDB-CE51-4A6C-BA70-BAFBA72320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19631-AAA6-4708-9128-18184F721D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0F0B1-9104-4E38-BAEC-115D87B496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EB1F-9BAD-48CA-9A26-E8AED5C31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87B1E-5FA4-4275-B7D9-CF50888DD9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87B1E-5FA4-4275-B7D9-CF50888DD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C7D0-177A-465A-8A16-068022F8BB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9BD3C-1C7A-40B9-BE93-AAFB321DE8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07B4E-FB5D-44AC-BC6F-107E8B53F6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DC84-7A18-4765-B913-3EC45498B9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C4C64-2896-4C0D-9EEB-10067C10D6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227D1-C619-4388-8799-A0D99A6524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C7D0-177A-465A-8A16-068022F8BB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9BD3C-1C7A-40B9-BE93-AAFB321DE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07B4E-FB5D-44AC-BC6F-107E8B53F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DC84-7A18-4765-B913-3EC45498B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73B5F6E-8D9E-4407-878F-6D42A47B6D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73B5F6E-8D9E-4407-878F-6D42A47B6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73B5F6E-8D9E-4407-878F-6D42A47B6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1D88A9-0875-4FFD-B0A8-EBB17834A6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7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73B5F6E-8D9E-4407-878F-6D42A47B6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1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eynorth.org/tm/robin/ExpertAnswer09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br>
              <a:rPr lang="en-US" sz="48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48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4800" b="1" dirty="0">
                <a:solidFill>
                  <a:schemeClr val="bg1"/>
                </a:solidFill>
                <a:latin typeface="Arial" pitchFamily="34" charset="0"/>
              </a:rPr>
            </a:br>
            <a:endParaRPr lang="en-US" b="1" dirty="0">
              <a:latin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352800" y="381000"/>
            <a:ext cx="2286000" cy="20574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kern="0" dirty="0">
              <a:solidFill>
                <a:srgbClr val="FFFFFF"/>
              </a:solidFill>
              <a:latin typeface="Arial" pitchFamily="34" charset="0"/>
              <a:ea typeface="+mj-ea"/>
              <a:cs typeface="+mj-cs"/>
            </a:endParaRPr>
          </a:p>
          <a:p>
            <a:pPr algn="ctr"/>
            <a:r>
              <a:rPr lang="en-US" sz="6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Q?</a:t>
            </a:r>
            <a:endParaRPr kumimoji="0" lang="en-US" sz="60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610683"/>
            <a:ext cx="5181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What kind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of homes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do our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children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need?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PARENTS</a:t>
            </a:r>
            <a:endParaRPr lang="en-US" sz="4800" b="1"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Proverbs 22.6</a:t>
            </a:r>
            <a:r>
              <a:rPr lang="en-US" b="1" dirty="0">
                <a:latin typeface="Arial" charset="0"/>
              </a:rPr>
              <a:t>                                                    </a:t>
            </a:r>
            <a:r>
              <a:rPr lang="en-US" sz="3100" b="1" dirty="0">
                <a:latin typeface="Arial" charset="0"/>
              </a:rPr>
              <a:t>“Train up a child in the way he should go,	    	even when he is old,                                      	he will not depart from it”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or Judith Harris:“</a:t>
            </a:r>
            <a:r>
              <a:rPr lang="en-US" sz="3000" b="1" i="1" u="sng" dirty="0">
                <a:solidFill>
                  <a:srgbClr val="FF0000"/>
                </a:solidFill>
                <a:latin typeface="Arial" charset="0"/>
              </a:rPr>
              <a:t>Do Parents really matter?</a:t>
            </a:r>
            <a:r>
              <a:rPr lang="en-US" sz="3000" b="1" i="1" dirty="0">
                <a:solidFill>
                  <a:srgbClr val="FF0000"/>
                </a:solidFill>
                <a:latin typeface="Arial" charset="0"/>
              </a:rPr>
              <a:t>” </a:t>
            </a:r>
          </a:p>
          <a:p>
            <a:pPr>
              <a:lnSpc>
                <a:spcPct val="90000"/>
              </a:lnSpc>
            </a:pPr>
            <a:endParaRPr lang="en-US" sz="1000" b="1" i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Arial" charset="0"/>
              </a:rPr>
              <a:t>Time issues: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Arial" charset="0"/>
              </a:rPr>
              <a:t>     a garden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Arial" charset="0"/>
              </a:rPr>
              <a:t>     cat, bird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Arial" charset="0"/>
              </a:rPr>
              <a:t>     Deut. 6.7; Eph.6.4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Arial" charset="0"/>
              </a:rPr>
              <a:t>     the importance of starting early</a:t>
            </a:r>
            <a:endParaRPr lang="en-US" sz="3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4C66B79-0991-4549-B773-910F89F5B204}"/>
              </a:ext>
            </a:extLst>
          </p:cNvPr>
          <p:cNvSpPr/>
          <p:nvPr/>
        </p:nvSpPr>
        <p:spPr bwMode="auto">
          <a:xfrm>
            <a:off x="2133600" y="2670572"/>
            <a:ext cx="1780032" cy="1516856"/>
          </a:xfrm>
          <a:prstGeom prst="wedgeRoundRectCallout">
            <a:avLst>
              <a:gd name="adj1" fmla="val -76063"/>
              <a:gd name="adj2" fmla="val 119144"/>
              <a:gd name="adj3" fmla="val 16667"/>
            </a:avLst>
          </a:prstGeom>
          <a:ln>
            <a:headEnd type="none" w="med" len="med"/>
            <a:tailEnd type="none" w="med" len="med"/>
          </a:ln>
          <a:effectLst>
            <a:outerShdw blurRad="165100" dist="228600" dir="30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to 12 weeks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89353471-47F2-3343-9E36-BA24CFAAA833}"/>
              </a:ext>
            </a:extLst>
          </p:cNvPr>
          <p:cNvSpPr/>
          <p:nvPr/>
        </p:nvSpPr>
        <p:spPr bwMode="auto">
          <a:xfrm>
            <a:off x="4256802" y="1600200"/>
            <a:ext cx="4495800" cy="3657600"/>
          </a:xfrm>
          <a:prstGeom prst="wedgeRoundRectCallout">
            <a:avLst>
              <a:gd name="adj1" fmla="val -95658"/>
              <a:gd name="adj2" fmla="val 49272"/>
              <a:gd name="adj3" fmla="val 16667"/>
            </a:avLst>
          </a:prstGeom>
          <a:ln>
            <a:headEnd type="none" w="med" len="med"/>
            <a:tailEnd type="none" w="med" len="med"/>
          </a:ln>
          <a:effectLst>
            <a:outerShdw blurRad="165100" dist="228600" dir="30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(robins):</a:t>
            </a:r>
            <a:b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takes the babies 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2 weeks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to leave the nest, or "fledge," and then they usually stay with their parents for two or three weeks after that.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https://journeynorth.org/tm/robin/ExpertAnswer09.html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2904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 autoUpdateAnimBg="0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38400"/>
            <a:ext cx="8610600" cy="1828800"/>
          </a:xfr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CHILD TRAINING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5766" y="1409700"/>
            <a:ext cx="9159766" cy="4038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Prov. 29:15</a:t>
            </a:r>
            <a:br>
              <a:rPr 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NET</a:t>
            </a:r>
          </a:p>
          <a:p>
            <a:endParaRPr lang="en-US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rod and reproof impart wisdom, but a child who is unrestrained brings shame to his mother.</a:t>
            </a:r>
            <a:endParaRPr lang="en-US" sz="4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85850"/>
            <a:ext cx="9165336" cy="46863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Proverbs 22.6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ESV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“Train up a child in the way he should go,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when he is old, he will not depart from it”</a:t>
            </a:r>
          </a:p>
        </p:txBody>
      </p:sp>
    </p:spTree>
    <p:extLst>
      <p:ext uri="{BB962C8B-B14F-4D97-AF65-F5344CB8AC3E}">
        <p14:creationId xmlns:p14="http://schemas.microsoft.com/office/powerpoint/2010/main" val="25500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sz="3600" dirty="0">
                <a:latin typeface="Arial" charset="0"/>
              </a:rPr>
              <a:t>The importance of  “no” [cf. </a:t>
            </a:r>
            <a:r>
              <a:rPr lang="en-US" sz="3600" b="1" dirty="0">
                <a:latin typeface="Arial" charset="0"/>
              </a:rPr>
              <a:t>Gen.2; Ex. 20</a:t>
            </a:r>
            <a:r>
              <a:rPr lang="en-US" sz="3600" dirty="0">
                <a:latin typeface="Arial" charset="0"/>
              </a:rPr>
              <a:t>]</a:t>
            </a:r>
          </a:p>
          <a:p>
            <a:r>
              <a:rPr lang="en-US" sz="3600" b="1" dirty="0">
                <a:solidFill>
                  <a:srgbClr val="C00000"/>
                </a:solidFill>
                <a:latin typeface="Arial" charset="0"/>
              </a:rPr>
              <a:t>respect &amp; compliance for the </a:t>
            </a:r>
            <a:r>
              <a:rPr lang="en-US" sz="3600" b="1" u="sng" dirty="0">
                <a:solidFill>
                  <a:srgbClr val="C00000"/>
                </a:solidFill>
                <a:latin typeface="Arial" charset="0"/>
              </a:rPr>
              <a:t>prohibitory “no”</a:t>
            </a:r>
          </a:p>
          <a:p>
            <a:r>
              <a:rPr lang="en-US" sz="3600" dirty="0">
                <a:latin typeface="Arial" charset="0"/>
              </a:rPr>
              <a:t>if you don’t mean it, don’t say it, and if you do mean it, enforce it   - </a:t>
            </a:r>
            <a:r>
              <a:rPr lang="en-US" sz="3600" b="1" dirty="0">
                <a:solidFill>
                  <a:srgbClr val="C00000"/>
                </a:solidFill>
                <a:latin typeface="Arial" charset="0"/>
              </a:rPr>
              <a:t>Mt.5.37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solidFill>
            <a:srgbClr val="002060"/>
          </a:solidFill>
          <a:effectLst>
            <a:outerShdw blurRad="139700" dist="2794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EARLY TRAINING &amp; “NO”</a:t>
            </a:r>
            <a:endParaRPr lang="en-US" sz="4800" b="1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38400"/>
            <a:ext cx="8610600" cy="1828800"/>
          </a:xfr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early child training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br>
              <a:rPr lang="en-US" sz="32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pitchFamily="34" charset="0"/>
              </a:rPr>
              <a:t>LESSON # 1:</a:t>
            </a:r>
            <a:br>
              <a:rPr lang="en-US" sz="54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5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pitchFamily="34" charset="0"/>
              </a:rPr>
              <a:t>basic vocabulary:</a:t>
            </a:r>
            <a:br>
              <a:rPr lang="en-US" sz="54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54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54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54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5400" b="1" dirty="0">
                <a:solidFill>
                  <a:schemeClr val="bg1"/>
                </a:solidFill>
                <a:latin typeface="Arial" pitchFamily="34" charset="0"/>
              </a:rPr>
            </a:br>
            <a:endParaRPr lang="en-US" sz="5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D96640C4-A7CF-824C-9AFF-FE10D638CCFD}"/>
              </a:ext>
            </a:extLst>
          </p:cNvPr>
          <p:cNvSpPr/>
          <p:nvPr/>
        </p:nvSpPr>
        <p:spPr bwMode="auto">
          <a:xfrm>
            <a:off x="914400" y="4113490"/>
            <a:ext cx="2667000" cy="167771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kumimoji="0" lang="en-US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Equal 22">
            <a:extLst>
              <a:ext uri="{FF2B5EF4-FFF2-40B4-BE49-F238E27FC236}">
                <a16:creationId xmlns:a16="http://schemas.microsoft.com/office/drawing/2014/main" id="{055D1273-A3AF-B74B-89B2-B9FC727E30F6}"/>
              </a:ext>
            </a:extLst>
          </p:cNvPr>
          <p:cNvSpPr/>
          <p:nvPr/>
        </p:nvSpPr>
        <p:spPr bwMode="auto">
          <a:xfrm>
            <a:off x="4128395" y="4648200"/>
            <a:ext cx="860323" cy="719019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id="{74CA52C3-4972-B04F-AE38-79871762EAC8}"/>
              </a:ext>
            </a:extLst>
          </p:cNvPr>
          <p:cNvSpPr/>
          <p:nvPr/>
        </p:nvSpPr>
        <p:spPr bwMode="auto">
          <a:xfrm>
            <a:off x="5638800" y="4112180"/>
            <a:ext cx="2667000" cy="167771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kumimoji="0" lang="en-US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VOCABULARY TEST:</a:t>
            </a:r>
            <a:br>
              <a:rPr lang="en-US" sz="2800" b="1" dirty="0">
                <a:solidFill>
                  <a:srgbClr val="FFFF00"/>
                </a:solidFill>
                <a:latin typeface="Arial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endParaRPr 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7068C117-9F8E-644A-867D-DF3ADA831CD8}"/>
              </a:ext>
            </a:extLst>
          </p:cNvPr>
          <p:cNvSpPr/>
          <p:nvPr/>
        </p:nvSpPr>
        <p:spPr bwMode="auto">
          <a:xfrm>
            <a:off x="638176" y="838200"/>
            <a:ext cx="2362200" cy="106680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qual 2">
            <a:extLst>
              <a:ext uri="{FF2B5EF4-FFF2-40B4-BE49-F238E27FC236}">
                <a16:creationId xmlns:a16="http://schemas.microsoft.com/office/drawing/2014/main" id="{9932ADEF-EA4A-5543-9E5D-F3EAC24A9CCA}"/>
              </a:ext>
            </a:extLst>
          </p:cNvPr>
          <p:cNvSpPr/>
          <p:nvPr/>
        </p:nvSpPr>
        <p:spPr bwMode="auto">
          <a:xfrm>
            <a:off x="3752850" y="1143000"/>
            <a:ext cx="762000" cy="4572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0F069A6A-BB20-7B40-98A0-4CB7BE6DD269}"/>
              </a:ext>
            </a:extLst>
          </p:cNvPr>
          <p:cNvSpPr/>
          <p:nvPr/>
        </p:nvSpPr>
        <p:spPr bwMode="auto">
          <a:xfrm>
            <a:off x="4919665" y="685800"/>
            <a:ext cx="3538535" cy="1371600"/>
          </a:xfrm>
          <a:prstGeom prst="cloudCallout">
            <a:avLst>
              <a:gd name="adj1" fmla="val 61075"/>
              <a:gd name="adj2" fmla="val 4166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Tantrum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86152-323D-7E4E-A801-4C39C4EEFA90}"/>
              </a:ext>
            </a:extLst>
          </p:cNvPr>
          <p:cNvSpPr/>
          <p:nvPr/>
        </p:nvSpPr>
        <p:spPr>
          <a:xfrm>
            <a:off x="3810000" y="197803"/>
            <a:ext cx="5505450" cy="43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“no” mean to my child?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317999C0-8A86-5E43-BE27-536627A8625C}"/>
              </a:ext>
            </a:extLst>
          </p:cNvPr>
          <p:cNvSpPr/>
          <p:nvPr/>
        </p:nvSpPr>
        <p:spPr bwMode="auto">
          <a:xfrm>
            <a:off x="666751" y="2286000"/>
            <a:ext cx="2362200" cy="106680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qual 9">
            <a:extLst>
              <a:ext uri="{FF2B5EF4-FFF2-40B4-BE49-F238E27FC236}">
                <a16:creationId xmlns:a16="http://schemas.microsoft.com/office/drawing/2014/main" id="{B4765C0B-1A2C-6944-88FA-B56AFBF2E491}"/>
              </a:ext>
            </a:extLst>
          </p:cNvPr>
          <p:cNvSpPr/>
          <p:nvPr/>
        </p:nvSpPr>
        <p:spPr bwMode="auto">
          <a:xfrm>
            <a:off x="3781425" y="2590800"/>
            <a:ext cx="762000" cy="4572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6ABF124F-F83D-904F-9E89-028680815E18}"/>
              </a:ext>
            </a:extLst>
          </p:cNvPr>
          <p:cNvSpPr/>
          <p:nvPr/>
        </p:nvSpPr>
        <p:spPr bwMode="auto">
          <a:xfrm>
            <a:off x="695326" y="3886200"/>
            <a:ext cx="2362200" cy="106680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9F3EEB86-7EA5-584A-BF5F-6ECF438D42A5}"/>
              </a:ext>
            </a:extLst>
          </p:cNvPr>
          <p:cNvSpPr/>
          <p:nvPr/>
        </p:nvSpPr>
        <p:spPr bwMode="auto">
          <a:xfrm>
            <a:off x="3810000" y="4191000"/>
            <a:ext cx="762000" cy="4572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6F25D687-EEE0-4C43-9D76-7781F1407CE2}"/>
              </a:ext>
            </a:extLst>
          </p:cNvPr>
          <p:cNvSpPr/>
          <p:nvPr/>
        </p:nvSpPr>
        <p:spPr bwMode="auto">
          <a:xfrm>
            <a:off x="695326" y="5354360"/>
            <a:ext cx="2362200" cy="106680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Equal 13">
            <a:extLst>
              <a:ext uri="{FF2B5EF4-FFF2-40B4-BE49-F238E27FC236}">
                <a16:creationId xmlns:a16="http://schemas.microsoft.com/office/drawing/2014/main" id="{7ED7B3C6-8409-214F-AB8B-3A2694C497C1}"/>
              </a:ext>
            </a:extLst>
          </p:cNvPr>
          <p:cNvSpPr/>
          <p:nvPr/>
        </p:nvSpPr>
        <p:spPr bwMode="auto">
          <a:xfrm>
            <a:off x="3810000" y="5659160"/>
            <a:ext cx="762000" cy="4572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86A759C5-BC55-634B-8F98-5AB7CD4B4C85}"/>
              </a:ext>
            </a:extLst>
          </p:cNvPr>
          <p:cNvSpPr/>
          <p:nvPr/>
        </p:nvSpPr>
        <p:spPr bwMode="auto">
          <a:xfrm>
            <a:off x="4572000" y="2085975"/>
            <a:ext cx="4010025" cy="1607760"/>
          </a:xfrm>
          <a:prstGeom prst="cloudCallout">
            <a:avLst>
              <a:gd name="adj1" fmla="val 61075"/>
              <a:gd name="adj2" fmla="val 4166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defense attorney may now cross examine</a:t>
            </a:r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8E8481EA-4E1C-894E-8746-693B3372AC3F}"/>
              </a:ext>
            </a:extLst>
          </p:cNvPr>
          <p:cNvSpPr/>
          <p:nvPr/>
        </p:nvSpPr>
        <p:spPr bwMode="auto">
          <a:xfrm>
            <a:off x="4724400" y="3769935"/>
            <a:ext cx="3795711" cy="1487865"/>
          </a:xfrm>
          <a:prstGeom prst="cloudCallout">
            <a:avLst>
              <a:gd name="adj1" fmla="val 61075"/>
              <a:gd name="adj2" fmla="val 4166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do it while Mom or Dad are watching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CE4594A9-0B56-114C-BBFC-A4B63F991B7A}"/>
              </a:ext>
            </a:extLst>
          </p:cNvPr>
          <p:cNvSpPr/>
          <p:nvPr/>
        </p:nvSpPr>
        <p:spPr bwMode="auto">
          <a:xfrm>
            <a:off x="5450682" y="5353050"/>
            <a:ext cx="2362200" cy="106680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itchFamily="34" charset="0"/>
              </a:rPr>
            </a:br>
            <a:endParaRPr 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Down Arrow Callout 3">
            <a:extLst>
              <a:ext uri="{FF2B5EF4-FFF2-40B4-BE49-F238E27FC236}">
                <a16:creationId xmlns:a16="http://schemas.microsoft.com/office/drawing/2014/main" id="{5D21BFC5-5BE1-6948-9D8C-57405CED2795}"/>
              </a:ext>
            </a:extLst>
          </p:cNvPr>
          <p:cNvSpPr/>
          <p:nvPr/>
        </p:nvSpPr>
        <p:spPr bwMode="auto">
          <a:xfrm>
            <a:off x="0" y="1204913"/>
            <a:ext cx="2209800" cy="37609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796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b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AUTHORITY</a:t>
            </a:r>
          </a:p>
        </p:txBody>
      </p:sp>
      <p:sp>
        <p:nvSpPr>
          <p:cNvPr id="18" name="Down Arrow Callout 17">
            <a:extLst>
              <a:ext uri="{FF2B5EF4-FFF2-40B4-BE49-F238E27FC236}">
                <a16:creationId xmlns:a16="http://schemas.microsoft.com/office/drawing/2014/main" id="{D486A9A6-EA27-4F44-B120-6E5AC26DD340}"/>
              </a:ext>
            </a:extLst>
          </p:cNvPr>
          <p:cNvSpPr/>
          <p:nvPr/>
        </p:nvSpPr>
        <p:spPr bwMode="auto">
          <a:xfrm>
            <a:off x="2305050" y="1204913"/>
            <a:ext cx="2209800" cy="37609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81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WON’T ALWAYS GET MY WAY</a:t>
            </a:r>
          </a:p>
        </p:txBody>
      </p:sp>
      <p:sp>
        <p:nvSpPr>
          <p:cNvPr id="20" name="Down Arrow Callout 19">
            <a:extLst>
              <a:ext uri="{FF2B5EF4-FFF2-40B4-BE49-F238E27FC236}">
                <a16:creationId xmlns:a16="http://schemas.microsoft.com/office/drawing/2014/main" id="{8B653659-6EB3-1842-A1E3-EA724862992A}"/>
              </a:ext>
            </a:extLst>
          </p:cNvPr>
          <p:cNvSpPr/>
          <p:nvPr/>
        </p:nvSpPr>
        <p:spPr bwMode="auto">
          <a:xfrm>
            <a:off x="6934200" y="1219200"/>
            <a:ext cx="2209800" cy="37609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9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SELF</a:t>
            </a:r>
            <a:b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DENIAL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</a:t>
            </a:r>
            <a:b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</a:p>
        </p:txBody>
      </p:sp>
      <p:sp>
        <p:nvSpPr>
          <p:cNvPr id="21" name="Down Arrow Callout 20">
            <a:extLst>
              <a:ext uri="{FF2B5EF4-FFF2-40B4-BE49-F238E27FC236}">
                <a16:creationId xmlns:a16="http://schemas.microsoft.com/office/drawing/2014/main" id="{C74311C4-FB9A-3545-925E-F9A14477FD80}"/>
              </a:ext>
            </a:extLst>
          </p:cNvPr>
          <p:cNvSpPr/>
          <p:nvPr/>
        </p:nvSpPr>
        <p:spPr bwMode="auto">
          <a:xfrm>
            <a:off x="4610100" y="1204913"/>
            <a:ext cx="2209800" cy="37609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9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b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MORE IMPORANT THAN DESIRE</a:t>
            </a:r>
            <a:b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D96640C4-A7CF-824C-9AFF-FE10D638CCFD}"/>
              </a:ext>
            </a:extLst>
          </p:cNvPr>
          <p:cNvSpPr/>
          <p:nvPr/>
        </p:nvSpPr>
        <p:spPr bwMode="auto">
          <a:xfrm>
            <a:off x="695326" y="5354360"/>
            <a:ext cx="2362200" cy="106680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Equal 22">
            <a:extLst>
              <a:ext uri="{FF2B5EF4-FFF2-40B4-BE49-F238E27FC236}">
                <a16:creationId xmlns:a16="http://schemas.microsoft.com/office/drawing/2014/main" id="{055D1273-A3AF-B74B-89B2-B9FC727E30F6}"/>
              </a:ext>
            </a:extLst>
          </p:cNvPr>
          <p:cNvSpPr/>
          <p:nvPr/>
        </p:nvSpPr>
        <p:spPr bwMode="auto">
          <a:xfrm>
            <a:off x="3810000" y="5659160"/>
            <a:ext cx="762000" cy="4572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id="{74CA52C3-4972-B04F-AE38-79871762EAC8}"/>
              </a:ext>
            </a:extLst>
          </p:cNvPr>
          <p:cNvSpPr/>
          <p:nvPr/>
        </p:nvSpPr>
        <p:spPr bwMode="auto">
          <a:xfrm>
            <a:off x="5450682" y="5353050"/>
            <a:ext cx="2362200" cy="106680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endParaRPr lang="en-US" sz="3600" dirty="0">
              <a:latin typeface="Arial" charset="0"/>
            </a:endParaRPr>
          </a:p>
          <a:p>
            <a:endParaRPr lang="en-US" sz="3600" dirty="0">
              <a:latin typeface="Arial" charset="0"/>
            </a:endParaRPr>
          </a:p>
          <a:p>
            <a:r>
              <a:rPr lang="en-US" sz="3600" dirty="0">
                <a:latin typeface="Arial" charset="0"/>
              </a:rPr>
              <a:t>important foundation: </a:t>
            </a:r>
            <a:br>
              <a:rPr lang="en-US" sz="3600" dirty="0">
                <a:latin typeface="Arial" charset="0"/>
              </a:rPr>
            </a:br>
            <a:r>
              <a:rPr lang="en-US" sz="3600" b="1" i="1" dirty="0">
                <a:latin typeface="Arial" charset="0"/>
              </a:rPr>
              <a:t>learning to submit to an earthly father prepares the child for submission to a far more important Father.</a:t>
            </a:r>
            <a:endParaRPr lang="en-US" sz="36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solidFill>
            <a:srgbClr val="002060"/>
          </a:solidFill>
          <a:effectLst>
            <a:outerShdw blurRad="139700" dist="2794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EARLY TRAINING &amp; “NO”</a:t>
            </a:r>
            <a:endParaRPr lang="en-US" sz="4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1"/>
            <a:ext cx="4684712" cy="31765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46476"/>
            <a:ext cx="4678362" cy="31591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9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85925"/>
            <a:ext cx="9144000" cy="4953000"/>
          </a:xfrm>
        </p:spPr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Arial" charset="0"/>
              </a:rPr>
              <a:t>respect &amp; compliance for</a:t>
            </a:r>
            <a:br>
              <a:rPr lang="en-US" sz="4400" b="1" dirty="0">
                <a:solidFill>
                  <a:srgbClr val="C00000"/>
                </a:solidFill>
                <a:latin typeface="Arial" charset="0"/>
              </a:rPr>
            </a:br>
            <a:r>
              <a:rPr lang="en-US" sz="4400" b="1" u="sng" dirty="0">
                <a:solidFill>
                  <a:srgbClr val="C00000"/>
                </a:solidFill>
                <a:latin typeface="Arial" charset="0"/>
              </a:rPr>
              <a:t>prohibitory “no”</a:t>
            </a:r>
          </a:p>
          <a:p>
            <a:r>
              <a:rPr lang="en-US" sz="4400" b="1" dirty="0">
                <a:solidFill>
                  <a:srgbClr val="C00000"/>
                </a:solidFill>
                <a:latin typeface="Arial" charset="0"/>
              </a:rPr>
              <a:t>zero tolerance for</a:t>
            </a:r>
            <a:br>
              <a:rPr lang="en-US" sz="4400" b="1" dirty="0">
                <a:solidFill>
                  <a:srgbClr val="C00000"/>
                </a:solidFill>
                <a:latin typeface="Arial" charset="0"/>
              </a:rPr>
            </a:br>
            <a:r>
              <a:rPr lang="en-US" sz="4400" b="1" u="sng" dirty="0">
                <a:solidFill>
                  <a:srgbClr val="C00000"/>
                </a:solidFill>
                <a:latin typeface="Arial" charset="0"/>
              </a:rPr>
              <a:t>defiant &amp; rebellious “no”</a:t>
            </a:r>
            <a:endParaRPr lang="en-US" sz="4400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solidFill>
            <a:srgbClr val="002060"/>
          </a:solidFill>
          <a:effectLst>
            <a:outerShdw blurRad="139700" dist="2794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EARLY TRAINING &amp; “NO”</a:t>
            </a:r>
            <a:endParaRPr lang="en-US" sz="4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</a:rPr>
              <a:t>The crying need</a:t>
            </a:r>
            <a:br>
              <a:rPr lang="en-US" sz="48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itchFamily="34" charset="0"/>
              </a:rPr>
              <a:t>in our culture is not better houses…</a:t>
            </a:r>
            <a:br>
              <a:rPr lang="en-US" sz="48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48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48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48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itchFamily="34" charset="0"/>
              </a:rPr>
              <a:t>it’s better homes.</a:t>
            </a: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478" y="5562600"/>
            <a:ext cx="87840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2 </a:t>
            </a:r>
            <a:r>
              <a:rPr lang="en-US" sz="3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Ptr</a:t>
            </a: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. 3</a:t>
            </a:r>
            <a:b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“seeing that all these things shall be dissolved…”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1" y="304800"/>
            <a:ext cx="2657475" cy="19931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44" y="304800"/>
            <a:ext cx="3109245" cy="19931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uxurious Resid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1" y="2362200"/>
            <a:ext cx="5844188" cy="31196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478" y="5562600"/>
            <a:ext cx="87840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 </a:t>
            </a:r>
            <a:r>
              <a:rPr lang="en-US" sz="3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Ptr</a:t>
            </a: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3</a:t>
            </a:r>
            <a:b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“seeing that all these things shall be dissolved…”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2590800" y="1828800"/>
            <a:ext cx="3886200" cy="29718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Proverbs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15:16-17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&amp;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17:1</a:t>
            </a:r>
          </a:p>
          <a:p>
            <a:pPr algn="ctr"/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br>
              <a:rPr lang="en-US" sz="48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4800" b="1" dirty="0">
                <a:solidFill>
                  <a:schemeClr val="bg1"/>
                </a:solidFill>
                <a:latin typeface="Arial" pitchFamily="34" charset="0"/>
              </a:rPr>
            </a:br>
            <a:br>
              <a:rPr lang="en-US" sz="4800" b="1" dirty="0">
                <a:solidFill>
                  <a:schemeClr val="bg1"/>
                </a:solidFill>
                <a:latin typeface="Arial" pitchFamily="34" charset="0"/>
              </a:rPr>
            </a:br>
            <a:endParaRPr lang="en-US" b="1" dirty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0" y="11875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what children do need: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079B2C39-AF15-9841-A2A4-FE58D3C70B0D}"/>
              </a:ext>
            </a:extLst>
          </p:cNvPr>
          <p:cNvSpPr/>
          <p:nvPr/>
        </p:nvSpPr>
        <p:spPr bwMode="auto">
          <a:xfrm>
            <a:off x="3563644" y="930688"/>
            <a:ext cx="2122975" cy="2057400"/>
          </a:xfrm>
          <a:custGeom>
            <a:avLst/>
            <a:gdLst>
              <a:gd name="connsiteX0" fmla="*/ 876300 w 1752600"/>
              <a:gd name="connsiteY0" fmla="*/ 400050 h 1600200"/>
              <a:gd name="connsiteX1" fmla="*/ 876300 w 1752600"/>
              <a:gd name="connsiteY1" fmla="*/ 1600200 h 1600200"/>
              <a:gd name="connsiteX2" fmla="*/ 876300 w 1752600"/>
              <a:gd name="connsiteY2" fmla="*/ 400050 h 1600200"/>
              <a:gd name="connsiteX0" fmla="*/ 882688 w 1765377"/>
              <a:gd name="connsiteY0" fmla="*/ 358549 h 1674445"/>
              <a:gd name="connsiteX1" fmla="*/ 882688 w 1765377"/>
              <a:gd name="connsiteY1" fmla="*/ 1674445 h 1674445"/>
              <a:gd name="connsiteX2" fmla="*/ 882688 w 1765377"/>
              <a:gd name="connsiteY2" fmla="*/ 358549 h 167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5377" h="1674445">
                <a:moveTo>
                  <a:pt x="882688" y="358549"/>
                </a:moveTo>
                <a:cubicBezTo>
                  <a:pt x="1247813" y="-574901"/>
                  <a:pt x="2671801" y="474295"/>
                  <a:pt x="882688" y="1674445"/>
                </a:cubicBezTo>
                <a:cubicBezTo>
                  <a:pt x="-906424" y="474295"/>
                  <a:pt x="517563" y="-574901"/>
                  <a:pt x="882688" y="358549"/>
                </a:cubicBez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Titus</a:t>
            </a:r>
            <a:b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16F90B-D01F-0344-B84E-9F93DD97AC69}"/>
              </a:ext>
            </a:extLst>
          </p:cNvPr>
          <p:cNvGrpSpPr/>
          <p:nvPr/>
        </p:nvGrpSpPr>
        <p:grpSpPr>
          <a:xfrm>
            <a:off x="1394193" y="2743383"/>
            <a:ext cx="2122975" cy="2057400"/>
            <a:chOff x="786515" y="2652197"/>
            <a:chExt cx="1752600" cy="1676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B755B2-BDE5-1A42-9DF6-F0EEBC1AF3E8}"/>
                </a:ext>
              </a:extLst>
            </p:cNvPr>
            <p:cNvSpPr/>
            <p:nvPr/>
          </p:nvSpPr>
          <p:spPr bwMode="auto">
            <a:xfrm>
              <a:off x="786515" y="2652197"/>
              <a:ext cx="1752600" cy="1676400"/>
            </a:xfrm>
            <a:prstGeom prst="ellipse">
              <a:avLst/>
            </a:prstGeom>
            <a:solidFill>
              <a:schemeClr val="bg1"/>
            </a:solidFill>
            <a:ln w="1270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DT.    </a:t>
              </a:r>
              <a:b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6.7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 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PR.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13.24</a:t>
              </a:r>
            </a:p>
          </p:txBody>
        </p:sp>
        <p:sp>
          <p:nvSpPr>
            <p:cNvPr id="11" name="Up Arrow 10">
              <a:extLst>
                <a:ext uri="{FF2B5EF4-FFF2-40B4-BE49-F238E27FC236}">
                  <a16:creationId xmlns:a16="http://schemas.microsoft.com/office/drawing/2014/main" id="{8C309BCF-84D4-F042-91C0-4952F7A84376}"/>
                </a:ext>
              </a:extLst>
            </p:cNvPr>
            <p:cNvSpPr/>
            <p:nvPr/>
          </p:nvSpPr>
          <p:spPr bwMode="auto">
            <a:xfrm>
              <a:off x="1592913" y="2768276"/>
              <a:ext cx="178172" cy="825690"/>
            </a:xfrm>
            <a:prstGeom prst="up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C511035C-C0C7-3444-AA97-1BE907973FB5}"/>
                </a:ext>
              </a:extLst>
            </p:cNvPr>
            <p:cNvSpPr/>
            <p:nvPr/>
          </p:nvSpPr>
          <p:spPr bwMode="auto">
            <a:xfrm rot="5400000">
              <a:off x="1812126" y="3183807"/>
              <a:ext cx="190947" cy="629372"/>
            </a:xfrm>
            <a:prstGeom prst="up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D2B20E6-8B11-6248-AC30-FF0F0F643093}"/>
              </a:ext>
            </a:extLst>
          </p:cNvPr>
          <p:cNvSpPr/>
          <p:nvPr/>
        </p:nvSpPr>
        <p:spPr bwMode="auto">
          <a:xfrm>
            <a:off x="3866684" y="2914781"/>
            <a:ext cx="4324816" cy="1587861"/>
          </a:xfrm>
          <a:prstGeom prst="rightArrow">
            <a:avLst>
              <a:gd name="adj1" fmla="val 76322"/>
              <a:gd name="adj2" fmla="val 63359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PR. 1.8; 13.24; 22.6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95D738B6-5288-344D-840D-D7BF0237A27D}"/>
              </a:ext>
            </a:extLst>
          </p:cNvPr>
          <p:cNvSpPr/>
          <p:nvPr/>
        </p:nvSpPr>
        <p:spPr bwMode="auto">
          <a:xfrm>
            <a:off x="3053984" y="4500713"/>
            <a:ext cx="3276599" cy="2190510"/>
          </a:xfrm>
          <a:prstGeom prst="upArrow">
            <a:avLst>
              <a:gd name="adj1" fmla="val 76478"/>
              <a:gd name="adj2" fmla="val 50000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JOSH.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24.15</a:t>
            </a:r>
          </a:p>
        </p:txBody>
      </p:sp>
    </p:spTree>
    <p:extLst>
      <p:ext uri="{BB962C8B-B14F-4D97-AF65-F5344CB8AC3E}">
        <p14:creationId xmlns:p14="http://schemas.microsoft.com/office/powerpoint/2010/main" val="5575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CHILD TRAINING</a:t>
            </a:r>
            <a:endParaRPr lang="en-US" sz="4800" b="1" dirty="0"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Proverbs 22.6</a:t>
            </a:r>
            <a:r>
              <a:rPr lang="en-US" b="1" dirty="0">
                <a:latin typeface="Arial" charset="0"/>
              </a:rPr>
              <a:t>                                                    </a:t>
            </a:r>
            <a:r>
              <a:rPr lang="en-US" sz="3100" b="1" dirty="0">
                <a:latin typeface="Arial" charset="0"/>
              </a:rPr>
              <a:t>“Train up a child in the way he should go,	    	even when he is old,                                      	he will not depart from it”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or Judith Harris:“</a:t>
            </a:r>
            <a:r>
              <a:rPr lang="en-US" sz="3000" b="1" i="1" u="sng" dirty="0">
                <a:solidFill>
                  <a:srgbClr val="FF0000"/>
                </a:solidFill>
                <a:latin typeface="Arial" charset="0"/>
              </a:rPr>
              <a:t>Do Parents really matter?</a:t>
            </a:r>
            <a:r>
              <a:rPr lang="en-US" sz="3000" b="1" i="1" dirty="0">
                <a:solidFill>
                  <a:srgbClr val="FF0000"/>
                </a:solidFill>
                <a:latin typeface="Arial" charset="0"/>
              </a:rPr>
              <a:t>” </a:t>
            </a:r>
          </a:p>
          <a:p>
            <a:pPr>
              <a:lnSpc>
                <a:spcPct val="90000"/>
              </a:lnSpc>
            </a:pPr>
            <a:endParaRPr lang="en-US" sz="1000" b="1" i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Arial" charset="0"/>
              </a:rPr>
              <a:t>Time issues: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Arial" charset="0"/>
              </a:rPr>
              <a:t>     a garden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8" name="Picture 6" descr="Harvest-Vegetables-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1"/>
            <a:ext cx="5867400" cy="29337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ultivatedforgod.com/wp-content/uploads/2013/09/Weeding-the-Garden-Bef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1"/>
            <a:ext cx="5867400" cy="34199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24682</TotalTime>
  <Words>554</Words>
  <Application>Microsoft Office PowerPoint</Application>
  <PresentationFormat>On-screen Show (4:3)</PresentationFormat>
  <Paragraphs>98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Blank Presentation.pot</vt:lpstr>
      <vt:lpstr>Blank Presentation</vt:lpstr>
      <vt:lpstr>6_Blank Presentation</vt:lpstr>
      <vt:lpstr>7_Blank Presentation</vt:lpstr>
      <vt:lpstr>1_Blank Presentation</vt:lpstr>
      <vt:lpstr>   </vt:lpstr>
      <vt:lpstr>PowerPoint Presentation</vt:lpstr>
      <vt:lpstr>The crying need in our culture is not better houses…    it’s better homes.</vt:lpstr>
      <vt:lpstr>PowerPoint Presentation</vt:lpstr>
      <vt:lpstr>PowerPoint Presentation</vt:lpstr>
      <vt:lpstr>PowerPoint Presentation</vt:lpstr>
      <vt:lpstr>   </vt:lpstr>
      <vt:lpstr>CHILD TRAINING</vt:lpstr>
      <vt:lpstr>PowerPoint Presentation</vt:lpstr>
      <vt:lpstr>PARENTS</vt:lpstr>
      <vt:lpstr>CHILD TRAINING</vt:lpstr>
      <vt:lpstr>PowerPoint Presentation</vt:lpstr>
      <vt:lpstr>PowerPoint Presentation</vt:lpstr>
      <vt:lpstr>EARLY TRAINING &amp; “NO”</vt:lpstr>
      <vt:lpstr>early child training</vt:lpstr>
      <vt:lpstr>   LESSON # 1:  basic vocabulary:     </vt:lpstr>
      <vt:lpstr>VOCABULARY TEST:             </vt:lpstr>
      <vt:lpstr>            </vt:lpstr>
      <vt:lpstr>EARLY TRAINING &amp; “NO”</vt:lpstr>
      <vt:lpstr>EARLY TRAINING &amp; “NO”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&amp; Family</dc:title>
  <dc:creator>Scott Smelser</dc:creator>
  <cp:lastModifiedBy>Robert McDonald</cp:lastModifiedBy>
  <cp:revision>299</cp:revision>
  <dcterms:created xsi:type="dcterms:W3CDTF">2005-05-16T18:11:24Z</dcterms:created>
  <dcterms:modified xsi:type="dcterms:W3CDTF">2021-10-25T01:22:28Z</dcterms:modified>
</cp:coreProperties>
</file>