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 id="2147483756" r:id="rId2"/>
    <p:sldMasterId id="2147483828" r:id="rId3"/>
    <p:sldMasterId id="2147483852" r:id="rId4"/>
    <p:sldMasterId id="2147483864" r:id="rId5"/>
    <p:sldMasterId id="2147483876" r:id="rId6"/>
  </p:sldMasterIdLst>
  <p:notesMasterIdLst>
    <p:notesMasterId r:id="rId58"/>
  </p:notesMasterIdLst>
  <p:sldIdLst>
    <p:sldId id="599" r:id="rId7"/>
    <p:sldId id="605" r:id="rId8"/>
    <p:sldId id="598" r:id="rId9"/>
    <p:sldId id="606" r:id="rId10"/>
    <p:sldId id="607" r:id="rId11"/>
    <p:sldId id="318" r:id="rId12"/>
    <p:sldId id="581" r:id="rId13"/>
    <p:sldId id="319" r:id="rId14"/>
    <p:sldId id="600" r:id="rId15"/>
    <p:sldId id="443" r:id="rId16"/>
    <p:sldId id="445" r:id="rId17"/>
    <p:sldId id="562" r:id="rId18"/>
    <p:sldId id="563" r:id="rId19"/>
    <p:sldId id="514" r:id="rId20"/>
    <p:sldId id="539" r:id="rId21"/>
    <p:sldId id="561" r:id="rId22"/>
    <p:sldId id="342" r:id="rId23"/>
    <p:sldId id="596" r:id="rId24"/>
    <p:sldId id="430" r:id="rId25"/>
    <p:sldId id="304" r:id="rId26"/>
    <p:sldId id="487" r:id="rId27"/>
    <p:sldId id="421" r:id="rId28"/>
    <p:sldId id="603" r:id="rId29"/>
    <p:sldId id="527" r:id="rId30"/>
    <p:sldId id="601" r:id="rId31"/>
    <p:sldId id="597" r:id="rId32"/>
    <p:sldId id="557" r:id="rId33"/>
    <p:sldId id="302" r:id="rId34"/>
    <p:sldId id="558" r:id="rId35"/>
    <p:sldId id="555" r:id="rId36"/>
    <p:sldId id="604" r:id="rId37"/>
    <p:sldId id="583" r:id="rId38"/>
    <p:sldId id="525" r:id="rId39"/>
    <p:sldId id="526" r:id="rId40"/>
    <p:sldId id="537" r:id="rId41"/>
    <p:sldId id="521" r:id="rId42"/>
    <p:sldId id="520" r:id="rId43"/>
    <p:sldId id="587" r:id="rId44"/>
    <p:sldId id="528" r:id="rId45"/>
    <p:sldId id="495" r:id="rId46"/>
    <p:sldId id="496" r:id="rId47"/>
    <p:sldId id="497" r:id="rId48"/>
    <p:sldId id="498" r:id="rId49"/>
    <p:sldId id="499" r:id="rId50"/>
    <p:sldId id="500" r:id="rId51"/>
    <p:sldId id="327" r:id="rId52"/>
    <p:sldId id="328" r:id="rId53"/>
    <p:sldId id="329" r:id="rId54"/>
    <p:sldId id="345" r:id="rId55"/>
    <p:sldId id="344" r:id="rId56"/>
    <p:sldId id="522"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871" autoAdjust="0"/>
    <p:restoredTop sz="92456"/>
  </p:normalViewPr>
  <p:slideViewPr>
    <p:cSldViewPr>
      <p:cViewPr>
        <p:scale>
          <a:sx n="96" d="100"/>
          <a:sy n="96" d="100"/>
        </p:scale>
        <p:origin x="1208" y="4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10/24/2021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2</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96543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4</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89768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5</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43704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14</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22</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75018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E1D02-EAC8-4AD0-9176-2BE7D087DB59}" type="slidenum">
              <a:rPr lang="en-US" smtClean="0"/>
              <a:pPr/>
              <a:t>25</a:t>
            </a:fld>
            <a:endParaRPr lang="en-US"/>
          </a:p>
        </p:txBody>
      </p:sp>
    </p:spTree>
    <p:extLst>
      <p:ext uri="{BB962C8B-B14F-4D97-AF65-F5344CB8AC3E}">
        <p14:creationId xmlns:p14="http://schemas.microsoft.com/office/powerpoint/2010/main" val="225776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D0896B6-E75B-470D-BC0D-A9829B7B3BA0}" type="slidenum">
              <a:rPr lang="en-US" smtClean="0">
                <a:solidFill>
                  <a:prstClr val="black"/>
                </a:solidFill>
              </a:rPr>
              <a:pPr/>
              <a:t>38</a:t>
            </a:fld>
            <a:endParaRPr lang="en-US">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51761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2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21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725541-053F-4563-B33E-FE10AF51D7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779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5DB067-FD09-4271-88DC-C4B52A69D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949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FFFAB-EF3B-4BBB-8C0C-E8B050CE1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09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63701-C5A5-4D39-9569-AA5EF8B53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7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D41D9C-29FB-4C57-9230-E0D94F1AF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282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2DA55F-B958-427D-9DA6-67F483FD74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219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21AE78-5F43-4031-B1A9-49E62A80D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40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37E1B9-6B52-4B80-8A6D-EC9BAF61E0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1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75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7DAAEE-B37C-410F-8F06-65E1DEDE07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82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182267-FB63-4D17-AF25-92B70CFB0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132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F695F-4145-47F3-A042-E54E94A7C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24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490F57-795D-4B22-858E-2630FC546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31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B35F8C-087F-42E7-B294-D1D75591FD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40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364655-B76B-4FBF-B677-3133E1188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770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3B3459-5AF2-47E2-AC39-3F74B9CC48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08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CBEF08-9E2A-48CA-8C33-99BE640521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566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EFB603-7D0F-47C1-8529-EE60075FC7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470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E05CBB8-0565-4A65-9AD8-46CBEA06B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573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C303E-D0EC-48E6-B94D-EA1F788F2A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0335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37E0AB-5A28-4E7B-9DE9-C261A4A535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114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A4C116-D10D-401D-86D6-D3F404A610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06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0770C3-5BF7-4ED3-A757-590EF76E0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681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5445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683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442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817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119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7985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67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884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307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85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169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3265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566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61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759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164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431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69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2868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050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76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880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076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654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111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132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54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153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75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7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94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735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923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643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12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78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24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3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23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6771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AADA97-25A3-443F-8685-4D2318262621}"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9787573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2BBC88-4166-495A-9301-727C9FD20339}" type="slidenum">
              <a:rPr lang="en-US" altLang="en-US" smtClean="0">
                <a:solidFill>
                  <a:srgbClr val="000000"/>
                </a:solidFill>
                <a:latin typeface="Times New Roman" charset="0"/>
              </a:rPr>
              <a:pPr/>
              <a:t>‹#›</a:t>
            </a:fld>
            <a:endParaRPr lang="en-US" altLang="en-US">
              <a:solidFill>
                <a:srgbClr val="000000"/>
              </a:solidFill>
              <a:latin typeface="Times New Roman" charset="0"/>
            </a:endParaRPr>
          </a:p>
        </p:txBody>
      </p:sp>
    </p:spTree>
    <p:extLst>
      <p:ext uri="{BB962C8B-B14F-4D97-AF65-F5344CB8AC3E}">
        <p14:creationId xmlns:p14="http://schemas.microsoft.com/office/powerpoint/2010/main" val="598345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1777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7374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8957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5.wdp"/></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3" y="189178"/>
            <a:ext cx="3848597"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HEB.13:4</a:t>
            </a:r>
            <a:br>
              <a:rPr lang="en-US" sz="3200" b="1" kern="0" dirty="0">
                <a:solidFill>
                  <a:prstClr val="white"/>
                </a:solidFill>
                <a:effectLst>
                  <a:outerShdw blurRad="38100" dist="38100" dir="2700000" algn="tl">
                    <a:srgbClr val="000000">
                      <a:alpha val="43137"/>
                    </a:srgbClr>
                  </a:outerShdw>
                </a:effectLst>
                <a:latin typeface="Calibri" panose="020F0502020204030204"/>
              </a:rPr>
            </a:br>
            <a:r>
              <a:rPr lang="en-US" sz="3200" kern="0" dirty="0">
                <a:solidFill>
                  <a:prstClr val="white"/>
                </a:solidFill>
                <a:effectLst>
                  <a:outerShdw blurRad="38100" dist="38100" dir="2700000" algn="tl">
                    <a:srgbClr val="000000">
                      <a:alpha val="43137"/>
                    </a:srgbClr>
                  </a:outerShdw>
                </a:effectLst>
                <a:latin typeface="Calibri" panose="020F0502020204030204"/>
              </a:rPr>
              <a:t>Let marriage be had in honor among all</a:t>
            </a:r>
            <a:br>
              <a:rPr lang="en-US" sz="3200" kern="0" dirty="0">
                <a:solidFill>
                  <a:prstClr val="white"/>
                </a:solidFill>
                <a:effectLst>
                  <a:outerShdw blurRad="38100" dist="38100" dir="2700000" algn="tl">
                    <a:srgbClr val="000000">
                      <a:alpha val="43137"/>
                    </a:srgbClr>
                  </a:outerShdw>
                </a:effectLst>
                <a:latin typeface="Calibri" panose="020F0502020204030204"/>
              </a:rPr>
            </a:br>
            <a:endParaRPr lang="en-US" sz="3200" kern="0" dirty="0">
              <a:solidFill>
                <a:prstClr val="white"/>
              </a:solidFill>
              <a:effectLst>
                <a:outerShdw blurRad="38100" dist="38100" dir="2700000" algn="tl">
                  <a:srgbClr val="000000">
                    <a:alpha val="43137"/>
                  </a:srgbClr>
                </a:outerShdw>
              </a:effectLst>
              <a:latin typeface="Calibri" panose="020F0502020204030204"/>
            </a:endParaRPr>
          </a:p>
        </p:txBody>
      </p:sp>
      <p:sp>
        <p:nvSpPr>
          <p:cNvPr id="5" name="Donut 4"/>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6"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415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altLang="en-US" b="1" dirty="0">
              <a:solidFill>
                <a:schemeClr val="bg1"/>
              </a:solidFill>
              <a:latin typeface="Arial" charset="0"/>
            </a:endParaRPr>
          </a:p>
          <a:p>
            <a:endParaRPr lang="en-US" altLang="en-US" b="1" dirty="0">
              <a:solidFill>
                <a:schemeClr val="bg1"/>
              </a:solidFill>
              <a:latin typeface="Arial" charset="0"/>
            </a:endParaRPr>
          </a:p>
          <a:p>
            <a:r>
              <a:rPr lang="en-US" altLang="en-US" b="1" dirty="0">
                <a:solidFill>
                  <a:schemeClr val="bg1"/>
                </a:solidFill>
                <a:latin typeface="Arial" charset="0"/>
              </a:rPr>
              <a:t>Gen. 2.18, 24  </a:t>
            </a:r>
            <a:r>
              <a:rPr lang="en-US" altLang="en-US" b="1" i="1" dirty="0">
                <a:solidFill>
                  <a:schemeClr val="bg1"/>
                </a:solidFill>
                <a:latin typeface="Arial" charset="0"/>
              </a:rPr>
              <a:t>-leave &amp; cleave	</a:t>
            </a:r>
            <a:r>
              <a:rPr lang="en-US" altLang="en-US" b="1" dirty="0">
                <a:solidFill>
                  <a:schemeClr val="bg1"/>
                </a:solidFill>
                <a:latin typeface="Arial" charset="0"/>
              </a:rPr>
              <a:t>	</a:t>
            </a:r>
          </a:p>
          <a:p>
            <a:r>
              <a:rPr lang="en-US" altLang="en-US" b="1" dirty="0">
                <a:solidFill>
                  <a:schemeClr val="bg1"/>
                </a:solidFill>
                <a:latin typeface="Arial" charset="0"/>
              </a:rPr>
              <a:t>Gen.3.13-19</a:t>
            </a:r>
          </a:p>
          <a:p>
            <a:pPr lvl="1"/>
            <a:r>
              <a:rPr lang="en-US" altLang="en-US" sz="3200" b="1" i="1" dirty="0">
                <a:solidFill>
                  <a:schemeClr val="bg1"/>
                </a:solidFill>
                <a:latin typeface="Arial" charset="0"/>
              </a:rPr>
              <a:t>provide for physical needs</a:t>
            </a:r>
          </a:p>
          <a:p>
            <a:r>
              <a:rPr lang="en-US" altLang="en-US" b="1" dirty="0">
                <a:solidFill>
                  <a:schemeClr val="bg1"/>
                </a:solidFill>
                <a:latin typeface="Arial" charset="0"/>
              </a:rPr>
              <a:t>Deut.6.1-9; Eph.6.4  </a:t>
            </a:r>
          </a:p>
          <a:p>
            <a:pPr lvl="1"/>
            <a:r>
              <a:rPr lang="en-US" altLang="en-US" sz="3200" b="1" i="1" dirty="0">
                <a:solidFill>
                  <a:schemeClr val="bg1"/>
                </a:solidFill>
                <a:latin typeface="Arial" charset="0"/>
              </a:rPr>
              <a:t>provide spiritual leadership</a:t>
            </a:r>
          </a:p>
          <a:p>
            <a:r>
              <a:rPr lang="en-US" altLang="en-US" b="1" dirty="0">
                <a:solidFill>
                  <a:schemeClr val="bg1"/>
                </a:solidFill>
                <a:latin typeface="Arial" charset="0"/>
              </a:rPr>
              <a:t>Eph. 5.25, 28-29</a:t>
            </a:r>
          </a:p>
          <a:p>
            <a:pPr lvl="1"/>
            <a:r>
              <a:rPr lang="en-US" altLang="en-US" sz="3200" b="1" i="1" dirty="0">
                <a:solidFill>
                  <a:schemeClr val="bg1"/>
                </a:solidFill>
                <a:latin typeface="Arial" charset="0"/>
              </a:rPr>
              <a:t>provide leadership generally</a:t>
            </a:r>
            <a:endParaRPr lang="en-US" altLang="en-US" sz="3200" b="1" dirty="0">
              <a:solidFill>
                <a:schemeClr val="bg1"/>
              </a:solidFill>
              <a:latin typeface="Arial" charset="0"/>
            </a:endParaRPr>
          </a:p>
          <a:p>
            <a:pPr lvl="1"/>
            <a:r>
              <a:rPr lang="en-US" altLang="en-US" sz="3200" b="1" dirty="0">
                <a:solidFill>
                  <a:schemeClr val="bg1"/>
                </a:solidFill>
                <a:latin typeface="Arial" charset="0"/>
              </a:rPr>
              <a:t> a sacrificial &amp; serving leader : Eph. 5.25 </a:t>
            </a:r>
          </a:p>
        </p:txBody>
      </p:sp>
      <p:sp>
        <p:nvSpPr>
          <p:cNvPr id="4101" name="Rectangle 5"/>
          <p:cNvSpPr>
            <a:spLocks noChangeArrowheads="1"/>
          </p:cNvSpPr>
          <p:nvPr/>
        </p:nvSpPr>
        <p:spPr bwMode="auto">
          <a:xfrm>
            <a:off x="533400" y="5257800"/>
            <a:ext cx="8229600" cy="609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FFFF00"/>
              </a:solidFill>
              <a:latin typeface="Times New Roman" pitchFamily="18" charset="0"/>
            </a:endParaRPr>
          </a:p>
        </p:txBody>
      </p:sp>
      <p:sp>
        <p:nvSpPr>
          <p:cNvPr id="6"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Tree>
    <p:extLst>
      <p:ext uri="{BB962C8B-B14F-4D97-AF65-F5344CB8AC3E}">
        <p14:creationId xmlns:p14="http://schemas.microsoft.com/office/powerpoint/2010/main" val="3454764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4/3*#ppt_w"/>
                                          </p:val>
                                        </p:tav>
                                        <p:tav tm="100000">
                                          <p:val>
                                            <p:strVal val="#ppt_w"/>
                                          </p:val>
                                        </p:tav>
                                      </p:tavLst>
                                    </p:anim>
                                    <p:anim calcmode="lin" valueType="num">
                                      <p:cBhvr>
                                        <p:cTn id="8" dur="500" fill="hold"/>
                                        <p:tgtEl>
                                          <p:spTgt spid="410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
        <p:nvSpPr>
          <p:cNvPr id="6" name="Rectangle 1029"/>
          <p:cNvSpPr>
            <a:spLocks noChangeArrowheads="1"/>
          </p:cNvSpPr>
          <p:nvPr/>
        </p:nvSpPr>
        <p:spPr bwMode="auto">
          <a:xfrm>
            <a:off x="133350" y="1828800"/>
            <a:ext cx="8915400" cy="11430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Tree>
    <p:extLst>
      <p:ext uri="{BB962C8B-B14F-4D97-AF65-F5344CB8AC3E}">
        <p14:creationId xmlns:p14="http://schemas.microsoft.com/office/powerpoint/2010/main" val="2638346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33350" y="2971800"/>
            <a:ext cx="8915400" cy="12954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299495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14300" y="5067300"/>
            <a:ext cx="8915400" cy="1752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626948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pPr algn="l"/>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   (other points made else where) </a:t>
            </a:r>
            <a:br>
              <a:rPr lang="en-US" b="1" dirty="0">
                <a:solidFill>
                  <a:schemeClr val="bg1"/>
                </a:solidFill>
                <a:latin typeface="Arial" pitchFamily="34" charset="0"/>
              </a:rPr>
            </a:br>
            <a:r>
              <a:rPr lang="en-US" b="1" dirty="0">
                <a:solidFill>
                  <a:schemeClr val="bg1"/>
                </a:solidFill>
                <a:latin typeface="Arial" pitchFamily="34" charset="0"/>
              </a:rPr>
              <a:t>		   but in Eph. 5</a:t>
            </a:r>
            <a:br>
              <a:rPr lang="en-US" sz="6000"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 </a:t>
            </a: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	</a:t>
            </a:r>
            <a:r>
              <a:rPr lang="en-US" b="1" dirty="0">
                <a:solidFill>
                  <a:schemeClr val="bg1"/>
                </a:solidFill>
                <a:latin typeface="Calibri" panose="020F0502020204030204" pitchFamily="34" charset="0"/>
                <a:cs typeface="Calibri" panose="020F0502020204030204" pitchFamily="34" charset="0"/>
              </a:rPr>
              <a:t>to the                       to the wife: 	husband:                 wife:                   	LOVE HER               FOLLOW HIM</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Arial" pitchFamily="34" charset="0"/>
              </a:rPr>
            </a:br>
            <a:endParaRPr lang="en-US" b="1" dirty="0">
              <a:solidFill>
                <a:schemeClr val="bg1"/>
              </a:solidFill>
              <a:latin typeface="Arial" pitchFamily="34" charset="0"/>
            </a:endParaRPr>
          </a:p>
        </p:txBody>
      </p:sp>
      <p:sp>
        <p:nvSpPr>
          <p:cNvPr id="3" name="Right Arrow 2"/>
          <p:cNvSpPr/>
          <p:nvPr/>
        </p:nvSpPr>
        <p:spPr bwMode="auto">
          <a:xfrm rot="3290966">
            <a:off x="4256398" y="2767368"/>
            <a:ext cx="2728266" cy="761738"/>
          </a:xfrm>
          <a:prstGeom prst="rightArrow">
            <a:avLst/>
          </a:prstGeom>
          <a:solidFill>
            <a:srgbClr val="0070C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chemeClr val="bg1"/>
              </a:solidFill>
            </a:endParaRPr>
          </a:p>
        </p:txBody>
      </p:sp>
      <p:sp>
        <p:nvSpPr>
          <p:cNvPr id="4" name="Right Arrow 3"/>
          <p:cNvSpPr/>
          <p:nvPr/>
        </p:nvSpPr>
        <p:spPr bwMode="auto">
          <a:xfrm rot="7677093">
            <a:off x="1761096" y="2722928"/>
            <a:ext cx="2700258" cy="765416"/>
          </a:xfrm>
          <a:prstGeom prst="rightArrow">
            <a:avLst/>
          </a:prstGeom>
          <a:solidFill>
            <a:srgbClr val="0070C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44359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4400" dirty="0">
              <a:solidFill>
                <a:schemeClr val="bg1"/>
              </a:solidFill>
              <a:effectLst>
                <a:outerShdw blurRad="38100" dist="38100" dir="2700000" algn="tl">
                  <a:srgbClr val="808080"/>
                </a:outerShdw>
              </a:effectLst>
              <a:latin typeface="Calibri" panose="020F0502020204030204" pitchFamily="34" charset="0"/>
            </a:endParaRPr>
          </a:p>
          <a:p>
            <a:r>
              <a:rPr lang="en-US" altLang="en-US" sz="4400" dirty="0">
                <a:solidFill>
                  <a:schemeClr val="bg1"/>
                </a:solidFill>
                <a:effectLst>
                  <a:outerShdw blurRad="38100" dist="38100" dir="2700000" algn="tl">
                    <a:srgbClr val="808080"/>
                  </a:outerShdw>
                </a:effectLst>
                <a:latin typeface="Calibri" panose="020F0502020204030204" pitchFamily="34" charset="0"/>
              </a:rPr>
              <a:t>REMEMBERING YOUR VOWS:</a:t>
            </a:r>
          </a:p>
          <a:p>
            <a:r>
              <a:rPr lang="en-US" altLang="en-US" sz="4400" dirty="0">
                <a:solidFill>
                  <a:schemeClr val="bg1"/>
                </a:solidFill>
                <a:latin typeface="Calibri" panose="020F0502020204030204" pitchFamily="34" charset="0"/>
              </a:rPr>
              <a:t>“love and cherish” Eph.5.28-29</a:t>
            </a:r>
          </a:p>
          <a:p>
            <a:r>
              <a:rPr lang="en-US" altLang="en-US" sz="4400" dirty="0">
                <a:solidFill>
                  <a:schemeClr val="bg1"/>
                </a:solidFill>
                <a:latin typeface="Calibri" panose="020F0502020204030204" pitchFamily="34" charset="0"/>
              </a:rPr>
              <a:t>“honor” 1Ptr.3.7</a:t>
            </a:r>
          </a:p>
          <a:p>
            <a:r>
              <a:rPr lang="en-US" altLang="en-US" sz="4400" dirty="0">
                <a:solidFill>
                  <a:schemeClr val="bg1"/>
                </a:solidFill>
                <a:latin typeface="Calibri" panose="020F0502020204030204" pitchFamily="34" charset="0"/>
              </a:rPr>
              <a:t>“to her and her alone”                           Job.31.1; Pr.5; Mt.5</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3592820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grpSp>
        <p:nvGrpSpPr>
          <p:cNvPr id="9" name="Group 8"/>
          <p:cNvGrpSpPr/>
          <p:nvPr/>
        </p:nvGrpSpPr>
        <p:grpSpPr>
          <a:xfrm>
            <a:off x="181303" y="1"/>
            <a:ext cx="6600498" cy="4876800"/>
            <a:chOff x="857807" y="1019089"/>
            <a:chExt cx="7294728" cy="4726618"/>
          </a:xfrm>
        </p:grpSpPr>
        <p:sp>
          <p:nvSpPr>
            <p:cNvPr id="3" name="Flowchart: Delay 2"/>
            <p:cNvSpPr/>
            <p:nvPr/>
          </p:nvSpPr>
          <p:spPr>
            <a:xfrm rot="16200000">
              <a:off x="308405" y="1568492"/>
              <a:ext cx="4726616"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4" name="Flowchart: Delay 3"/>
            <p:cNvSpPr/>
            <p:nvPr/>
          </p:nvSpPr>
          <p:spPr>
            <a:xfrm rot="16200000">
              <a:off x="3975321" y="1568492"/>
              <a:ext cx="4726618"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5" name="Rectangle 4"/>
            <p:cNvSpPr/>
            <p:nvPr/>
          </p:nvSpPr>
          <p:spPr>
            <a:xfrm>
              <a:off x="1176033" y="1832095"/>
              <a:ext cx="304345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have no other gods before me.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make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a graven image</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take the name of the LORD thy God in vain</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Remember the </a:t>
              </a:r>
              <a:r>
                <a:rPr lang="en-US" sz="1700" dirty="0" err="1">
                  <a:solidFill>
                    <a:prstClr val="black">
                      <a:lumMod val="85000"/>
                      <a:lumOff val="15000"/>
                    </a:prstClr>
                  </a:solidFill>
                  <a:latin typeface="Stencil" panose="040409050D0802020404" pitchFamily="82" charset="0"/>
                </a:rPr>
                <a:t>sabbath</a:t>
              </a:r>
              <a:r>
                <a:rPr lang="en-US" sz="1700" dirty="0">
                  <a:solidFill>
                    <a:prstClr val="black">
                      <a:lumMod val="85000"/>
                      <a:lumOff val="15000"/>
                    </a:prstClr>
                  </a:solidFill>
                  <a:latin typeface="Stencil" panose="040409050D0802020404" pitchFamily="82" charset="0"/>
                </a:rPr>
                <a:t>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err="1">
                  <a:solidFill>
                    <a:prstClr val="black">
                      <a:lumMod val="85000"/>
                      <a:lumOff val="15000"/>
                    </a:prstClr>
                  </a:solidFill>
                  <a:latin typeface="Stencil" panose="040409050D0802020404" pitchFamily="82" charset="0"/>
                </a:rPr>
                <a:t>Honour</a:t>
              </a:r>
              <a:r>
                <a:rPr lang="en-US" sz="1700" dirty="0">
                  <a:solidFill>
                    <a:prstClr val="black">
                      <a:lumMod val="85000"/>
                      <a:lumOff val="15000"/>
                    </a:prstClr>
                  </a:solidFill>
                  <a:latin typeface="Stencil" panose="040409050D0802020404" pitchFamily="82" charset="0"/>
                </a:rPr>
                <a:t> thy father and thy mother</a:t>
              </a:r>
            </a:p>
          </p:txBody>
        </p:sp>
        <p:sp>
          <p:nvSpPr>
            <p:cNvPr id="6" name="Rectangle 5"/>
            <p:cNvSpPr/>
            <p:nvPr/>
          </p:nvSpPr>
          <p:spPr>
            <a:xfrm>
              <a:off x="4856364" y="1832095"/>
              <a:ext cx="288509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kill.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commit adultery</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steal.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bear false witness</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covet</a:t>
              </a:r>
            </a:p>
          </p:txBody>
        </p:sp>
      </p:grpSp>
      <p:sp>
        <p:nvSpPr>
          <p:cNvPr id="7" name="Rectangle 6"/>
          <p:cNvSpPr/>
          <p:nvPr/>
        </p:nvSpPr>
        <p:spPr>
          <a:xfrm>
            <a:off x="181302" y="5694963"/>
            <a:ext cx="8734098" cy="1107996"/>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Matt. 5.27-30</a:t>
            </a:r>
          </a:p>
        </p:txBody>
      </p:sp>
      <p:sp>
        <p:nvSpPr>
          <p:cNvPr id="8" name="TextBox 7"/>
          <p:cNvSpPr txBox="1"/>
          <p:nvPr/>
        </p:nvSpPr>
        <p:spPr>
          <a:xfrm rot="20421783">
            <a:off x="2046225" y="2037658"/>
            <a:ext cx="7460202" cy="1200329"/>
          </a:xfrm>
          <a:prstGeom prst="rect">
            <a:avLst/>
          </a:prstGeom>
          <a:noFill/>
        </p:spPr>
        <p:txBody>
          <a:bodyPr wrap="square" rtlCol="0">
            <a:spAutoFit/>
          </a:bodyPr>
          <a:lstStyle/>
          <a:p>
            <a:r>
              <a:rPr lang="en-US" sz="7200" dirty="0">
                <a:solidFill>
                  <a:schemeClr val="bg2">
                    <a:lumMod val="40000"/>
                    <a:lumOff val="60000"/>
                  </a:schemeClr>
                </a:solidFill>
                <a:effectLst>
                  <a:outerShdw blurRad="38100" dist="38100" dir="2700000" algn="tl">
                    <a:srgbClr val="000000">
                      <a:alpha val="43137"/>
                    </a:srgbClr>
                  </a:outerShdw>
                </a:effectLst>
                <a:latin typeface="Showcard Gothic" panose="04020904020102020604" pitchFamily="82" charset="0"/>
              </a:rPr>
              <a:t>pornography</a:t>
            </a:r>
          </a:p>
        </p:txBody>
      </p:sp>
    </p:spTree>
    <p:extLst>
      <p:ext uri="{BB962C8B-B14F-4D97-AF65-F5344CB8AC3E}">
        <p14:creationId xmlns:p14="http://schemas.microsoft.com/office/powerpoint/2010/main" val="107295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454046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 marriage:</a:t>
            </a:r>
            <a:br>
              <a:rPr lang="en-US" sz="3300" dirty="0">
                <a:solidFill>
                  <a:prstClr val="white"/>
                </a:solidFill>
                <a:latin typeface="Stencil" panose="040409050D0802020404" pitchFamily="82" charset="0"/>
              </a:rPr>
            </a:b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involves so much </a:t>
            </a:r>
            <a:r>
              <a:rPr lang="en-US" sz="3300" dirty="0" err="1">
                <a:solidFill>
                  <a:prstClr val="white"/>
                </a:solidFill>
                <a:latin typeface="Stencil" panose="040409050D0802020404" pitchFamily="82" charset="0"/>
              </a:rPr>
              <a:t>much</a:t>
            </a:r>
            <a:r>
              <a:rPr lang="en-US" sz="3300" dirty="0">
                <a:solidFill>
                  <a:prstClr val="white"/>
                </a:solidFill>
                <a:latin typeface="Stencil" panose="040409050D0802020404" pitchFamily="82" charset="0"/>
              </a:rPr>
              <a:t> more than </a:t>
            </a:r>
          </a:p>
          <a:p>
            <a:pPr algn="ct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Adultery”</a:t>
            </a:r>
            <a:br>
              <a:rPr lang="en-US" sz="3300" dirty="0">
                <a:solidFill>
                  <a:prstClr val="white"/>
                </a:solidFill>
                <a:latin typeface="Stencil" panose="040409050D0802020404" pitchFamily="82" charset="0"/>
              </a:rPr>
            </a:br>
            <a:endParaRPr lang="en-US" sz="3300" dirty="0">
              <a:solidFill>
                <a:prstClr val="white"/>
              </a:solidFill>
              <a:latin typeface="Stencil" panose="040409050D0802020404" pitchFamily="82" charset="0"/>
            </a:endParaRPr>
          </a:p>
        </p:txBody>
      </p:sp>
      <p:sp>
        <p:nvSpPr>
          <p:cNvPr id="5" name="Rectangle 4"/>
          <p:cNvSpPr/>
          <p:nvPr/>
        </p:nvSpPr>
        <p:spPr>
          <a:xfrm>
            <a:off x="4646887"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a:t>
            </a:r>
          </a:p>
          <a:p>
            <a:pPr algn="ctr"/>
            <a:r>
              <a:rPr lang="en-US" sz="3300" dirty="0">
                <a:solidFill>
                  <a:prstClr val="white"/>
                </a:solidFill>
                <a:latin typeface="Stencil" panose="040409050D0802020404" pitchFamily="82" charset="0"/>
              </a:rPr>
              <a:t>body:</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 </a:t>
            </a:r>
          </a:p>
          <a:p>
            <a:pPr algn="ctr"/>
            <a:r>
              <a:rPr lang="en-US" sz="3300" dirty="0">
                <a:solidFill>
                  <a:prstClr val="white"/>
                </a:solidFill>
                <a:latin typeface="Stencil" panose="040409050D0802020404" pitchFamily="82" charset="0"/>
              </a:rPr>
              <a:t>Involves so much more than</a:t>
            </a:r>
          </a:p>
          <a:p>
            <a:pPr algn="ctr"/>
            <a:r>
              <a:rPr lang="en-US" sz="3300" dirty="0">
                <a:solidFill>
                  <a:prstClr val="white"/>
                </a:solidFill>
                <a:latin typeface="Stencil" panose="040409050D0802020404" pitchFamily="82" charset="0"/>
              </a:rPr>
              <a:t> </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suicide”</a:t>
            </a:r>
          </a:p>
          <a:p>
            <a:pPr algn="ctr"/>
            <a:endParaRPr lang="en-US" sz="3300" dirty="0">
              <a:solidFill>
                <a:prstClr val="white"/>
              </a:solidFill>
              <a:latin typeface="Stencil" panose="040409050D0802020404" pitchFamily="82" charset="0"/>
            </a:endParaRPr>
          </a:p>
        </p:txBody>
      </p:sp>
      <p:sp>
        <p:nvSpPr>
          <p:cNvPr id="6" name="Rectangle 5"/>
          <p:cNvSpPr/>
          <p:nvPr/>
        </p:nvSpPr>
        <p:spPr>
          <a:xfrm>
            <a:off x="4654770"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prstClr val="white"/>
              </a:solidFill>
              <a:latin typeface="Stencil" panose="040409050D0802020404" pitchFamily="82" charset="0"/>
            </a:endParaRPr>
          </a:p>
        </p:txBody>
      </p:sp>
    </p:spTree>
    <p:extLst>
      <p:ext uri="{BB962C8B-B14F-4D97-AF65-F5344CB8AC3E}">
        <p14:creationId xmlns:p14="http://schemas.microsoft.com/office/powerpoint/2010/main" val="3174897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114300" y="5181600"/>
            <a:ext cx="8915400" cy="1676400"/>
          </a:xfrm>
          <a:solidFill>
            <a:schemeClr val="tx1"/>
          </a:solidFill>
        </p:spPr>
        <p:txBody>
          <a:bodyPr/>
          <a:lstStyle/>
          <a:p>
            <a:pPr marL="0" indent="0" algn="ctr">
              <a:buNone/>
            </a:pPr>
            <a:r>
              <a:rPr lang="en-US" sz="2800" b="1" dirty="0">
                <a:solidFill>
                  <a:schemeClr val="bg1"/>
                </a:solidFill>
                <a:latin typeface="Arial" pitchFamily="34" charset="0"/>
                <a:cs typeface="Arial" pitchFamily="34" charset="0"/>
              </a:rPr>
              <a:t>“Let marriage be had in honor among all” </a:t>
            </a:r>
            <a:r>
              <a:rPr lang="en-US" sz="2800" b="1" dirty="0">
                <a:solidFill>
                  <a:srgbClr val="FFFF00"/>
                </a:solidFill>
                <a:latin typeface="Arial Black" pitchFamily="34" charset="0"/>
                <a:cs typeface="Tahoma" pitchFamily="34" charset="0"/>
              </a:rPr>
              <a:t>Heb.13:4</a:t>
            </a:r>
            <a:endParaRPr lang="en-US" sz="2800" b="1" dirty="0">
              <a:solidFill>
                <a:srgbClr val="FFFF00"/>
              </a:solidFill>
              <a:latin typeface="Arial Narrow" pitchFamily="34" charset="0"/>
              <a:cs typeface="Tahoma" pitchFamily="34" charset="0"/>
            </a:endParaRPr>
          </a:p>
        </p:txBody>
      </p:sp>
      <p:sp>
        <p:nvSpPr>
          <p:cNvPr id="4" name="Up Arrow 3"/>
          <p:cNvSpPr/>
          <p:nvPr/>
        </p:nvSpPr>
        <p:spPr bwMode="auto">
          <a:xfrm>
            <a:off x="1905000" y="124836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Rounded Rectangle 4"/>
          <p:cNvSpPr/>
          <p:nvPr/>
        </p:nvSpPr>
        <p:spPr bwMode="auto">
          <a:xfrm>
            <a:off x="3048000" y="224315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Tree>
    <p:extLst>
      <p:ext uri="{BB962C8B-B14F-4D97-AF65-F5344CB8AC3E}">
        <p14:creationId xmlns:p14="http://schemas.microsoft.com/office/powerpoint/2010/main" val="2821306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858000"/>
          </a:xfrm>
          <a:solidFill>
            <a:schemeClr val="tx1"/>
          </a:solidFill>
          <a:ln>
            <a:noFill/>
          </a:ln>
        </p:spPr>
        <p:txBody>
          <a:bodyPr/>
          <a:lstStyle/>
          <a:p>
            <a:pPr algn="ctr"/>
            <a:endParaRPr lang="en-US" sz="6000" b="1" i="1" dirty="0">
              <a:solidFill>
                <a:schemeClr val="bg1"/>
              </a:solidFill>
              <a:latin typeface="Arial" pitchFamily="34" charset="0"/>
            </a:endParaRPr>
          </a:p>
          <a:p>
            <a:pPr algn="ctr"/>
            <a:endParaRPr lang="en-US" b="1" i="1" dirty="0">
              <a:solidFill>
                <a:schemeClr val="bg1"/>
              </a:solidFill>
              <a:latin typeface="Arial" pitchFamily="34" charset="0"/>
            </a:endParaRPr>
          </a:p>
          <a:p>
            <a:pPr algn="ctr"/>
            <a:r>
              <a:rPr lang="en-US" sz="3600" i="1" dirty="0">
                <a:solidFill>
                  <a:schemeClr val="bg1"/>
                </a:solidFill>
                <a:latin typeface="Calibri" panose="020F0502020204030204" pitchFamily="34" charset="0"/>
              </a:rPr>
              <a:t>“I think God wants me to be happy”</a:t>
            </a:r>
          </a:p>
          <a:p>
            <a:pPr algn="ctr"/>
            <a:r>
              <a:rPr lang="en-US" sz="3600" i="1" dirty="0">
                <a:solidFill>
                  <a:schemeClr val="bg1"/>
                </a:solidFill>
                <a:latin typeface="Calibri" panose="020F0502020204030204" pitchFamily="34" charset="0"/>
              </a:rPr>
              <a:t>“I thought things would be different”</a:t>
            </a:r>
          </a:p>
          <a:p>
            <a:pPr algn="ctr"/>
            <a:r>
              <a:rPr lang="en-US" sz="3600" i="1" dirty="0">
                <a:solidFill>
                  <a:schemeClr val="bg1"/>
                </a:solidFill>
                <a:latin typeface="Calibri" panose="020F0502020204030204" pitchFamily="34" charset="0"/>
              </a:rPr>
              <a:t>“I want to do what I want to do”</a:t>
            </a:r>
          </a:p>
          <a:p>
            <a:pPr algn="ctr"/>
            <a:r>
              <a:rPr lang="en-US" sz="3600" i="1" dirty="0">
                <a:solidFill>
                  <a:schemeClr val="bg1"/>
                </a:solidFill>
                <a:latin typeface="Calibri" panose="020F0502020204030204" pitchFamily="34" charset="0"/>
              </a:rPr>
              <a:t>“It’s not good for the kids to see us unhappy”</a:t>
            </a:r>
          </a:p>
          <a:p>
            <a:pPr algn="ctr"/>
            <a:r>
              <a:rPr lang="en-US" sz="3600" i="1" dirty="0">
                <a:solidFill>
                  <a:schemeClr val="bg1"/>
                </a:solidFill>
                <a:latin typeface="Calibri" panose="020F0502020204030204" pitchFamily="34" charset="0"/>
              </a:rPr>
              <a:t> “I’m not in love anymore”</a:t>
            </a:r>
          </a:p>
          <a:p>
            <a:pPr marL="0" indent="0" algn="ctr">
              <a:buNone/>
            </a:pPr>
            <a:endParaRPr lang="en-US" sz="3600" i="1" dirty="0">
              <a:solidFill>
                <a:schemeClr val="bg1"/>
              </a:solidFill>
              <a:latin typeface="Calibri" panose="020F0502020204030204" pitchFamily="34" charset="0"/>
            </a:endParaRPr>
          </a:p>
          <a:p>
            <a:pPr algn="ctr"/>
            <a:r>
              <a:rPr lang="en-US" b="1" dirty="0">
                <a:solidFill>
                  <a:srgbClr val="FFFF00"/>
                </a:solidFill>
                <a:latin typeface="Arial" pitchFamily="34" charset="0"/>
              </a:rPr>
              <a:t>Luke 16.18;  Mark 10;  Matt. 19</a:t>
            </a:r>
          </a:p>
          <a:p>
            <a:pPr marL="0" indent="0" algn="ctr">
              <a:buNone/>
            </a:pPr>
            <a:r>
              <a:rPr lang="en-US" b="1" dirty="0">
                <a:solidFill>
                  <a:srgbClr val="FFFF00"/>
                </a:solidFill>
                <a:latin typeface="Arial" pitchFamily="34" charset="0"/>
              </a:rPr>
              <a:t>1 Cor. 7;    Malachi 2:13-16</a:t>
            </a:r>
          </a:p>
        </p:txBody>
      </p:sp>
      <p:sp>
        <p:nvSpPr>
          <p:cNvPr id="10242" name="Rectangle 2"/>
          <p:cNvSpPr>
            <a:spLocks noGrp="1" noChangeArrowheads="1"/>
          </p:cNvSpPr>
          <p:nvPr>
            <p:ph type="title"/>
          </p:nvPr>
        </p:nvSpPr>
        <p:spPr>
          <a:xfrm>
            <a:off x="838200" y="152400"/>
            <a:ext cx="7620000" cy="1219200"/>
          </a:xfr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a:lstStyle/>
          <a:p>
            <a:r>
              <a:rPr lang="en-US" sz="3600" dirty="0">
                <a:solidFill>
                  <a:schemeClr val="bg1"/>
                </a:solidFill>
                <a:effectLst>
                  <a:outerShdw blurRad="38100" dist="38100" dir="2700000" algn="tl">
                    <a:srgbClr val="000000">
                      <a:alpha val="43137"/>
                    </a:srgbClr>
                  </a:outerShdw>
                </a:effectLst>
                <a:latin typeface="Arial Black" pitchFamily="34" charset="0"/>
              </a:rPr>
              <a:t>“disposable-marriage”               in a disposable culture</a:t>
            </a:r>
            <a:endParaRPr lang="en-US" sz="3600" dirty="0">
              <a:solidFill>
                <a:schemeClr val="bg1"/>
              </a:solidFill>
              <a:effectLst>
                <a:outerShdw blurRad="38100" dist="38100" dir="2700000" algn="tl">
                  <a:srgbClr val="000000">
                    <a:alpha val="43137"/>
                  </a:srgbClr>
                </a:outerShdw>
              </a:effectLst>
            </a:endParaRPr>
          </a:p>
        </p:txBody>
      </p:sp>
      <p:sp>
        <p:nvSpPr>
          <p:cNvPr id="4" name="Rectangle 3"/>
          <p:cNvSpPr/>
          <p:nvPr/>
        </p:nvSpPr>
        <p:spPr bwMode="auto">
          <a:xfrm>
            <a:off x="8763000" y="0"/>
            <a:ext cx="381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3779039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wipe(left)">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animEffect transition="in" filter="wipe(left)">
                                      <p:cBhvr>
                                        <p:cTn id="17" dur="500"/>
                                        <p:tgtEl>
                                          <p:spTgt spid="399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wipe(left)">
                                      <p:cBhvr>
                                        <p:cTn id="22" dur="500"/>
                                        <p:tgtEl>
                                          <p:spTgt spid="399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wipe(left)">
                                      <p:cBhvr>
                                        <p:cTn id="27" dur="500"/>
                                        <p:tgtEl>
                                          <p:spTgt spid="399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8" end="8"/>
                                            </p:txEl>
                                          </p:spTgt>
                                        </p:tgtEl>
                                        <p:attrNameLst>
                                          <p:attrName>style.visibility</p:attrName>
                                        </p:attrNameLst>
                                      </p:cBhvr>
                                      <p:to>
                                        <p:strVal val="visible"/>
                                      </p:to>
                                    </p:set>
                                    <p:animEffect transition="in" filter="wipe(left)">
                                      <p:cBhvr>
                                        <p:cTn id="32" dur="500"/>
                                        <p:tgtEl>
                                          <p:spTgt spid="39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9">
                                            <p:txEl>
                                              <p:pRg st="9" end="9"/>
                                            </p:txEl>
                                          </p:spTgt>
                                        </p:tgtEl>
                                        <p:attrNameLst>
                                          <p:attrName>style.visibility</p:attrName>
                                        </p:attrNameLst>
                                      </p:cBhvr>
                                      <p:to>
                                        <p:strVal val="visible"/>
                                      </p:to>
                                    </p:set>
                                    <p:animEffect transition="in" filter="wipe(left)">
                                      <p:cBhvr>
                                        <p:cTn id="37"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1 Cor. </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7.7</a:t>
            </a:r>
            <a:r>
              <a:rPr lang="en-US" sz="5400" b="1" dirty="0">
                <a:solidFill>
                  <a:schemeClr val="bg1"/>
                </a:solidFill>
                <a:latin typeface="Caladea" panose="02040503050406030204" pitchFamily="18" charset="0"/>
              </a:rPr>
              <a:t>&amp;</a:t>
            </a:r>
            <a:r>
              <a:rPr lang="en-US" sz="7200" b="1" dirty="0">
                <a:solidFill>
                  <a:schemeClr val="bg1"/>
                </a:solidFill>
                <a:latin typeface="Caladea" panose="02040503050406030204" pitchFamily="18" charset="0"/>
              </a:rPr>
              <a:t>32</a:t>
            </a:r>
            <a:endParaRPr lang="en-US" sz="7200" b="1" dirty="0">
              <a:latin typeface="Caladea" panose="02040503050406030204" pitchFamily="18" charset="0"/>
            </a:endParaRPr>
          </a:p>
        </p:txBody>
      </p:sp>
    </p:spTree>
    <p:extLst>
      <p:ext uri="{BB962C8B-B14F-4D97-AF65-F5344CB8AC3E}">
        <p14:creationId xmlns:p14="http://schemas.microsoft.com/office/powerpoint/2010/main" val="4256527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rPr>
              <a:t>“Being frustrated with your spouse</a:t>
            </a:r>
            <a:br>
              <a:rPr lang="en-US" sz="3300" dirty="0">
                <a:solidFill>
                  <a:prstClr val="white"/>
                </a:solidFill>
              </a:rPr>
            </a:br>
            <a:r>
              <a:rPr lang="en-US" sz="3300" dirty="0">
                <a:solidFill>
                  <a:prstClr val="white"/>
                </a:solidFill>
              </a:rPr>
              <a:t>is no more a good reason to get divorced</a:t>
            </a:r>
          </a:p>
          <a:p>
            <a:pPr algn="ctr"/>
            <a:r>
              <a:rPr lang="en-US" sz="3300" dirty="0">
                <a:solidFill>
                  <a:prstClr val="white"/>
                </a:solidFill>
              </a:rPr>
              <a:t> anymore than</a:t>
            </a:r>
            <a:br>
              <a:rPr lang="en-US" sz="3300" dirty="0">
                <a:solidFill>
                  <a:prstClr val="white"/>
                </a:solidFill>
              </a:rPr>
            </a:br>
            <a:r>
              <a:rPr lang="en-US" sz="3300" dirty="0">
                <a:solidFill>
                  <a:prstClr val="white"/>
                </a:solidFill>
              </a:rPr>
              <a:t>being frustrated with your children</a:t>
            </a:r>
            <a:br>
              <a:rPr lang="en-US" sz="3300" dirty="0">
                <a:solidFill>
                  <a:prstClr val="white"/>
                </a:solidFill>
              </a:rPr>
            </a:br>
            <a:r>
              <a:rPr lang="en-US" sz="3300" dirty="0">
                <a:solidFill>
                  <a:prstClr val="white"/>
                </a:solidFill>
              </a:rPr>
              <a:t>is a good reason to put them up for adoption.”</a:t>
            </a:r>
            <a:br>
              <a:rPr lang="en-US" sz="3300" dirty="0">
                <a:solidFill>
                  <a:prstClr val="white"/>
                </a:solidFill>
              </a:rPr>
            </a:br>
            <a:r>
              <a:rPr lang="en-US" sz="3300" dirty="0">
                <a:solidFill>
                  <a:prstClr val="white"/>
                </a:solidFill>
              </a:rPr>
              <a:t>-Dave Willis</a:t>
            </a:r>
          </a:p>
          <a:p>
            <a:pPr algn="ctr"/>
            <a:endParaRPr lang="en-US" sz="3300" dirty="0">
              <a:solidFill>
                <a:prstClr val="white"/>
              </a:solidFill>
            </a:endParaRPr>
          </a:p>
          <a:p>
            <a:pPr algn="ctr"/>
            <a:br>
              <a:rPr lang="en-US" sz="3300" dirty="0">
                <a:solidFill>
                  <a:prstClr val="white"/>
                </a:solidFill>
              </a:rPr>
            </a:br>
            <a:r>
              <a:rPr lang="en-US" dirty="0">
                <a:solidFill>
                  <a:schemeClr val="accent1">
                    <a:lumMod val="75000"/>
                  </a:schemeClr>
                </a:solidFill>
              </a:rPr>
              <a:t>davewillis.com</a:t>
            </a:r>
          </a:p>
        </p:txBody>
      </p:sp>
    </p:spTree>
    <p:extLst>
      <p:ext uri="{BB962C8B-B14F-4D97-AF65-F5344CB8AC3E}">
        <p14:creationId xmlns:p14="http://schemas.microsoft.com/office/powerpoint/2010/main" val="2093266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pPr algn="l"/>
            <a:r>
              <a:rPr lang="en-US" b="1" dirty="0">
                <a:solidFill>
                  <a:schemeClr val="bg1"/>
                </a:solidFill>
                <a:latin typeface="Calibri" panose="020F0502020204030204" pitchFamily="34" charset="0"/>
              </a:rPr>
              <a:t>     a lesson from </a:t>
            </a:r>
            <a:r>
              <a:rPr lang="en-US" b="1" dirty="0" err="1">
                <a:solidFill>
                  <a:schemeClr val="bg1"/>
                </a:solidFill>
                <a:latin typeface="Calibri" panose="020F0502020204030204" pitchFamily="34" charset="0"/>
              </a:rPr>
              <a:t>cuban</a:t>
            </a:r>
            <a:r>
              <a:rPr lang="en-US" b="1" dirty="0">
                <a:solidFill>
                  <a:schemeClr val="bg1"/>
                </a:solidFill>
                <a:latin typeface="Calibri" panose="020F0502020204030204" pitchFamily="34" charset="0"/>
              </a:rPr>
              <a:t> cars</a:t>
            </a: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p:txBody>
      </p:sp>
      <p:grpSp>
        <p:nvGrpSpPr>
          <p:cNvPr id="10" name="Group 9"/>
          <p:cNvGrpSpPr/>
          <p:nvPr/>
        </p:nvGrpSpPr>
        <p:grpSpPr>
          <a:xfrm>
            <a:off x="1157259" y="1066331"/>
            <a:ext cx="6734232" cy="5239219"/>
            <a:chOff x="3313386" y="1114097"/>
            <a:chExt cx="6277032" cy="489198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52" y="1114097"/>
              <a:ext cx="6261266"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13386" y="1114097"/>
              <a:ext cx="6261266" cy="307777"/>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CC BY-SA 3.0, https://commons.wikimedia.org/w/index.php?curid=1042507</a:t>
              </a:r>
            </a:p>
          </p:txBody>
        </p:sp>
      </p:grpSp>
      <p:grpSp>
        <p:nvGrpSpPr>
          <p:cNvPr id="8" name="Group 7"/>
          <p:cNvGrpSpPr/>
          <p:nvPr/>
        </p:nvGrpSpPr>
        <p:grpSpPr>
          <a:xfrm>
            <a:off x="1174173" y="863269"/>
            <a:ext cx="6781800" cy="5442281"/>
            <a:chOff x="3581400" y="1094788"/>
            <a:chExt cx="6248400" cy="4911311"/>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14096"/>
              <a:ext cx="6248400" cy="48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1094788"/>
              <a:ext cx="6248400" cy="523220"/>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By Zahav511 - Own work, CC BY-SA 3.0, https://commons.wikimedia.org/w/index.php?curid=23452995</a:t>
              </a:r>
            </a:p>
          </p:txBody>
        </p:sp>
      </p:grpSp>
      <p:grpSp>
        <p:nvGrpSpPr>
          <p:cNvPr id="5" name="Group 4"/>
          <p:cNvGrpSpPr/>
          <p:nvPr/>
        </p:nvGrpSpPr>
        <p:grpSpPr>
          <a:xfrm>
            <a:off x="395273" y="833601"/>
            <a:ext cx="8241289" cy="5719599"/>
            <a:chOff x="-3664378" y="863667"/>
            <a:chExt cx="7256764" cy="4984237"/>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78" y="863667"/>
              <a:ext cx="7239000"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46614" y="5324684"/>
              <a:ext cx="7239000" cy="523220"/>
            </a:xfrm>
            <a:prstGeom prst="rect">
              <a:avLst/>
            </a:prstGeom>
          </p:spPr>
          <p:txBody>
            <a:bodyPr wrap="square">
              <a:spAutoFit/>
            </a:bodyPr>
            <a:lstStyle/>
            <a:p>
              <a:r>
                <a:rPr lang="en-US" sz="1400" dirty="0"/>
                <a:t>By </a:t>
              </a:r>
              <a:r>
                <a:rPr lang="en-US" sz="1400" dirty="0" err="1"/>
                <a:t>MiltonPoint</a:t>
              </a:r>
              <a:r>
                <a:rPr lang="en-US" sz="1400" dirty="0"/>
                <a:t> - Own work, CC BY-SA 4.0, https://commons.wikimedia.org/w/index.php?curid=38351278</a:t>
              </a:r>
            </a:p>
          </p:txBody>
        </p:sp>
      </p:grpSp>
    </p:spTree>
    <p:extLst>
      <p:ext uri="{BB962C8B-B14F-4D97-AF65-F5344CB8AC3E}">
        <p14:creationId xmlns:p14="http://schemas.microsoft.com/office/powerpoint/2010/main" val="262148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r>
              <a:rPr lang="en-US" b="1" dirty="0">
                <a:solidFill>
                  <a:srgbClr val="FFFF00"/>
                </a:solidFill>
                <a:latin typeface="Arial" pitchFamily="34" charset="0"/>
              </a:rPr>
              <a:t>Pr. 18.22</a:t>
            </a:r>
            <a:br>
              <a:rPr lang="en-US" b="1" dirty="0">
                <a:solidFill>
                  <a:srgbClr val="FFFF00"/>
                </a:solidFill>
                <a:latin typeface="Arial" pitchFamily="34" charset="0"/>
              </a:rPr>
            </a:br>
            <a:br>
              <a:rPr lang="en-US" b="1" dirty="0">
                <a:solidFill>
                  <a:srgbClr val="FFFF00"/>
                </a:solidFill>
                <a:latin typeface="Arial" pitchFamily="34" charset="0"/>
              </a:rPr>
            </a:br>
            <a:r>
              <a:rPr lang="en-US" b="1" dirty="0">
                <a:solidFill>
                  <a:schemeClr val="bg1"/>
                </a:solidFill>
                <a:latin typeface="Arial" pitchFamily="34" charset="0"/>
              </a:rPr>
              <a:t>“He who</a:t>
            </a:r>
            <a:br>
              <a:rPr lang="en-US" b="1" dirty="0">
                <a:solidFill>
                  <a:schemeClr val="bg1"/>
                </a:solidFill>
                <a:latin typeface="Arial" pitchFamily="34" charset="0"/>
              </a:rPr>
            </a:br>
            <a:r>
              <a:rPr lang="en-US" b="1" dirty="0">
                <a:solidFill>
                  <a:schemeClr val="bg1"/>
                </a:solidFill>
                <a:latin typeface="Arial" pitchFamily="34" charset="0"/>
              </a:rPr>
              <a:t>finds a wife</a:t>
            </a:r>
            <a:br>
              <a:rPr lang="en-US" b="1" dirty="0">
                <a:solidFill>
                  <a:schemeClr val="bg1"/>
                </a:solidFill>
                <a:latin typeface="Arial" pitchFamily="34" charset="0"/>
              </a:rPr>
            </a:br>
            <a:r>
              <a:rPr lang="en-US" b="1" dirty="0">
                <a:solidFill>
                  <a:schemeClr val="bg1"/>
                </a:solidFill>
                <a:latin typeface="Arial" pitchFamily="34" charset="0"/>
              </a:rPr>
              <a:t>finds a good thing”</a:t>
            </a:r>
            <a:br>
              <a:rPr lang="en-US" b="1" dirty="0">
                <a:solidFill>
                  <a:schemeClr val="bg1"/>
                </a:solidFill>
                <a:latin typeface="Arial" pitchFamily="34" charset="0"/>
              </a:rPr>
            </a:br>
            <a:endParaRPr lang="en-US" b="1" dirty="0">
              <a:solidFill>
                <a:srgbClr val="FFFF00"/>
              </a:solidFill>
              <a:latin typeface="Arial" pitchFamily="34" charset="0"/>
            </a:endParaRPr>
          </a:p>
        </p:txBody>
      </p:sp>
    </p:spTree>
    <p:extLst>
      <p:ext uri="{BB962C8B-B14F-4D97-AF65-F5344CB8AC3E}">
        <p14:creationId xmlns:p14="http://schemas.microsoft.com/office/powerpoint/2010/main" val="3564240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114300" y="5181600"/>
            <a:ext cx="8915400" cy="1676400"/>
          </a:xfrm>
          <a:solidFill>
            <a:schemeClr val="tx1"/>
          </a:solidFill>
        </p:spPr>
        <p:txBody>
          <a:bodyPr/>
          <a:lstStyle/>
          <a:p>
            <a:pPr marL="0" indent="0" algn="ctr">
              <a:buNone/>
            </a:pPr>
            <a:r>
              <a:rPr lang="en-US" sz="2800" b="1" dirty="0">
                <a:solidFill>
                  <a:schemeClr val="bg1"/>
                </a:solidFill>
                <a:latin typeface="Arial" pitchFamily="34" charset="0"/>
                <a:cs typeface="Arial" pitchFamily="34" charset="0"/>
              </a:rPr>
              <a:t>“Let marriage be had in honor among all” </a:t>
            </a:r>
            <a:r>
              <a:rPr lang="en-US" sz="2800" b="1" dirty="0">
                <a:solidFill>
                  <a:srgbClr val="FFFF00"/>
                </a:solidFill>
                <a:latin typeface="Arial Black" pitchFamily="34" charset="0"/>
                <a:cs typeface="Tahoma" pitchFamily="34" charset="0"/>
              </a:rPr>
              <a:t>Heb.13:4</a:t>
            </a:r>
            <a:endParaRPr lang="en-US" sz="2800" b="1" dirty="0">
              <a:solidFill>
                <a:srgbClr val="FFFF00"/>
              </a:solidFill>
              <a:latin typeface="Arial Narrow" pitchFamily="34" charset="0"/>
              <a:cs typeface="Tahoma" pitchFamily="34" charset="0"/>
            </a:endParaRPr>
          </a:p>
        </p:txBody>
      </p:sp>
      <p:sp>
        <p:nvSpPr>
          <p:cNvPr id="4" name="Up Arrow 3"/>
          <p:cNvSpPr/>
          <p:nvPr/>
        </p:nvSpPr>
        <p:spPr bwMode="auto">
          <a:xfrm>
            <a:off x="1905000" y="124836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Rounded Rectangle 4"/>
          <p:cNvSpPr/>
          <p:nvPr/>
        </p:nvSpPr>
        <p:spPr bwMode="auto">
          <a:xfrm>
            <a:off x="3048000" y="224315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Tree>
    <p:extLst>
      <p:ext uri="{BB962C8B-B14F-4D97-AF65-F5344CB8AC3E}">
        <p14:creationId xmlns:p14="http://schemas.microsoft.com/office/powerpoint/2010/main" val="55177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6858000"/>
          </a:xfrm>
          <a:solidFill>
            <a:schemeClr val="tx1"/>
          </a:solidFill>
        </p:spPr>
        <p:txBody>
          <a:bodyPr/>
          <a:lstStyle/>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r>
              <a:rPr lang="en-US" b="1" dirty="0">
                <a:solidFill>
                  <a:srgbClr val="FFFF00"/>
                </a:solidFill>
                <a:latin typeface="Arial Black" pitchFamily="34" charset="0"/>
              </a:rPr>
              <a:t>1Cor.7.   </a:t>
            </a:r>
            <a:endParaRPr lang="en-US" sz="2600" b="1" dirty="0">
              <a:solidFill>
                <a:schemeClr val="bg1"/>
              </a:solidFill>
              <a:latin typeface="Arial Black" pitchFamily="34" charset="0"/>
            </a:endParaRPr>
          </a:p>
          <a:p>
            <a:r>
              <a:rPr lang="en-US" sz="3000" b="1" dirty="0">
                <a:solidFill>
                  <a:schemeClr val="bg1"/>
                </a:solidFill>
                <a:latin typeface="Arial" pitchFamily="34" charset="0"/>
              </a:rPr>
              <a:t>defraud not one another</a:t>
            </a:r>
          </a:p>
          <a:p>
            <a:pPr marL="0" indent="0">
              <a:buNone/>
            </a:pPr>
            <a:r>
              <a:rPr lang="en-US" sz="3000" b="1" dirty="0">
                <a:solidFill>
                  <a:schemeClr val="bg1"/>
                </a:solidFill>
                <a:latin typeface="Arial" pitchFamily="34" charset="0"/>
              </a:rPr>
              <a:t>             husband</a:t>
            </a:r>
          </a:p>
          <a:p>
            <a:pPr marL="0" indent="0">
              <a:buNone/>
            </a:pPr>
            <a:r>
              <a:rPr lang="en-US" sz="3000" b="1" dirty="0">
                <a:solidFill>
                  <a:schemeClr val="bg1"/>
                </a:solidFill>
                <a:latin typeface="Arial" pitchFamily="34" charset="0"/>
              </a:rPr>
              <a:t>              wife</a:t>
            </a:r>
          </a:p>
          <a:p>
            <a:r>
              <a:rPr lang="en-US" sz="3000" b="1" dirty="0">
                <a:solidFill>
                  <a:schemeClr val="bg1"/>
                </a:solidFill>
                <a:latin typeface="Arial" pitchFamily="34" charset="0"/>
              </a:rPr>
              <a:t>     “one flesh”  God’s plan / fund. &amp; beneficial</a:t>
            </a:r>
            <a:endParaRPr lang="en-US" sz="2400" b="1" dirty="0">
              <a:solidFill>
                <a:schemeClr val="bg1"/>
              </a:solidFill>
              <a:latin typeface="Arial" pitchFamily="34" charset="0"/>
            </a:endParaRPr>
          </a:p>
          <a:p>
            <a:r>
              <a:rPr lang="en-US" sz="3000" b="1" dirty="0">
                <a:solidFill>
                  <a:schemeClr val="bg1"/>
                </a:solidFill>
                <a:latin typeface="Arial" pitchFamily="34" charset="0"/>
              </a:rPr>
              <a:t>      considerate </a:t>
            </a:r>
            <a:r>
              <a:rPr lang="en-US" sz="3000" b="1" dirty="0">
                <a:solidFill>
                  <a:srgbClr val="FFFF00"/>
                </a:solidFill>
                <a:latin typeface="Arial" pitchFamily="34" charset="0"/>
              </a:rPr>
              <a:t>(1 Cor.7; Mt. 7.12; Php.2 )</a:t>
            </a:r>
          </a:p>
          <a:p>
            <a:r>
              <a:rPr lang="en-US" sz="3000" b="1" dirty="0">
                <a:solidFill>
                  <a:schemeClr val="bg1"/>
                </a:solidFill>
                <a:latin typeface="Arial" pitchFamily="34" charset="0"/>
              </a:rPr>
              <a:t>      secure </a:t>
            </a:r>
            <a:r>
              <a:rPr lang="en-US" sz="3000" b="1" dirty="0">
                <a:solidFill>
                  <a:srgbClr val="FFFF00"/>
                </a:solidFill>
                <a:latin typeface="Arial" pitchFamily="34" charset="0"/>
              </a:rPr>
              <a:t>(Pr.31 / Pr.5-7)</a:t>
            </a:r>
          </a:p>
          <a:p>
            <a:r>
              <a:rPr lang="en-US" sz="3000" b="1" dirty="0">
                <a:solidFill>
                  <a:schemeClr val="bg1"/>
                </a:solidFill>
                <a:latin typeface="Arial" pitchFamily="34" charset="0"/>
              </a:rPr>
              <a:t>      impassioned </a:t>
            </a:r>
            <a:r>
              <a:rPr lang="en-US" sz="3000" b="1" dirty="0">
                <a:solidFill>
                  <a:srgbClr val="FFFF00"/>
                </a:solidFill>
                <a:latin typeface="Arial" pitchFamily="34" charset="0"/>
              </a:rPr>
              <a:t>(Prov.5)</a:t>
            </a:r>
          </a:p>
          <a:p>
            <a:r>
              <a:rPr lang="en-US" sz="3000" b="1" dirty="0">
                <a:solidFill>
                  <a:schemeClr val="bg1"/>
                </a:solidFill>
                <a:latin typeface="Arial" pitchFamily="34" charset="0"/>
              </a:rPr>
              <a:t>      loving </a:t>
            </a:r>
            <a:r>
              <a:rPr lang="en-US" sz="3000" b="1" dirty="0">
                <a:solidFill>
                  <a:srgbClr val="FFFF00"/>
                </a:solidFill>
                <a:latin typeface="Arial" pitchFamily="34" charset="0"/>
              </a:rPr>
              <a:t>(Eph.5/ Titus 2)</a:t>
            </a:r>
            <a:endParaRPr lang="en-US" sz="2400" b="1" dirty="0">
              <a:solidFill>
                <a:srgbClr val="FFFF00"/>
              </a:solidFill>
              <a:latin typeface="Arial" pitchFamily="34" charset="0"/>
            </a:endParaRPr>
          </a:p>
        </p:txBody>
      </p:sp>
      <p:sp>
        <p:nvSpPr>
          <p:cNvPr id="5"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husband &amp; wife</a:t>
            </a:r>
            <a:endParaRPr lang="en-US" sz="4800" b="1" dirty="0">
              <a:latin typeface="Arial" charset="0"/>
            </a:endParaRPr>
          </a:p>
        </p:txBody>
      </p:sp>
    </p:spTree>
    <p:extLst>
      <p:ext uri="{BB962C8B-B14F-4D97-AF65-F5344CB8AC3E}">
        <p14:creationId xmlns:p14="http://schemas.microsoft.com/office/powerpoint/2010/main" val="96659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710375-1647-0948-9466-E3EC6361F465}"/>
              </a:ext>
            </a:extLst>
          </p:cNvPr>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7" name="Picture 6">
            <a:extLst>
              <a:ext uri="{FF2B5EF4-FFF2-40B4-BE49-F238E27FC236}">
                <a16:creationId xmlns:a16="http://schemas.microsoft.com/office/drawing/2014/main" id="{4C35F366-397C-054D-B5FE-616C1A8B56C5}"/>
              </a:ext>
            </a:extLst>
          </p:cNvPr>
          <p:cNvPicPr>
            <a:picLocks noChangeAspect="1"/>
          </p:cNvPicPr>
          <p:nvPr/>
        </p:nvPicPr>
        <p:blipFill>
          <a:blip r:embed="rId3"/>
          <a:stretch>
            <a:fillRect/>
          </a:stretch>
        </p:blipFill>
        <p:spPr>
          <a:xfrm>
            <a:off x="1558153" y="1295400"/>
            <a:ext cx="6027694" cy="4683125"/>
          </a:xfrm>
          <a:prstGeom prst="rect">
            <a:avLst/>
          </a:prstGeom>
        </p:spPr>
      </p:pic>
      <p:pic>
        <p:nvPicPr>
          <p:cNvPr id="6" name="Picture 5">
            <a:extLst>
              <a:ext uri="{FF2B5EF4-FFF2-40B4-BE49-F238E27FC236}">
                <a16:creationId xmlns:a16="http://schemas.microsoft.com/office/drawing/2014/main" id="{97067E54-5AB2-284A-A135-11C36432EFC6}"/>
              </a:ext>
            </a:extLst>
          </p:cNvPr>
          <p:cNvPicPr>
            <a:picLocks noChangeAspect="1"/>
          </p:cNvPicPr>
          <p:nvPr/>
        </p:nvPicPr>
        <p:blipFill>
          <a:blip r:embed="rId4"/>
          <a:stretch>
            <a:fillRect/>
          </a:stretch>
        </p:blipFill>
        <p:spPr>
          <a:xfrm>
            <a:off x="518762" y="1146175"/>
            <a:ext cx="8106476" cy="4832350"/>
          </a:xfrm>
          <a:prstGeom prst="rect">
            <a:avLst/>
          </a:prstGeom>
        </p:spPr>
      </p:pic>
    </p:spTree>
    <p:extLst>
      <p:ext uri="{BB962C8B-B14F-4D97-AF65-F5344CB8AC3E}">
        <p14:creationId xmlns:p14="http://schemas.microsoft.com/office/powerpoint/2010/main" val="2175756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pic>
        <p:nvPicPr>
          <p:cNvPr id="1026" name="Picture 2" descr="brown concrete building near body of water during daytime">
            <a:extLst>
              <a:ext uri="{FF2B5EF4-FFF2-40B4-BE49-F238E27FC236}">
                <a16:creationId xmlns:a16="http://schemas.microsoft.com/office/drawing/2014/main" id="{6BCFD1DC-F6BE-DB45-86D6-59B880DFB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9525"/>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59C0C2-6B00-5547-BE7F-9FA284FDE12B}"/>
              </a:ext>
            </a:extLst>
          </p:cNvPr>
          <p:cNvSpPr/>
          <p:nvPr/>
        </p:nvSpPr>
        <p:spPr>
          <a:xfrm>
            <a:off x="620826" y="2459504"/>
            <a:ext cx="3292248" cy="1938992"/>
          </a:xfrm>
          <a:prstGeom prst="rect">
            <a:avLst/>
          </a:prstGeom>
        </p:spPr>
        <p:txBody>
          <a:bodyPr wrap="none">
            <a:spAutoFit/>
          </a:bodyPr>
          <a:lstStyle/>
          <a:p>
            <a:pPr algn="ctr"/>
            <a:r>
              <a:rPr lang="en-US" sz="4000" b="1" dirty="0">
                <a:solidFill>
                  <a:schemeClr val="bg1"/>
                </a:solidFill>
                <a:latin typeface="Rockwell" panose="02060603020205020403" pitchFamily="18" charset="77"/>
              </a:rPr>
              <a:t>PROTECT</a:t>
            </a:r>
          </a:p>
          <a:p>
            <a:pPr algn="ctr"/>
            <a:r>
              <a:rPr lang="en-US" sz="4000" b="1" dirty="0">
                <a:solidFill>
                  <a:schemeClr val="bg1"/>
                </a:solidFill>
                <a:latin typeface="Rockwell" panose="02060603020205020403" pitchFamily="18" charset="77"/>
              </a:rPr>
              <a:t> YOUR</a:t>
            </a:r>
          </a:p>
          <a:p>
            <a:pPr algn="ctr"/>
            <a:r>
              <a:rPr lang="en-US" sz="4000" b="1" dirty="0">
                <a:solidFill>
                  <a:schemeClr val="bg1"/>
                </a:solidFill>
                <a:latin typeface="Rockwell" panose="02060603020205020403" pitchFamily="18" charset="77"/>
              </a:rPr>
              <a:t> MARRIAGE</a:t>
            </a:r>
            <a:endParaRPr lang="en-US" sz="4000" dirty="0">
              <a:latin typeface="Rockwell" panose="02060603020205020403" pitchFamily="18" charset="77"/>
            </a:endParaRPr>
          </a:p>
        </p:txBody>
      </p:sp>
    </p:spTree>
    <p:extLst>
      <p:ext uri="{BB962C8B-B14F-4D97-AF65-F5344CB8AC3E}">
        <p14:creationId xmlns:p14="http://schemas.microsoft.com/office/powerpoint/2010/main" val="197909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endParaRPr lang="en-US">
              <a:solidFill>
                <a:sysClr val="windowText" lastClr="000000"/>
              </a:solidFill>
              <a:latin typeface="Calibri" panose="020F0502020204030204"/>
            </a:endParaRPr>
          </a:p>
        </p:txBody>
      </p:sp>
      <p:sp>
        <p:nvSpPr>
          <p:cNvPr id="4" name="Donut 3"/>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5"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 y="204951"/>
            <a:ext cx="3326083"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4400" b="1" kern="0" dirty="0">
                <a:solidFill>
                  <a:prstClr val="white"/>
                </a:solidFill>
                <a:effectLst>
                  <a:outerShdw blurRad="38100" dist="38100" dir="2700000" algn="tl">
                    <a:srgbClr val="000000">
                      <a:alpha val="43137"/>
                    </a:srgbClr>
                  </a:outerShdw>
                </a:effectLst>
                <a:latin typeface="Calibri" panose="020F0502020204030204"/>
              </a:rPr>
              <a:t>RESPECTING</a:t>
            </a:r>
          </a:p>
          <a:p>
            <a:pPr algn="ctr" eaLnBrk="1" fontAlgn="auto" hangingPunct="1">
              <a:spcBef>
                <a:spcPts val="0"/>
              </a:spcBef>
              <a:spcAft>
                <a:spcPts val="0"/>
              </a:spcAft>
            </a:pPr>
            <a:r>
              <a:rPr lang="en-US" sz="4400" b="1" kern="0" dirty="0">
                <a:solidFill>
                  <a:prstClr val="white"/>
                </a:solidFill>
                <a:effectLst>
                  <a:outerShdw blurRad="38100" dist="38100" dir="2700000" algn="tl">
                    <a:srgbClr val="000000">
                      <a:alpha val="43137"/>
                    </a:srgbClr>
                  </a:outerShdw>
                </a:effectLst>
                <a:latin typeface="Calibri" panose="020F0502020204030204"/>
              </a:rPr>
              <a:t>BOUNDARIES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clothing</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communication</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compliments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contact</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companionship</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closeness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imagination</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intimacy</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love</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desire</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loyalty</a:t>
            </a:r>
          </a:p>
        </p:txBody>
      </p:sp>
    </p:spTree>
    <p:extLst>
      <p:ext uri="{BB962C8B-B14F-4D97-AF65-F5344CB8AC3E}">
        <p14:creationId xmlns:p14="http://schemas.microsoft.com/office/powerpoint/2010/main" val="20292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u="sng" dirty="0">
              <a:solidFill>
                <a:prstClr val="white"/>
              </a:solidFill>
            </a:endParaRPr>
          </a:p>
          <a:p>
            <a:r>
              <a:rPr lang="en-US" sz="1500" b="1" u="sng" dirty="0">
                <a:solidFill>
                  <a:prstClr val="white"/>
                </a:solidFill>
              </a:rPr>
              <a:t>1. You’re having conversations you wouldn’t want your spouse to see.</a:t>
            </a:r>
          </a:p>
          <a:p>
            <a:r>
              <a:rPr lang="en-US" sz="1800" dirty="0">
                <a:solidFill>
                  <a:prstClr val="white"/>
                </a:solidFill>
              </a:rPr>
              <a:t>If you’re ever in a position where you think, “I’m glad my husband/wife isn’t seeing this,” then you’re already out of bounds...</a:t>
            </a:r>
          </a:p>
          <a:p>
            <a:endParaRPr lang="en-US" sz="1800" dirty="0">
              <a:solidFill>
                <a:prstClr val="white"/>
              </a:solidFill>
            </a:endParaRPr>
          </a:p>
          <a:p>
            <a:r>
              <a:rPr lang="en-US" sz="1500" b="1" u="sng" dirty="0">
                <a:solidFill>
                  <a:prstClr val="white"/>
                </a:solidFill>
              </a:rPr>
              <a:t>2. You’re dressing to impress a specific individual other than your spouse.</a:t>
            </a:r>
            <a:br>
              <a:rPr lang="en-US" sz="1500" b="1" u="sng" dirty="0">
                <a:solidFill>
                  <a:prstClr val="white"/>
                </a:solidFill>
              </a:rPr>
            </a:br>
            <a:r>
              <a:rPr lang="en-US" sz="1800" dirty="0">
                <a:solidFill>
                  <a:prstClr val="white"/>
                </a:solidFill>
              </a:rPr>
              <a:t>When we’re trying to be visually attractive for an individual other than our spouse, we’re opening a very dangerous door. </a:t>
            </a:r>
          </a:p>
          <a:p>
            <a:endParaRPr lang="en-US" sz="1800" dirty="0">
              <a:solidFill>
                <a:prstClr val="white"/>
              </a:solidFill>
            </a:endParaRPr>
          </a:p>
          <a:p>
            <a:r>
              <a:rPr lang="en-US" sz="1500" b="1" u="sng" dirty="0">
                <a:solidFill>
                  <a:prstClr val="white"/>
                </a:solidFill>
              </a:rPr>
              <a:t>3. You try to create opportunities to be alone with someone other than your spouse.</a:t>
            </a:r>
            <a:endParaRPr lang="en-US" sz="1500" dirty="0">
              <a:solidFill>
                <a:prstClr val="white"/>
              </a:solidFill>
            </a:endParaRPr>
          </a:p>
          <a:p>
            <a:r>
              <a:rPr lang="en-US" sz="1800" dirty="0">
                <a:solidFill>
                  <a:prstClr val="white"/>
                </a:solidFill>
              </a:rPr>
              <a:t>If you’re going out of your way to “run into” someone so you can have one-on-one conversations, that’s a huge red flag. </a:t>
            </a:r>
          </a:p>
          <a:p>
            <a:endParaRPr lang="en-US" sz="1800" dirty="0">
              <a:solidFill>
                <a:prstClr val="white"/>
              </a:solidFill>
            </a:endParaRPr>
          </a:p>
          <a:p>
            <a:r>
              <a:rPr lang="en-US" sz="1500" b="1" u="sng" dirty="0">
                <a:solidFill>
                  <a:prstClr val="white"/>
                </a:solidFill>
              </a:rPr>
              <a:t>4. You delete text messages or emails from someone, because you don’t want your spouse to see them.</a:t>
            </a:r>
            <a:br>
              <a:rPr lang="en-US" sz="1500" b="1" u="sng" dirty="0">
                <a:solidFill>
                  <a:prstClr val="white"/>
                </a:solidFill>
              </a:rPr>
            </a:br>
            <a:r>
              <a:rPr lang="en-US" sz="1800" dirty="0">
                <a:solidFill>
                  <a:prstClr val="white"/>
                </a:solidFill>
              </a:rPr>
              <a:t>If you’re ever hiding messages, texts or calls, then you’ve crossed an obvious line..</a:t>
            </a:r>
          </a:p>
          <a:p>
            <a:endParaRPr lang="en-US" sz="1800" dirty="0">
              <a:solidFill>
                <a:prstClr val="white"/>
              </a:solidFill>
            </a:endParaRPr>
          </a:p>
          <a:p>
            <a:r>
              <a:rPr lang="en-US" sz="1500" b="1" u="sng" dirty="0">
                <a:solidFill>
                  <a:prstClr val="white"/>
                </a:solidFill>
              </a:rPr>
              <a:t>5. You’re having consistent romantic and/or sexual fantasies about someone other than your spouse.</a:t>
            </a:r>
          </a:p>
          <a:p>
            <a:r>
              <a:rPr lang="en-US" sz="1800" dirty="0">
                <a:solidFill>
                  <a:prstClr val="white"/>
                </a:solidFill>
              </a:rPr>
              <a:t>Affairs don’t start in the bedroom, they always start in the mind! </a:t>
            </a:r>
          </a:p>
          <a:p>
            <a:endParaRPr lang="en-US" sz="1800" b="1" u="sng" dirty="0">
              <a:solidFill>
                <a:prstClr val="white"/>
              </a:solidFill>
            </a:endParaRPr>
          </a:p>
          <a:p>
            <a:r>
              <a:rPr lang="en-US" sz="1500" b="1" u="sng" dirty="0">
                <a:solidFill>
                  <a:prstClr val="white"/>
                </a:solidFill>
              </a:rPr>
              <a:t>6. You’re constantly comparing your spouse to this other individual.</a:t>
            </a:r>
          </a:p>
          <a:p>
            <a:r>
              <a:rPr lang="en-US" sz="1800" dirty="0">
                <a:solidFill>
                  <a:prstClr val="white"/>
                </a:solidFill>
              </a:rPr>
              <a:t>…the mental tendency is to see this new person as nearly flawless and, by comparison, your spouse’s flaws become much more obvious. If you’re more critical of your spouse while mentally comparing them to this other person, you’re falling into a toxic trap.</a:t>
            </a:r>
          </a:p>
          <a:p>
            <a:endParaRPr lang="en-US" sz="1800" dirty="0">
              <a:solidFill>
                <a:prstClr val="white"/>
              </a:solidFill>
            </a:endParaRPr>
          </a:p>
          <a:p>
            <a:r>
              <a:rPr lang="en-US" sz="1500" b="1" u="sng" dirty="0">
                <a:solidFill>
                  <a:prstClr val="white"/>
                </a:solidFill>
              </a:rPr>
              <a:t>7. You’re planning a new life together with this other person.</a:t>
            </a:r>
          </a:p>
          <a:p>
            <a:r>
              <a:rPr lang="en-US" sz="1800" dirty="0">
                <a:solidFill>
                  <a:prstClr val="white"/>
                </a:solidFill>
              </a:rPr>
              <a:t>Once you start planning and romanticizing a new life with this other person, you’re in a very dangerous place...</a:t>
            </a:r>
          </a:p>
          <a:p>
            <a:endParaRPr lang="en-US" sz="1800" dirty="0">
              <a:solidFill>
                <a:prstClr val="white"/>
              </a:solidFill>
            </a:endParaRPr>
          </a:p>
        </p:txBody>
      </p:sp>
      <p:sp>
        <p:nvSpPr>
          <p:cNvPr id="5" name="Rectangle 4"/>
          <p:cNvSpPr/>
          <p:nvPr/>
        </p:nvSpPr>
        <p:spPr>
          <a:xfrm>
            <a:off x="0" y="5723751"/>
            <a:ext cx="9144000" cy="646331"/>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800" dirty="0"/>
              <a:t>Read more at http://www.patheos.com/blogs/davewillis/7-signs-youre-having-an-emotional-affair/#dpbyiHYp7bXGRMGT.99</a:t>
            </a:r>
          </a:p>
        </p:txBody>
      </p:sp>
      <p:sp>
        <p:nvSpPr>
          <p:cNvPr id="6" name="Rectangle 5"/>
          <p:cNvSpPr/>
          <p:nvPr/>
        </p:nvSpPr>
        <p:spPr>
          <a:xfrm>
            <a:off x="0" y="857250"/>
            <a:ext cx="8927225" cy="646331"/>
          </a:xfrm>
          <a:prstGeom prst="rect">
            <a:avLst/>
          </a:prstGeom>
        </p:spPr>
        <p:txBody>
          <a:bodyPr wrap="square">
            <a:spAutoFit/>
          </a:bodyPr>
          <a:lstStyle/>
          <a:p>
            <a:r>
              <a:rPr lang="en-US" sz="1800" b="1" dirty="0">
                <a:solidFill>
                  <a:srgbClr val="FFFF00"/>
                </a:solidFill>
              </a:rPr>
              <a:t>7 SIGNS YOU’RE HAVING AN EMOTIONAL AFFAIR:                              patheos.com  / Dave Willis </a:t>
            </a:r>
          </a:p>
        </p:txBody>
      </p:sp>
    </p:spTree>
    <p:extLst>
      <p:ext uri="{BB962C8B-B14F-4D97-AF65-F5344CB8AC3E}">
        <p14:creationId xmlns:p14="http://schemas.microsoft.com/office/powerpoint/2010/main" val="654035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fade">
                                      <p:cBhvr>
                                        <p:cTn id="33" dur="500"/>
                                        <p:tgtEl>
                                          <p:spTgt spid="4">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fade">
                                      <p:cBhvr>
                                        <p:cTn id="36" dur="500"/>
                                        <p:tgtEl>
                                          <p:spTgt spid="4">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animEffect transition="in" filter="fade">
                                      <p:cBhvr>
                                        <p:cTn id="41" dur="500"/>
                                        <p:tgtEl>
                                          <p:spTgt spid="4">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5" end="15"/>
                                            </p:txEl>
                                          </p:spTgt>
                                        </p:tgtEl>
                                        <p:attrNameLst>
                                          <p:attrName>style.visibility</p:attrName>
                                        </p:attrNameLst>
                                      </p:cBhvr>
                                      <p:to>
                                        <p:strVal val="visible"/>
                                      </p:to>
                                    </p:set>
                                    <p:animEffect transition="in" filter="fade">
                                      <p:cBhvr>
                                        <p:cTn id="44" dur="500"/>
                                        <p:tgtEl>
                                          <p:spTgt spid="4">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7" end="17"/>
                                            </p:txEl>
                                          </p:spTgt>
                                        </p:tgtEl>
                                        <p:attrNameLst>
                                          <p:attrName>style.visibility</p:attrName>
                                        </p:attrNameLst>
                                      </p:cBhvr>
                                      <p:to>
                                        <p:strVal val="visible"/>
                                      </p:to>
                                    </p:set>
                                    <p:animEffect transition="in" filter="fade">
                                      <p:cBhvr>
                                        <p:cTn id="49" dur="500"/>
                                        <p:tgtEl>
                                          <p:spTgt spid="4">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8" end="18"/>
                                            </p:txEl>
                                          </p:spTgt>
                                        </p:tgtEl>
                                        <p:attrNameLst>
                                          <p:attrName>style.visibility</p:attrName>
                                        </p:attrNameLst>
                                      </p:cBhvr>
                                      <p:to>
                                        <p:strVal val="visible"/>
                                      </p:to>
                                    </p:set>
                                    <p:animEffect transition="in" filter="fade">
                                      <p:cBhvr>
                                        <p:cTn id="52"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3" y="189178"/>
            <a:ext cx="3848597"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HEB.13:4</a:t>
            </a:r>
            <a:br>
              <a:rPr lang="en-US" sz="3200" b="1" kern="0" dirty="0">
                <a:solidFill>
                  <a:prstClr val="white"/>
                </a:solidFill>
                <a:effectLst>
                  <a:outerShdw blurRad="38100" dist="38100" dir="2700000" algn="tl">
                    <a:srgbClr val="000000">
                      <a:alpha val="43137"/>
                    </a:srgbClr>
                  </a:outerShdw>
                </a:effectLst>
                <a:latin typeface="Calibri" panose="020F0502020204030204"/>
              </a:rPr>
            </a:br>
            <a:r>
              <a:rPr lang="en-US" sz="3200" kern="0" dirty="0">
                <a:solidFill>
                  <a:prstClr val="white"/>
                </a:solidFill>
                <a:effectLst>
                  <a:outerShdw blurRad="38100" dist="38100" dir="2700000" algn="tl">
                    <a:srgbClr val="000000">
                      <a:alpha val="43137"/>
                    </a:srgbClr>
                  </a:outerShdw>
                </a:effectLst>
                <a:latin typeface="Calibri" panose="020F0502020204030204"/>
              </a:rPr>
              <a:t>Let marriage be had in honor among all</a:t>
            </a:r>
            <a:br>
              <a:rPr lang="en-US" sz="3200" kern="0" dirty="0">
                <a:solidFill>
                  <a:prstClr val="white"/>
                </a:solidFill>
                <a:effectLst>
                  <a:outerShdw blurRad="38100" dist="38100" dir="2700000" algn="tl">
                    <a:srgbClr val="000000">
                      <a:alpha val="43137"/>
                    </a:srgbClr>
                  </a:outerShdw>
                </a:effectLst>
                <a:latin typeface="Calibri" panose="020F0502020204030204"/>
              </a:rPr>
            </a:br>
            <a:endParaRPr lang="en-US" sz="3200" kern="0" dirty="0">
              <a:solidFill>
                <a:prstClr val="white"/>
              </a:solidFill>
              <a:effectLst>
                <a:outerShdw blurRad="38100" dist="38100" dir="2700000" algn="tl">
                  <a:srgbClr val="000000">
                    <a:alpha val="43137"/>
                  </a:srgbClr>
                </a:outerShdw>
              </a:effectLst>
              <a:latin typeface="Calibri" panose="020F0502020204030204"/>
            </a:endParaRPr>
          </a:p>
        </p:txBody>
      </p:sp>
      <p:sp>
        <p:nvSpPr>
          <p:cNvPr id="5" name="Donut 4"/>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6"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74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
        <p:nvSpPr>
          <p:cNvPr id="5" name="Rounded Rectangle 4">
            <a:extLst>
              <a:ext uri="{FF2B5EF4-FFF2-40B4-BE49-F238E27FC236}">
                <a16:creationId xmlns:a16="http://schemas.microsoft.com/office/drawing/2014/main" id="{6ABE7FA1-B485-3E44-8C00-957252202215}"/>
              </a:ext>
            </a:extLst>
          </p:cNvPr>
          <p:cNvSpPr/>
          <p:nvPr/>
        </p:nvSpPr>
        <p:spPr bwMode="auto">
          <a:xfrm>
            <a:off x="3048000" y="305219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
        <p:nvSpPr>
          <p:cNvPr id="6" name="Up Arrow 5">
            <a:extLst>
              <a:ext uri="{FF2B5EF4-FFF2-40B4-BE49-F238E27FC236}">
                <a16:creationId xmlns:a16="http://schemas.microsoft.com/office/drawing/2014/main" id="{8EBD7949-9F50-D44F-8E39-572F9CC980FA}"/>
              </a:ext>
            </a:extLst>
          </p:cNvPr>
          <p:cNvSpPr/>
          <p:nvPr/>
        </p:nvSpPr>
        <p:spPr bwMode="auto">
          <a:xfrm>
            <a:off x="1905000" y="205740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7" name="Rectangle 6">
            <a:extLst>
              <a:ext uri="{FF2B5EF4-FFF2-40B4-BE49-F238E27FC236}">
                <a16:creationId xmlns:a16="http://schemas.microsoft.com/office/drawing/2014/main" id="{E1378407-4655-9547-9BC5-E80B84908180}"/>
              </a:ext>
            </a:extLst>
          </p:cNvPr>
          <p:cNvSpPr/>
          <p:nvPr/>
        </p:nvSpPr>
        <p:spPr>
          <a:xfrm>
            <a:off x="28575" y="573878"/>
            <a:ext cx="9144000" cy="1569660"/>
          </a:xfrm>
          <a:prstGeom prst="rect">
            <a:avLst/>
          </a:prstGeom>
        </p:spPr>
        <p:txBody>
          <a:bodyPr wrap="square">
            <a:spAutoFit/>
          </a:bodyPr>
          <a:lstStyle/>
          <a:p>
            <a:pPr algn="ctr"/>
            <a:r>
              <a:rPr lang="en-US" sz="7200" b="1" i="1" dirty="0">
                <a:solidFill>
                  <a:prstClr val="white"/>
                </a:solidFill>
                <a:latin typeface="Calibri" panose="020F0502020204030204" pitchFamily="34" charset="0"/>
                <a:cs typeface="Calibri" panose="020F0502020204030204" pitchFamily="34" charset="0"/>
              </a:rPr>
              <a:t>THIS is under attack:</a:t>
            </a:r>
          </a:p>
          <a:p>
            <a:pPr algn="ctr"/>
            <a:endParaRPr lang="en-US" b="1" i="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61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Rectangle 2"/>
          <p:cNvSpPr/>
          <p:nvPr/>
        </p:nvSpPr>
        <p:spPr>
          <a:xfrm>
            <a:off x="2286000" y="1351508"/>
            <a:ext cx="4572000" cy="4154984"/>
          </a:xfrm>
          <a:prstGeom prst="rect">
            <a:avLst/>
          </a:prstGeom>
        </p:spPr>
        <p:txBody>
          <a:bodyPr>
            <a:spAutoFit/>
          </a:bodyPr>
          <a:lstStyle/>
          <a:p>
            <a:pPr algn="ctr" eaLnBrk="1" fontAlgn="auto" hangingPunct="1">
              <a:spcBef>
                <a:spcPts val="0"/>
              </a:spcBef>
              <a:spcAft>
                <a:spcPts val="0"/>
              </a:spcAft>
            </a:pPr>
            <a:r>
              <a:rPr lang="en-US" sz="6600" dirty="0">
                <a:solidFill>
                  <a:prstClr val="white"/>
                </a:solidFill>
                <a:latin typeface="Stencil" panose="040409050D0802020404" pitchFamily="82" charset="0"/>
              </a:rPr>
              <a:t>Proverbs</a:t>
            </a:r>
          </a:p>
          <a:p>
            <a:pPr algn="ctr" eaLnBrk="1" fontAlgn="auto" hangingPunct="1">
              <a:spcBef>
                <a:spcPts val="0"/>
              </a:spcBef>
              <a:spcAft>
                <a:spcPts val="0"/>
              </a:spcAft>
            </a:pPr>
            <a:r>
              <a:rPr lang="en-US" sz="6600" dirty="0">
                <a:solidFill>
                  <a:prstClr val="white"/>
                </a:solidFill>
                <a:latin typeface="Stencil" panose="040409050D0802020404" pitchFamily="82" charset="0"/>
              </a:rPr>
              <a:t>5</a:t>
            </a:r>
          </a:p>
          <a:p>
            <a:pPr algn="ctr" eaLnBrk="1" fontAlgn="auto" hangingPunct="1">
              <a:spcBef>
                <a:spcPts val="0"/>
              </a:spcBef>
              <a:spcAft>
                <a:spcPts val="0"/>
              </a:spcAft>
            </a:pPr>
            <a:r>
              <a:rPr lang="en-US" sz="6600" dirty="0">
                <a:solidFill>
                  <a:prstClr val="white"/>
                </a:solidFill>
                <a:latin typeface="Stencil" panose="040409050D0802020404" pitchFamily="82" charset="0"/>
              </a:rPr>
              <a:t>6</a:t>
            </a:r>
          </a:p>
          <a:p>
            <a:pPr algn="ctr" eaLnBrk="1" fontAlgn="auto" hangingPunct="1">
              <a:spcBef>
                <a:spcPts val="0"/>
              </a:spcBef>
              <a:spcAft>
                <a:spcPts val="0"/>
              </a:spcAft>
            </a:pPr>
            <a:r>
              <a:rPr lang="en-US" sz="6600" dirty="0">
                <a:solidFill>
                  <a:prstClr val="white"/>
                </a:solidFill>
                <a:latin typeface="Stencil" panose="040409050D0802020404" pitchFamily="82" charset="0"/>
              </a:rPr>
              <a:t>7</a:t>
            </a:r>
          </a:p>
        </p:txBody>
      </p:sp>
    </p:spTree>
    <p:extLst>
      <p:ext uri="{BB962C8B-B14F-4D97-AF65-F5344CB8AC3E}">
        <p14:creationId xmlns:p14="http://schemas.microsoft.com/office/powerpoint/2010/main" val="3240709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454046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 marriage:</a:t>
            </a:r>
            <a:br>
              <a:rPr lang="en-US" sz="3300" dirty="0">
                <a:solidFill>
                  <a:prstClr val="white"/>
                </a:solidFill>
                <a:latin typeface="Stencil" panose="040409050D0802020404" pitchFamily="82" charset="0"/>
              </a:rPr>
            </a:b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involves so much </a:t>
            </a:r>
            <a:r>
              <a:rPr lang="en-US" sz="3300" dirty="0" err="1">
                <a:solidFill>
                  <a:prstClr val="white"/>
                </a:solidFill>
                <a:latin typeface="Stencil" panose="040409050D0802020404" pitchFamily="82" charset="0"/>
              </a:rPr>
              <a:t>much</a:t>
            </a:r>
            <a:r>
              <a:rPr lang="en-US" sz="3300" dirty="0">
                <a:solidFill>
                  <a:prstClr val="white"/>
                </a:solidFill>
                <a:latin typeface="Stencil" panose="040409050D0802020404" pitchFamily="82" charset="0"/>
              </a:rPr>
              <a:t> more than </a:t>
            </a:r>
          </a:p>
          <a:p>
            <a:pPr algn="ct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Adultery”</a:t>
            </a:r>
            <a:br>
              <a:rPr lang="en-US" sz="3300" dirty="0">
                <a:solidFill>
                  <a:prstClr val="white"/>
                </a:solidFill>
                <a:latin typeface="Stencil" panose="040409050D0802020404" pitchFamily="82" charset="0"/>
              </a:rPr>
            </a:br>
            <a:endParaRPr lang="en-US" sz="3300" dirty="0">
              <a:solidFill>
                <a:prstClr val="white"/>
              </a:solidFill>
              <a:latin typeface="Stencil" panose="040409050D0802020404" pitchFamily="82" charset="0"/>
            </a:endParaRPr>
          </a:p>
        </p:txBody>
      </p:sp>
      <p:sp>
        <p:nvSpPr>
          <p:cNvPr id="5" name="Rectangle 4"/>
          <p:cNvSpPr/>
          <p:nvPr/>
        </p:nvSpPr>
        <p:spPr>
          <a:xfrm>
            <a:off x="4646887"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a:t>
            </a:r>
          </a:p>
          <a:p>
            <a:pPr algn="ctr"/>
            <a:r>
              <a:rPr lang="en-US" sz="3300" dirty="0">
                <a:solidFill>
                  <a:prstClr val="white"/>
                </a:solidFill>
                <a:latin typeface="Stencil" panose="040409050D0802020404" pitchFamily="82" charset="0"/>
              </a:rPr>
              <a:t>body:</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 </a:t>
            </a:r>
          </a:p>
          <a:p>
            <a:pPr algn="ctr"/>
            <a:r>
              <a:rPr lang="en-US" sz="3300" dirty="0">
                <a:solidFill>
                  <a:prstClr val="white"/>
                </a:solidFill>
                <a:latin typeface="Stencil" panose="040409050D0802020404" pitchFamily="82" charset="0"/>
              </a:rPr>
              <a:t>Involves so much more than</a:t>
            </a:r>
          </a:p>
          <a:p>
            <a:pPr algn="ctr"/>
            <a:r>
              <a:rPr lang="en-US" sz="3300" dirty="0">
                <a:solidFill>
                  <a:prstClr val="white"/>
                </a:solidFill>
                <a:latin typeface="Stencil" panose="040409050D0802020404" pitchFamily="82" charset="0"/>
              </a:rPr>
              <a:t> </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suicide”</a:t>
            </a:r>
          </a:p>
          <a:p>
            <a:pPr algn="ctr"/>
            <a:endParaRPr lang="en-US" sz="3300" dirty="0">
              <a:solidFill>
                <a:prstClr val="white"/>
              </a:solidFill>
              <a:latin typeface="Stencil" panose="040409050D0802020404" pitchFamily="82" charset="0"/>
            </a:endParaRPr>
          </a:p>
        </p:txBody>
      </p:sp>
      <p:sp>
        <p:nvSpPr>
          <p:cNvPr id="6" name="Rectangle 5"/>
          <p:cNvSpPr/>
          <p:nvPr/>
        </p:nvSpPr>
        <p:spPr>
          <a:xfrm>
            <a:off x="4654770"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prstClr val="white"/>
              </a:solidFill>
              <a:latin typeface="Stencil" panose="040409050D0802020404" pitchFamily="82" charset="0"/>
            </a:endParaRPr>
          </a:p>
        </p:txBody>
      </p:sp>
    </p:spTree>
    <p:extLst>
      <p:ext uri="{BB962C8B-B14F-4D97-AF65-F5344CB8AC3E}">
        <p14:creationId xmlns:p14="http://schemas.microsoft.com/office/powerpoint/2010/main" val="3445652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prstClr val="white"/>
                </a:solidFill>
                <a:latin typeface="Stencil" panose="040409050D0802020404" pitchFamily="82" charset="0"/>
              </a:rPr>
              <a:t>STRESS</a:t>
            </a:r>
          </a:p>
          <a:p>
            <a:pPr algn="ctr"/>
            <a:r>
              <a:rPr lang="en-US" sz="4500" b="1" dirty="0">
                <a:solidFill>
                  <a:prstClr val="white"/>
                </a:solidFill>
                <a:latin typeface="Stencil" panose="040409050D0802020404" pitchFamily="82" charset="0"/>
              </a:rPr>
              <a:t>STRAIN</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&amp;</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STRIFE</a:t>
            </a:r>
          </a:p>
        </p:txBody>
      </p:sp>
    </p:spTree>
    <p:extLst>
      <p:ext uri="{BB962C8B-B14F-4D97-AF65-F5344CB8AC3E}">
        <p14:creationId xmlns:p14="http://schemas.microsoft.com/office/powerpoint/2010/main" val="128064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2" name="Oval Callout 1"/>
          <p:cNvSpPr/>
          <p:nvPr/>
        </p:nvSpPr>
        <p:spPr bwMode="auto">
          <a:xfrm rot="150733">
            <a:off x="398711" y="682993"/>
            <a:ext cx="4688983" cy="3429000"/>
          </a:xfrm>
          <a:prstGeom prst="wedgeEllipseCallout">
            <a:avLst>
              <a:gd name="adj1" fmla="val -44271"/>
              <a:gd name="adj2" fmla="val 59633"/>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7" name="Oval Callout 6"/>
          <p:cNvSpPr/>
          <p:nvPr/>
        </p:nvSpPr>
        <p:spPr bwMode="auto">
          <a:xfrm rot="670776">
            <a:off x="3776009" y="655276"/>
            <a:ext cx="4725353" cy="34290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343997" lon="1867113" rev="542501"/>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5" name="Rectangle 2"/>
          <p:cNvSpPr txBox="1">
            <a:spLocks noChangeArrowheads="1"/>
          </p:cNvSpPr>
          <p:nvPr/>
        </p:nvSpPr>
        <p:spPr bwMode="auto">
          <a:xfrm>
            <a:off x="4572000" y="5181600"/>
            <a:ext cx="35052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Prov. 21.9 </a:t>
            </a:r>
          </a:p>
          <a:p>
            <a:pPr>
              <a:defRPr/>
            </a:pPr>
            <a:r>
              <a:rPr lang="en-US" sz="4800" b="1" kern="0" dirty="0">
                <a:solidFill>
                  <a:schemeClr val="bg1"/>
                </a:solidFill>
                <a:effectLst>
                  <a:outerShdw blurRad="38100" dist="38100" dir="2700000" algn="tl">
                    <a:srgbClr val="000000"/>
                  </a:outerShdw>
                </a:effectLst>
                <a:latin typeface="Arial" charset="0"/>
              </a:rPr>
              <a:t>27.15</a:t>
            </a:r>
            <a:endParaRPr lang="en-US" sz="4800" b="1" kern="0" dirty="0">
              <a:latin typeface="Arial" charset="0"/>
            </a:endParaRPr>
          </a:p>
        </p:txBody>
      </p:sp>
      <p:sp>
        <p:nvSpPr>
          <p:cNvPr id="6" name="Rectangle 2"/>
          <p:cNvSpPr txBox="1">
            <a:spLocks noChangeArrowheads="1"/>
          </p:cNvSpPr>
          <p:nvPr/>
        </p:nvSpPr>
        <p:spPr bwMode="auto">
          <a:xfrm>
            <a:off x="1066800" y="5181600"/>
            <a:ext cx="33528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Col. </a:t>
            </a:r>
          </a:p>
          <a:p>
            <a:pPr>
              <a:defRPr/>
            </a:pPr>
            <a:r>
              <a:rPr lang="en-US" sz="4800" b="1" kern="0" dirty="0">
                <a:solidFill>
                  <a:schemeClr val="bg1"/>
                </a:solidFill>
                <a:effectLst>
                  <a:outerShdw blurRad="38100" dist="38100" dir="2700000" algn="tl">
                    <a:srgbClr val="000000"/>
                  </a:outerShdw>
                </a:effectLst>
                <a:latin typeface="Arial" charset="0"/>
              </a:rPr>
              <a:t>3.19</a:t>
            </a:r>
            <a:endParaRPr lang="en-US" sz="4800" b="1" kern="0" dirty="0">
              <a:latin typeface="Arial" charset="0"/>
            </a:endParaRPr>
          </a:p>
        </p:txBody>
      </p:sp>
    </p:spTree>
    <p:extLst>
      <p:ext uri="{BB962C8B-B14F-4D97-AF65-F5344CB8AC3E}">
        <p14:creationId xmlns:p14="http://schemas.microsoft.com/office/powerpoint/2010/main" val="3610800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a:solidFill>
            <a:srgbClr val="002060"/>
          </a:solidFill>
        </p:spPr>
        <p:style>
          <a:lnRef idx="0">
            <a:schemeClr val="accent6"/>
          </a:lnRef>
          <a:fillRef idx="3">
            <a:schemeClr val="accent6"/>
          </a:fillRef>
          <a:effectRef idx="3">
            <a:schemeClr val="accent6"/>
          </a:effectRef>
          <a:fontRef idx="minor">
            <a:schemeClr val="lt1"/>
          </a:fontRef>
        </p:style>
        <p:txBody>
          <a:bodyPr/>
          <a:lstStyle/>
          <a:p>
            <a:pPr>
              <a:defRPr/>
            </a:pPr>
            <a:r>
              <a:rPr lang="en-US" sz="3600" b="1" dirty="0">
                <a:solidFill>
                  <a:schemeClr val="bg1"/>
                </a:solidFill>
                <a:effectLst>
                  <a:outerShdw blurRad="38100" dist="38100" dir="2700000" algn="tl">
                    <a:srgbClr val="000000"/>
                  </a:outerShdw>
                </a:effectLst>
                <a:latin typeface="Tahoma" pitchFamily="34" charset="0"/>
              </a:rPr>
              <a:t>speaking with kindness</a:t>
            </a:r>
            <a:endParaRPr lang="en-US" dirty="0"/>
          </a:p>
        </p:txBody>
      </p:sp>
      <p:sp>
        <p:nvSpPr>
          <p:cNvPr id="29699" name="Rectangle 3"/>
          <p:cNvSpPr>
            <a:spLocks noGrp="1" noChangeArrowheads="1"/>
          </p:cNvSpPr>
          <p:nvPr>
            <p:ph type="body" idx="1"/>
          </p:nvPr>
        </p:nvSpPr>
        <p:spPr>
          <a:xfrm>
            <a:off x="0" y="838200"/>
            <a:ext cx="8991600" cy="5715000"/>
          </a:xfrm>
        </p:spPr>
        <p:txBody>
          <a:bodyPr/>
          <a:lstStyle/>
          <a:p>
            <a:r>
              <a:rPr lang="en-US" sz="3600" b="1" dirty="0">
                <a:latin typeface="Tahoma" pitchFamily="34" charset="0"/>
              </a:rPr>
              <a:t>Eph. 4.15					</a:t>
            </a:r>
            <a:r>
              <a:rPr lang="en-US" b="1" dirty="0">
                <a:latin typeface="Tahoma" pitchFamily="34" charset="0"/>
              </a:rPr>
              <a:t>              	</a:t>
            </a:r>
            <a:r>
              <a:rPr lang="en-US" dirty="0">
                <a:latin typeface="Tahoma" pitchFamily="34" charset="0"/>
              </a:rPr>
              <a:t>speaking the truth in love 			     </a:t>
            </a:r>
          </a:p>
          <a:p>
            <a:r>
              <a:rPr lang="en-US" sz="3600" b="1" dirty="0">
                <a:latin typeface="Tahoma" pitchFamily="34" charset="0"/>
              </a:rPr>
              <a:t>Prov.25:15</a:t>
            </a:r>
            <a:r>
              <a:rPr lang="en-US" b="1" dirty="0">
                <a:latin typeface="Tahoma" pitchFamily="34" charset="0"/>
              </a:rPr>
              <a:t>   						    	</a:t>
            </a:r>
            <a:r>
              <a:rPr lang="en-US" dirty="0">
                <a:latin typeface="Tahoma" pitchFamily="34" charset="0"/>
              </a:rPr>
              <a:t>a soft tongue breaks the bone 	</a:t>
            </a:r>
          </a:p>
          <a:p>
            <a:r>
              <a:rPr lang="en-US" sz="3600" b="1" dirty="0">
                <a:latin typeface="Tahoma" pitchFamily="34" charset="0"/>
              </a:rPr>
              <a:t>Prov.15:1</a:t>
            </a:r>
            <a:r>
              <a:rPr lang="en-US" dirty="0">
                <a:latin typeface="Tahoma" pitchFamily="34" charset="0"/>
              </a:rPr>
              <a:t>						          	A soft answer </a:t>
            </a:r>
            <a:r>
              <a:rPr lang="en-US" dirty="0" err="1">
                <a:latin typeface="Tahoma" pitchFamily="34" charset="0"/>
              </a:rPr>
              <a:t>turneth</a:t>
            </a:r>
            <a:r>
              <a:rPr lang="en-US" dirty="0">
                <a:latin typeface="Tahoma" pitchFamily="34" charset="0"/>
              </a:rPr>
              <a:t> away wrath:       	but grievous words stir up anger</a:t>
            </a:r>
          </a:p>
          <a:p>
            <a:pPr>
              <a:buFontTx/>
              <a:buNone/>
            </a:pPr>
            <a:r>
              <a:rPr lang="en-US" b="1" dirty="0">
                <a:latin typeface="Tahoma" pitchFamily="34" charset="0"/>
              </a:rPr>
              <a:t>   	</a:t>
            </a:r>
            <a:endParaRPr lang="en-US" i="1" dirty="0">
              <a:latin typeface="Tahoma" pitchFamily="34" charset="0"/>
            </a:endParaRPr>
          </a:p>
        </p:txBody>
      </p:sp>
      <p:sp>
        <p:nvSpPr>
          <p:cNvPr id="29700" name="Text Box 4"/>
          <p:cNvSpPr txBox="1">
            <a:spLocks noChangeArrowheads="1"/>
          </p:cNvSpPr>
          <p:nvPr/>
        </p:nvSpPr>
        <p:spPr bwMode="auto">
          <a:xfrm>
            <a:off x="10668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Prov.    31:26</a:t>
            </a:r>
            <a:endParaRPr lang="en-US" sz="3200" dirty="0">
              <a:solidFill>
                <a:srgbClr val="FFFFFF"/>
              </a:solidFill>
            </a:endParaRPr>
          </a:p>
        </p:txBody>
      </p:sp>
      <p:sp>
        <p:nvSpPr>
          <p:cNvPr id="29701" name="Text Box 5"/>
          <p:cNvSpPr txBox="1">
            <a:spLocks noChangeArrowheads="1"/>
          </p:cNvSpPr>
          <p:nvPr/>
        </p:nvSpPr>
        <p:spPr bwMode="auto">
          <a:xfrm>
            <a:off x="55626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Mt. 7:12</a:t>
            </a:r>
            <a:endParaRPr lang="en-US" sz="3200" dirty="0">
              <a:solidFill>
                <a:srgbClr val="FFFFFF"/>
              </a:solidFill>
            </a:endParaRPr>
          </a:p>
        </p:txBody>
      </p:sp>
      <p:sp>
        <p:nvSpPr>
          <p:cNvPr id="6" name="Text Box 4"/>
          <p:cNvSpPr txBox="1">
            <a:spLocks noChangeArrowheads="1"/>
          </p:cNvSpPr>
          <p:nvPr/>
        </p:nvSpPr>
        <p:spPr bwMode="auto">
          <a:xfrm>
            <a:off x="0" y="6100869"/>
            <a:ext cx="9144000" cy="75713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20000"/>
              </a:lnSpc>
              <a:defRPr/>
            </a:pPr>
            <a:r>
              <a:rPr lang="en-US" sz="3600" b="1" dirty="0">
                <a:solidFill>
                  <a:srgbClr val="FFFFFF"/>
                </a:solidFill>
                <a:latin typeface="Tahoma" pitchFamily="34" charset="0"/>
              </a:rPr>
              <a:t>PROVERBS 18:21</a:t>
            </a:r>
          </a:p>
        </p:txBody>
      </p:sp>
      <p:sp>
        <p:nvSpPr>
          <p:cNvPr id="7" name="Text Box 4"/>
          <p:cNvSpPr txBox="1">
            <a:spLocks noChangeArrowheads="1"/>
          </p:cNvSpPr>
          <p:nvPr/>
        </p:nvSpPr>
        <p:spPr bwMode="auto">
          <a:xfrm>
            <a:off x="333375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Col.    3:19</a:t>
            </a:r>
            <a:endParaRPr lang="en-US" sz="3200" dirty="0">
              <a:solidFill>
                <a:srgbClr val="FFFFFF"/>
              </a:solidFill>
            </a:endParaRPr>
          </a:p>
        </p:txBody>
      </p:sp>
    </p:spTree>
    <p:extLst>
      <p:ext uri="{BB962C8B-B14F-4D97-AF65-F5344CB8AC3E}">
        <p14:creationId xmlns:p14="http://schemas.microsoft.com/office/powerpoint/2010/main" val="1710420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Text Box 4"/>
          <p:cNvSpPr txBox="1">
            <a:spLocks noChangeArrowheads="1"/>
          </p:cNvSpPr>
          <p:nvPr/>
        </p:nvSpPr>
        <p:spPr bwMode="auto">
          <a:xfrm>
            <a:off x="533400" y="604595"/>
            <a:ext cx="8077200" cy="5539978"/>
          </a:xfrm>
          <a:prstGeom prst="rect">
            <a:avLst/>
          </a:prstGeom>
          <a:solidFill>
            <a:schemeClr val="bg1">
              <a:lumMod val="9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r>
              <a:rPr lang="en-US" sz="2800" b="1" dirty="0">
                <a:solidFill>
                  <a:srgbClr val="000000"/>
                </a:solidFill>
                <a:latin typeface="Arial" pitchFamily="34" charset="0"/>
                <a:cs typeface="Arial" pitchFamily="34" charset="0"/>
              </a:rPr>
              <a:t> </a:t>
            </a:r>
          </a:p>
          <a:p>
            <a:pPr>
              <a:spcBef>
                <a:spcPct val="50000"/>
              </a:spcBef>
              <a:defRPr/>
            </a:pPr>
            <a:r>
              <a:rPr lang="en-US" sz="3200" b="1" dirty="0">
                <a:solidFill>
                  <a:srgbClr val="000000"/>
                </a:solidFill>
                <a:latin typeface="Arial" pitchFamily="34" charset="0"/>
                <a:cs typeface="Arial" pitchFamily="34" charset="0"/>
              </a:rPr>
              <a:t>tension, </a:t>
            </a:r>
          </a:p>
          <a:p>
            <a:pPr>
              <a:spcBef>
                <a:spcPct val="50000"/>
              </a:spcBef>
              <a:defRPr/>
            </a:pPr>
            <a:r>
              <a:rPr lang="en-US" sz="3200" b="1" dirty="0">
                <a:solidFill>
                  <a:srgbClr val="000000"/>
                </a:solidFill>
                <a:latin typeface="Arial" pitchFamily="34" charset="0"/>
                <a:cs typeface="Arial" pitchFamily="34" charset="0"/>
              </a:rPr>
              <a:t>frustration, </a:t>
            </a:r>
          </a:p>
          <a:p>
            <a:pPr>
              <a:spcBef>
                <a:spcPct val="50000"/>
              </a:spcBef>
              <a:defRPr/>
            </a:pPr>
            <a:r>
              <a:rPr lang="en-US" sz="3200" b="1" dirty="0">
                <a:solidFill>
                  <a:srgbClr val="000000"/>
                </a:solidFill>
                <a:latin typeface="Arial" pitchFamily="34" charset="0"/>
                <a:cs typeface="Arial" pitchFamily="34" charset="0"/>
              </a:rPr>
              <a:t>irritableness</a:t>
            </a:r>
            <a:endParaRPr lang="en-US" sz="3200" dirty="0">
              <a:solidFill>
                <a:srgbClr val="000000"/>
              </a:solidFill>
              <a:latin typeface="Arial" pitchFamily="34" charset="0"/>
              <a:cs typeface="Arial" pitchFamily="34" charset="0"/>
            </a:endParaRPr>
          </a:p>
        </p:txBody>
      </p:sp>
      <p:sp>
        <p:nvSpPr>
          <p:cNvPr id="6" name="Line 5"/>
          <p:cNvSpPr>
            <a:spLocks noChangeShapeType="1"/>
          </p:cNvSpPr>
          <p:nvPr/>
        </p:nvSpPr>
        <p:spPr bwMode="auto">
          <a:xfrm flipV="1">
            <a:off x="2819400" y="1054387"/>
            <a:ext cx="5334000" cy="3543888"/>
          </a:xfrm>
          <a:prstGeom prst="line">
            <a:avLst/>
          </a:prstGeom>
          <a:noFill/>
          <a:ln w="114300">
            <a:solidFill>
              <a:srgbClr val="FF000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8" name="Line 6"/>
          <p:cNvSpPr>
            <a:spLocks noChangeShapeType="1"/>
          </p:cNvSpPr>
          <p:nvPr/>
        </p:nvSpPr>
        <p:spPr bwMode="auto">
          <a:xfrm>
            <a:off x="2667000" y="1366845"/>
            <a:ext cx="5486400" cy="3814756"/>
          </a:xfrm>
          <a:prstGeom prst="line">
            <a:avLst/>
          </a:prstGeom>
          <a:noFill/>
          <a:ln w="114300">
            <a:solidFill>
              <a:srgbClr val="00B05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9" name="Text Box 7"/>
          <p:cNvSpPr txBox="1">
            <a:spLocks noChangeArrowheads="1"/>
          </p:cNvSpPr>
          <p:nvPr/>
        </p:nvSpPr>
        <p:spPr bwMode="auto">
          <a:xfrm>
            <a:off x="685800" y="762002"/>
            <a:ext cx="28194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00"/>
                </a:solidFill>
                <a:latin typeface="Arial" pitchFamily="34" charset="0"/>
                <a:cs typeface="Arial" pitchFamily="34" charset="0"/>
              </a:rPr>
              <a:t>effectiveness</a:t>
            </a:r>
            <a:endParaRPr lang="en-US" sz="3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6394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52400" y="228600"/>
            <a:ext cx="8763000" cy="6400800"/>
          </a:xfrm>
          <a:ln/>
        </p:spPr>
        <p:style>
          <a:lnRef idx="0">
            <a:schemeClr val="accent4"/>
          </a:lnRef>
          <a:fillRef idx="3">
            <a:schemeClr val="accent4"/>
          </a:fillRef>
          <a:effectRef idx="3">
            <a:schemeClr val="accent4"/>
          </a:effectRef>
          <a:fontRef idx="minor">
            <a:schemeClr val="lt1"/>
          </a:fontRef>
        </p:style>
        <p:txBody>
          <a:bodyPr/>
          <a:lstStyle/>
          <a:p>
            <a:pPr>
              <a:defRPr/>
            </a:pPr>
            <a:r>
              <a:rPr lang="en-US" sz="3600" dirty="0">
                <a:solidFill>
                  <a:schemeClr val="bg1"/>
                </a:solidFill>
                <a:latin typeface="Tahoma" pitchFamily="34" charset="0"/>
              </a:rPr>
              <a:t>“Let no corrupt speech proceed out of your mouth, but such as is good for edifying as the need may be, that it may give grace to them that hear.”</a:t>
            </a:r>
            <a:br>
              <a:rPr lang="en-US" sz="3600" dirty="0">
                <a:solidFill>
                  <a:schemeClr val="bg1"/>
                </a:solidFill>
                <a:latin typeface="Tahoma" pitchFamily="34" charset="0"/>
              </a:rPr>
            </a:br>
            <a:r>
              <a:rPr lang="en-US" sz="3600" b="1" dirty="0">
                <a:solidFill>
                  <a:srgbClr val="FFFF00"/>
                </a:solidFill>
                <a:latin typeface="Tahoma" pitchFamily="34" charset="0"/>
              </a:rPr>
              <a:t>Eph.4:29  </a:t>
            </a:r>
            <a:r>
              <a:rPr lang="en-US" sz="2400" b="1" dirty="0" err="1">
                <a:solidFill>
                  <a:srgbClr val="FFFF00"/>
                </a:solidFill>
                <a:latin typeface="Tahoma" pitchFamily="34" charset="0"/>
              </a:rPr>
              <a:t>asv</a:t>
            </a:r>
            <a:endParaRPr lang="en-US" dirty="0">
              <a:solidFill>
                <a:srgbClr val="FFFF00"/>
              </a:solidFill>
            </a:endParaRPr>
          </a:p>
        </p:txBody>
      </p:sp>
    </p:spTree>
    <p:extLst>
      <p:ext uri="{BB962C8B-B14F-4D97-AF65-F5344CB8AC3E}">
        <p14:creationId xmlns:p14="http://schemas.microsoft.com/office/powerpoint/2010/main" val="16993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7086600" cy="762000"/>
          </a:xfrm>
          <a:solidFill>
            <a:srgbClr val="C00000"/>
          </a:solidFill>
          <a:ln/>
        </p:spPr>
        <p:style>
          <a:lnRef idx="0">
            <a:schemeClr val="accent6"/>
          </a:lnRef>
          <a:fillRef idx="3">
            <a:schemeClr val="accent6"/>
          </a:fillRef>
          <a:effectRef idx="3">
            <a:schemeClr val="accent6"/>
          </a:effectRef>
          <a:fontRef idx="minor">
            <a:schemeClr val="lt1"/>
          </a:fontRef>
        </p:style>
        <p:txBody>
          <a:bodyPr/>
          <a:lstStyle/>
          <a:p>
            <a:pPr>
              <a:defRPr/>
            </a:pPr>
            <a:r>
              <a:rPr lang="en-US" b="1" dirty="0">
                <a:solidFill>
                  <a:schemeClr val="bg1"/>
                </a:solidFill>
                <a:latin typeface="Tahoma" pitchFamily="34" charset="0"/>
              </a:rPr>
              <a:t>throwing jabs</a:t>
            </a:r>
            <a:endParaRPr lang="en-US" dirty="0">
              <a:latin typeface="Tahoma" pitchFamily="34" charset="0"/>
            </a:endParaRPr>
          </a:p>
        </p:txBody>
      </p:sp>
      <p:sp>
        <p:nvSpPr>
          <p:cNvPr id="30723" name="Rectangle 3"/>
          <p:cNvSpPr>
            <a:spLocks noGrp="1" noChangeArrowheads="1"/>
          </p:cNvSpPr>
          <p:nvPr>
            <p:ph type="body" sz="half" idx="1"/>
          </p:nvPr>
        </p:nvSpPr>
        <p:spPr>
          <a:xfrm>
            <a:off x="0" y="1066800"/>
            <a:ext cx="9144000" cy="5562600"/>
          </a:xfrm>
        </p:spPr>
        <p:txBody>
          <a:bodyPr/>
          <a:lstStyle/>
          <a:p>
            <a:pPr>
              <a:lnSpc>
                <a:spcPct val="110000"/>
              </a:lnSpc>
            </a:pPr>
            <a:r>
              <a:rPr lang="en-US" sz="3200" i="1" dirty="0">
                <a:latin typeface="Arial" pitchFamily="34" charset="0"/>
                <a:cs typeface="Arial" pitchFamily="34" charset="0"/>
              </a:rPr>
              <a:t>“My mistake. I should have learned by now not to expect too much.”</a:t>
            </a:r>
          </a:p>
          <a:p>
            <a:pPr>
              <a:lnSpc>
                <a:spcPct val="110000"/>
              </a:lnSpc>
            </a:pPr>
            <a:r>
              <a:rPr lang="en-US" sz="3200" i="1" dirty="0">
                <a:latin typeface="Arial" pitchFamily="34" charset="0"/>
                <a:cs typeface="Arial" pitchFamily="34" charset="0"/>
              </a:rPr>
              <a:t>“I shouldn’t blame you. You get it honestly enough from your [Dad/Mom/brother/sister].”</a:t>
            </a:r>
          </a:p>
          <a:p>
            <a:pPr>
              <a:lnSpc>
                <a:spcPct val="110000"/>
              </a:lnSpc>
            </a:pPr>
            <a:r>
              <a:rPr lang="en-US" sz="3200" i="1" dirty="0">
                <a:latin typeface="Arial" pitchFamily="34" charset="0"/>
                <a:cs typeface="Arial" pitchFamily="34" charset="0"/>
              </a:rPr>
              <a:t>“I should have listened to my mother when she warned me about you.”</a:t>
            </a:r>
          </a:p>
        </p:txBody>
      </p:sp>
      <p:sp>
        <p:nvSpPr>
          <p:cNvPr id="30725" name="Text Box 5"/>
          <p:cNvSpPr txBox="1">
            <a:spLocks noChangeArrowheads="1"/>
          </p:cNvSpPr>
          <p:nvPr/>
        </p:nvSpPr>
        <p:spPr bwMode="auto">
          <a:xfrm>
            <a:off x="0" y="4606926"/>
            <a:ext cx="9144000" cy="206210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US" sz="3200" b="1" dirty="0">
                <a:solidFill>
                  <a:schemeClr val="bg1"/>
                </a:solidFill>
                <a:latin typeface="Tahoma" pitchFamily="34" charset="0"/>
              </a:rPr>
              <a:t>Prov.12:18</a:t>
            </a:r>
            <a:r>
              <a:rPr lang="en-US" sz="3200" dirty="0">
                <a:solidFill>
                  <a:schemeClr val="bg1"/>
                </a:solidFill>
                <a:latin typeface="Tahoma" pitchFamily="34" charset="0"/>
              </a:rPr>
              <a:t> </a:t>
            </a:r>
            <a:r>
              <a:rPr lang="en-US" sz="1800" dirty="0" err="1">
                <a:solidFill>
                  <a:schemeClr val="bg1"/>
                </a:solidFill>
                <a:latin typeface="Tahoma" pitchFamily="34" charset="0"/>
              </a:rPr>
              <a:t>nasb</a:t>
            </a:r>
            <a:endParaRPr lang="en-US" sz="3200" dirty="0">
              <a:solidFill>
                <a:schemeClr val="bg1"/>
              </a:solidFill>
              <a:latin typeface="Tahoma" pitchFamily="34" charset="0"/>
            </a:endParaRPr>
          </a:p>
          <a:p>
            <a:pPr>
              <a:defRPr/>
            </a:pPr>
            <a:r>
              <a:rPr lang="en-US" sz="3200" dirty="0">
                <a:solidFill>
                  <a:schemeClr val="bg1"/>
                </a:solidFill>
                <a:latin typeface="Tahoma" pitchFamily="34" charset="0"/>
              </a:rPr>
              <a:t>“There is one who speaks rashly</a:t>
            </a:r>
          </a:p>
          <a:p>
            <a:pPr>
              <a:defRPr/>
            </a:pPr>
            <a:r>
              <a:rPr lang="en-US" sz="3200" dirty="0">
                <a:solidFill>
                  <a:schemeClr val="bg1"/>
                </a:solidFill>
                <a:latin typeface="Tahoma" pitchFamily="34" charset="0"/>
              </a:rPr>
              <a:t> like the thrusts of a sword, </a:t>
            </a:r>
          </a:p>
          <a:p>
            <a:pPr>
              <a:defRPr/>
            </a:pPr>
            <a:r>
              <a:rPr lang="en-US" sz="3200" dirty="0">
                <a:solidFill>
                  <a:schemeClr val="bg1"/>
                </a:solidFill>
                <a:latin typeface="Tahoma" pitchFamily="34" charset="0"/>
              </a:rPr>
              <a:t>But the tongue of the wise brings healing.”</a:t>
            </a:r>
          </a:p>
        </p:txBody>
      </p:sp>
    </p:spTree>
    <p:extLst>
      <p:ext uri="{BB962C8B-B14F-4D97-AF65-F5344CB8AC3E}">
        <p14:creationId xmlns:p14="http://schemas.microsoft.com/office/powerpoint/2010/main" val="3135108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ppt_x"/>
                                          </p:val>
                                        </p:tav>
                                        <p:tav tm="100000">
                                          <p:val>
                                            <p:strVal val="#ppt_x"/>
                                          </p:val>
                                        </p:tav>
                                      </p:tavLst>
                                    </p:anim>
                                    <p:anim calcmode="lin" valueType="num">
                                      <p:cBhvr additive="base">
                                        <p:cTn id="20" dur="500" fill="hold"/>
                                        <p:tgtEl>
                                          <p:spTgt spid="307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rgbClr val="FFFF00"/>
                </a:solidFill>
                <a:latin typeface="Arial" pitchFamily="34" charset="0"/>
              </a:rPr>
              <a:t>Prov. 14.1  </a:t>
            </a:r>
            <a:br>
              <a:rPr lang="en-US" sz="4800" b="1" dirty="0">
                <a:solidFill>
                  <a:srgbClr val="FFFF00"/>
                </a:solidFill>
                <a:latin typeface="Arial" pitchFamily="34" charset="0"/>
              </a:rPr>
            </a:br>
            <a:r>
              <a:rPr lang="en-US" sz="2000" i="1" dirty="0" err="1">
                <a:solidFill>
                  <a:srgbClr val="FFFF00"/>
                </a:solidFill>
                <a:latin typeface="Arial" pitchFamily="34" charset="0"/>
              </a:rPr>
              <a:t>nasb</a:t>
            </a:r>
            <a:br>
              <a:rPr lang="en-US" sz="4800" b="1" dirty="0">
                <a:solidFill>
                  <a:schemeClr val="bg1"/>
                </a:solidFill>
                <a:latin typeface="Rockwell" charset="0"/>
              </a:rPr>
            </a:br>
            <a:r>
              <a:rPr lang="en-US" dirty="0">
                <a:solidFill>
                  <a:schemeClr val="bg1"/>
                </a:solidFill>
                <a:latin typeface="Rockwell" charset="0"/>
              </a:rPr>
              <a:t>The wise woman builds her house, But the foolish tears it down with her own hands.</a:t>
            </a:r>
            <a:endParaRPr lang="en-US" dirty="0"/>
          </a:p>
        </p:txBody>
      </p:sp>
      <p:sp>
        <p:nvSpPr>
          <p:cNvPr id="3" name="Text Box 8"/>
          <p:cNvSpPr txBox="1">
            <a:spLocks noChangeArrowheads="1"/>
          </p:cNvSpPr>
          <p:nvPr/>
        </p:nvSpPr>
        <p:spPr bwMode="auto">
          <a:xfrm>
            <a:off x="762000" y="304801"/>
            <a:ext cx="7391400" cy="769441"/>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defRPr/>
            </a:pPr>
            <a:r>
              <a:rPr lang="en-US" sz="4400" b="1" dirty="0">
                <a:solidFill>
                  <a:srgbClr val="FFFFFF"/>
                </a:solidFill>
                <a:latin typeface="Arial" charset="0"/>
              </a:rPr>
              <a:t>Prov.    21:9 &amp; 19</a:t>
            </a:r>
            <a:endParaRPr lang="en-US" sz="4400" dirty="0">
              <a:solidFill>
                <a:srgbClr val="FFFFFF"/>
              </a:solidFill>
              <a:latin typeface="Arial" charset="0"/>
            </a:endParaRPr>
          </a:p>
        </p:txBody>
      </p:sp>
    </p:spTree>
    <p:extLst>
      <p:ext uri="{BB962C8B-B14F-4D97-AF65-F5344CB8AC3E}">
        <p14:creationId xmlns:p14="http://schemas.microsoft.com/office/powerpoint/2010/main" val="1654512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6858000"/>
          </a:xfrm>
          <a:solidFill>
            <a:schemeClr val="tx1"/>
          </a:solidFill>
        </p:spPr>
        <p:txBody>
          <a:bodyPr/>
          <a:lstStyle/>
          <a:p>
            <a:r>
              <a:rPr lang="en-US" sz="6000" i="1" dirty="0">
                <a:solidFill>
                  <a:srgbClr val="FFFF00"/>
                </a:solidFill>
                <a:latin typeface="Calibri" panose="020F0502020204030204" pitchFamily="34" charset="0"/>
              </a:rPr>
              <a:t>specific area …</a:t>
            </a:r>
            <a:br>
              <a:rPr lang="en-US" sz="6000" i="1" dirty="0">
                <a:solidFill>
                  <a:srgbClr val="FFFF00"/>
                </a:solidFill>
                <a:latin typeface="Calibri" panose="020F0502020204030204" pitchFamily="34" charset="0"/>
              </a:rPr>
            </a:b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“sorry apologies“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vs.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sorrow &amp; apology</a:t>
            </a:r>
            <a:br>
              <a:rPr lang="en-US" sz="6000" i="1" dirty="0">
                <a:solidFill>
                  <a:schemeClr val="bg1"/>
                </a:solidFill>
                <a:latin typeface="Calibri" panose="020F0502020204030204" pitchFamily="34" charset="0"/>
              </a:rPr>
            </a:br>
            <a:endParaRPr lang="en-US" sz="60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63266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pPr algn="l"/>
            <a:br>
              <a:rPr lang="en-US" b="1" dirty="0">
                <a:solidFill>
                  <a:schemeClr val="bg1"/>
                </a:solidFill>
                <a:latin typeface="Caladea" panose="02040503050406030204" pitchFamily="18" charset="0"/>
              </a:rPr>
            </a:br>
            <a:br>
              <a:rPr lang="en-US" b="1" dirty="0">
                <a:solidFill>
                  <a:schemeClr val="bg1"/>
                </a:solidFill>
                <a:latin typeface="Caladea" panose="02040503050406030204" pitchFamily="18" charset="0"/>
              </a:rPr>
            </a:br>
            <a:br>
              <a:rPr lang="en-US" b="1" dirty="0">
                <a:solidFill>
                  <a:schemeClr val="bg1"/>
                </a:solidFill>
                <a:latin typeface="Caladea" panose="02040503050406030204" pitchFamily="18" charset="0"/>
              </a:rPr>
            </a:br>
            <a:r>
              <a:rPr lang="en-US" b="1" dirty="0">
                <a:solidFill>
                  <a:schemeClr val="bg1"/>
                </a:solidFill>
                <a:latin typeface="Caladea" panose="02040503050406030204" pitchFamily="18" charset="0"/>
              </a:rPr>
              <a:t>For this reason a man shall leave his father and mother and cleave to his wife and the two shall become one flesh….</a:t>
            </a:r>
            <a:br>
              <a:rPr lang="en-US" b="1" dirty="0">
                <a:solidFill>
                  <a:schemeClr val="bg1"/>
                </a:solidFill>
                <a:latin typeface="Caladea" panose="02040503050406030204" pitchFamily="18" charset="0"/>
              </a:rPr>
            </a:br>
            <a:r>
              <a:rPr lang="en-US" b="1" dirty="0">
                <a:solidFill>
                  <a:schemeClr val="bg1"/>
                </a:solidFill>
                <a:latin typeface="Caladea" panose="02040503050406030204" pitchFamily="18" charset="0"/>
              </a:rPr>
              <a:t>And what God joined together, let no one separate</a:t>
            </a:r>
            <a:br>
              <a:rPr lang="en-US" b="1" dirty="0">
                <a:solidFill>
                  <a:schemeClr val="bg1"/>
                </a:solidFill>
                <a:latin typeface="Caladea" panose="02040503050406030204" pitchFamily="18" charset="0"/>
              </a:rPr>
            </a:br>
            <a:br>
              <a:rPr lang="en-US" b="1" dirty="0">
                <a:solidFill>
                  <a:schemeClr val="bg1"/>
                </a:solidFill>
                <a:latin typeface="Caladea" panose="02040503050406030204" pitchFamily="18" charset="0"/>
              </a:rPr>
            </a:br>
            <a:br>
              <a:rPr lang="en-US" sz="7200" b="1" dirty="0">
                <a:solidFill>
                  <a:schemeClr val="bg1"/>
                </a:solidFill>
                <a:latin typeface="Caladea" panose="02040503050406030204" pitchFamily="18" charset="0"/>
              </a:rPr>
            </a:br>
            <a:endParaRPr lang="en-US" sz="7200" b="1" dirty="0">
              <a:latin typeface="Caladea" panose="02040503050406030204" pitchFamily="18" charset="0"/>
            </a:endParaRPr>
          </a:p>
        </p:txBody>
      </p:sp>
    </p:spTree>
    <p:extLst>
      <p:ext uri="{BB962C8B-B14F-4D97-AF65-F5344CB8AC3E}">
        <p14:creationId xmlns:p14="http://schemas.microsoft.com/office/powerpoint/2010/main" val="352790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8435" name="Rectangle 3"/>
          <p:cNvSpPr>
            <a:spLocks noGrp="1" noChangeArrowheads="1"/>
          </p:cNvSpPr>
          <p:nvPr>
            <p:ph type="body" sz="half" idx="1"/>
          </p:nvPr>
        </p:nvSpPr>
        <p:spPr>
          <a:xfrm>
            <a:off x="304800" y="1143000"/>
            <a:ext cx="4038600" cy="5486400"/>
          </a:xfrm>
          <a:solidFill>
            <a:schemeClr val="bg1"/>
          </a:solidFill>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accusation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“hypothetical”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solidFill>
                <a:schemeClr val="bg1"/>
              </a:solidFill>
              <a:latin typeface="Arial" panose="020B0604020202020204" pitchFamily="34" charset="0"/>
              <a:cs typeface="Arial" panose="020B0604020202020204" pitchFamily="34" charset="0"/>
            </a:endParaRPr>
          </a:p>
        </p:txBody>
      </p:sp>
      <p:sp>
        <p:nvSpPr>
          <p:cNvPr id="18440" name="Text Box 8"/>
          <p:cNvSpPr txBox="1">
            <a:spLocks noChangeArrowheads="1"/>
          </p:cNvSpPr>
          <p:nvPr/>
        </p:nvSpPr>
        <p:spPr bwMode="auto">
          <a:xfrm>
            <a:off x="4007639" y="4724400"/>
            <a:ext cx="4876800" cy="156966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a:t>
            </a:r>
            <a:br>
              <a:rPr lang="en-US" altLang="en-US" sz="3200" dirty="0">
                <a:solidFill>
                  <a:schemeClr val="bg1"/>
                </a:solidFill>
                <a:latin typeface="Arial" panose="020B0604020202020204" pitchFamily="34" charset="0"/>
                <a:cs typeface="Arial" panose="020B0604020202020204" pitchFamily="34" charset="0"/>
              </a:rPr>
            </a:br>
            <a:r>
              <a:rPr lang="en-US" altLang="en-US" sz="3200" dirty="0">
                <a:solidFill>
                  <a:schemeClr val="bg1"/>
                </a:solidFill>
                <a:latin typeface="Arial" panose="020B0604020202020204" pitchFamily="34" charset="0"/>
                <a:cs typeface="Arial" panose="020B0604020202020204" pitchFamily="34" charset="0"/>
              </a:rPr>
              <a:t>NO BIG DEAL. MAYBE I WASN’T PERFECT.</a:t>
            </a:r>
          </a:p>
        </p:txBody>
      </p:sp>
      <p:sp>
        <p:nvSpPr>
          <p:cNvPr id="8" name="Oval Callout 7"/>
          <p:cNvSpPr/>
          <p:nvPr/>
        </p:nvSpPr>
        <p:spPr bwMode="auto">
          <a:xfrm>
            <a:off x="3917161" y="325165"/>
            <a:ext cx="4967278" cy="1559801"/>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Perhaps I made a mistake</a:t>
            </a:r>
          </a:p>
        </p:txBody>
      </p:sp>
      <p:sp>
        <p:nvSpPr>
          <p:cNvPr id="9" name="Oval Callout 8"/>
          <p:cNvSpPr/>
          <p:nvPr/>
        </p:nvSpPr>
        <p:spPr bwMode="auto">
          <a:xfrm>
            <a:off x="3702839" y="1291779"/>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Maybe my reaction wasn’t the best</a:t>
            </a:r>
          </a:p>
        </p:txBody>
      </p:sp>
      <p:sp>
        <p:nvSpPr>
          <p:cNvPr id="10" name="Oval Callout 9"/>
          <p:cNvSpPr/>
          <p:nvPr/>
        </p:nvSpPr>
        <p:spPr bwMode="auto">
          <a:xfrm>
            <a:off x="3702839" y="2597694"/>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no one’s perfect after all</a:t>
            </a:r>
          </a:p>
        </p:txBody>
      </p:sp>
    </p:spTree>
    <p:extLst>
      <p:ext uri="{BB962C8B-B14F-4D97-AF65-F5344CB8AC3E}">
        <p14:creationId xmlns:p14="http://schemas.microsoft.com/office/powerpoint/2010/main" val="2465527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 calcmode="lin" valueType="num">
                                      <p:cBhvr additive="base">
                                        <p:cTn id="22" dur="500" fill="hold"/>
                                        <p:tgtEl>
                                          <p:spTgt spid="18440"/>
                                        </p:tgtEl>
                                        <p:attrNameLst>
                                          <p:attrName>ppt_x</p:attrName>
                                        </p:attrNameLst>
                                      </p:cBhvr>
                                      <p:tavLst>
                                        <p:tav tm="0">
                                          <p:val>
                                            <p:strVal val="1+#ppt_w/2"/>
                                          </p:val>
                                        </p:tav>
                                        <p:tav tm="100000">
                                          <p:val>
                                            <p:strVal val="#ppt_x"/>
                                          </p:val>
                                        </p:tav>
                                      </p:tavLst>
                                    </p:anim>
                                    <p:anim calcmode="lin" valueType="num">
                                      <p:cBhvr additive="base">
                                        <p:cTn id="23"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autoUpdateAnimBg="0"/>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latin typeface="Arial" panose="020B0604020202020204" pitchFamily="34" charset="0"/>
                <a:cs typeface="Arial" panose="020B0604020202020204" pitchFamily="34" charset="0"/>
              </a:rPr>
              <a:t>the accusation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“hypothetical”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latin typeface="Arial" panose="020B0604020202020204" pitchFamily="34" charset="0"/>
              <a:cs typeface="Arial" panose="020B0604020202020204" pitchFamily="34" charset="0"/>
            </a:endParaRPr>
          </a:p>
        </p:txBody>
      </p:sp>
      <p:sp>
        <p:nvSpPr>
          <p:cNvPr id="8" name="Oval Callout 7"/>
          <p:cNvSpPr/>
          <p:nvPr/>
        </p:nvSpPr>
        <p:spPr bwMode="auto">
          <a:xfrm>
            <a:off x="3581400" y="38953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got so upset over that</a:t>
            </a:r>
          </a:p>
        </p:txBody>
      </p:sp>
      <p:sp>
        <p:nvSpPr>
          <p:cNvPr id="9" name="Oval Callout 8"/>
          <p:cNvSpPr/>
          <p:nvPr/>
        </p:nvSpPr>
        <p:spPr bwMode="auto">
          <a:xfrm>
            <a:off x="3429000" y="1452563"/>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were so bothered by that</a:t>
            </a:r>
          </a:p>
        </p:txBody>
      </p:sp>
      <p:sp>
        <p:nvSpPr>
          <p:cNvPr id="10" name="Oval Callout 9"/>
          <p:cNvSpPr/>
          <p:nvPr/>
        </p:nvSpPr>
        <p:spPr bwMode="auto">
          <a:xfrm>
            <a:off x="3429000" y="254169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took it the wrong way</a:t>
            </a:r>
          </a:p>
        </p:txBody>
      </p:sp>
      <p:sp>
        <p:nvSpPr>
          <p:cNvPr id="19464" name="Text Box 8"/>
          <p:cNvSpPr txBox="1">
            <a:spLocks noChangeArrowheads="1"/>
          </p:cNvSpPr>
          <p:nvPr/>
        </p:nvSpPr>
        <p:spPr bwMode="auto">
          <a:xfrm>
            <a:off x="4072759" y="4319589"/>
            <a:ext cx="4648200" cy="2554545"/>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HERE’S YOUR APOLOGY: SORRY YOU MESSED UP,  BUT IT’S YOUR FAULT</a:t>
            </a:r>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337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 calcmode="lin" valueType="num">
                                      <p:cBhvr additive="base">
                                        <p:cTn id="22" dur="500" fill="hold"/>
                                        <p:tgtEl>
                                          <p:spTgt spid="19464"/>
                                        </p:tgtEl>
                                        <p:attrNameLst>
                                          <p:attrName>ppt_x</p:attrName>
                                        </p:attrNameLst>
                                      </p:cBhvr>
                                      <p:tavLst>
                                        <p:tav tm="0">
                                          <p:val>
                                            <p:strVal val="1+#ppt_w/2"/>
                                          </p:val>
                                        </p:tav>
                                        <p:tav tm="100000">
                                          <p:val>
                                            <p:strVal val="#ppt_x"/>
                                          </p:val>
                                        </p:tav>
                                      </p:tavLst>
                                    </p:anim>
                                    <p:anim calcmode="lin" valueType="num">
                                      <p:cBhvr additive="base">
                                        <p:cTn id="2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46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0487" name="Text Box 7"/>
          <p:cNvSpPr txBox="1">
            <a:spLocks noChangeArrowheads="1"/>
          </p:cNvSpPr>
          <p:nvPr/>
        </p:nvSpPr>
        <p:spPr bwMode="auto">
          <a:xfrm>
            <a:off x="4038600" y="3657601"/>
            <a:ext cx="4800600" cy="3046988"/>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I’M ADMITTING NOTHING (and likely did nothing).  BUT SUPPOSING EVEN IF I DID, LET’S CONSIDER IT APOLOGIZED FOR</a:t>
            </a:r>
          </a:p>
        </p:txBody>
      </p:sp>
      <p:sp>
        <p:nvSpPr>
          <p:cNvPr id="7" name="Oval Callout 6"/>
          <p:cNvSpPr/>
          <p:nvPr/>
        </p:nvSpPr>
        <p:spPr bwMode="auto">
          <a:xfrm>
            <a:off x="3429000" y="12578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may have made a mistake</a:t>
            </a:r>
          </a:p>
        </p:txBody>
      </p:sp>
      <p:sp>
        <p:nvSpPr>
          <p:cNvPr id="8" name="Oval Callout 7"/>
          <p:cNvSpPr/>
          <p:nvPr/>
        </p:nvSpPr>
        <p:spPr bwMode="auto">
          <a:xfrm>
            <a:off x="1600202" y="1698069"/>
            <a:ext cx="7041931" cy="1730932"/>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did anything that may have appeared to be wrong</a:t>
            </a:r>
          </a:p>
        </p:txBody>
      </p:sp>
    </p:spTree>
    <p:extLst>
      <p:ext uri="{BB962C8B-B14F-4D97-AF65-F5344CB8AC3E}">
        <p14:creationId xmlns:p14="http://schemas.microsoft.com/office/powerpoint/2010/main" val="1909473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1+#ppt_w/2"/>
                                          </p:val>
                                        </p:tav>
                                        <p:tav tm="100000">
                                          <p:val>
                                            <p:strVal val="#ppt_x"/>
                                          </p:val>
                                        </p:tav>
                                      </p:tavLst>
                                    </p:anim>
                                    <p:anim calcmode="lin" valueType="num">
                                      <p:cBhvr additive="base">
                                        <p:cTn id="1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autoUpdateAnimBg="0"/>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latin typeface="Arial" panose="020B0604020202020204" pitchFamily="34" charset="0"/>
                <a:cs typeface="Arial" panose="020B0604020202020204" pitchFamily="34" charset="0"/>
              </a:rPr>
              <a:t>the accusation apology</a:t>
            </a:r>
          </a:p>
          <a:p>
            <a:pPr>
              <a:lnSpc>
                <a:spcPct val="110000"/>
              </a:lnSpc>
            </a:pPr>
            <a:r>
              <a:rPr lang="en-US" altLang="en-US" sz="3200" dirty="0">
                <a:latin typeface="Arial" panose="020B0604020202020204" pitchFamily="34" charset="0"/>
                <a:cs typeface="Arial" panose="020B0604020202020204" pitchFamily="34" charset="0"/>
              </a:rPr>
              <a:t>the “hypothetical” apology</a:t>
            </a:r>
          </a:p>
          <a:p>
            <a:pPr>
              <a:lnSpc>
                <a:spcPct val="110000"/>
              </a:lnSpc>
            </a:pPr>
            <a:r>
              <a:rPr lang="en-US" altLang="en-US" sz="3200" dirty="0">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latin typeface="Arial" panose="020B0604020202020204" pitchFamily="34" charset="0"/>
              <a:cs typeface="Arial" panose="020B0604020202020204" pitchFamily="34" charset="0"/>
            </a:endParaRPr>
          </a:p>
        </p:txBody>
      </p:sp>
      <p:sp>
        <p:nvSpPr>
          <p:cNvPr id="8" name="Oval Callout 7"/>
          <p:cNvSpPr/>
          <p:nvPr/>
        </p:nvSpPr>
        <p:spPr bwMode="auto">
          <a:xfrm>
            <a:off x="3641834" y="14154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I’m sorry, BUT IF YOU HADN’T…</a:t>
            </a:r>
          </a:p>
        </p:txBody>
      </p:sp>
      <p:sp>
        <p:nvSpPr>
          <p:cNvPr id="9" name="Oval Callout 8"/>
          <p:cNvSpPr/>
          <p:nvPr/>
        </p:nvSpPr>
        <p:spPr bwMode="auto">
          <a:xfrm>
            <a:off x="3505200" y="14478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YOU WERE THE ONE…</a:t>
            </a:r>
          </a:p>
        </p:txBody>
      </p:sp>
      <p:sp>
        <p:nvSpPr>
          <p:cNvPr id="10" name="Oval Callout 9"/>
          <p:cNvSpPr/>
          <p:nvPr/>
        </p:nvSpPr>
        <p:spPr bwMode="auto">
          <a:xfrm>
            <a:off x="1752602" y="2743200"/>
            <a:ext cx="7039303" cy="2209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I ONLY</a:t>
            </a:r>
          </a:p>
          <a:p>
            <a:pPr algn="ctr"/>
            <a:r>
              <a:rPr lang="en-US" sz="3600" kern="0" dirty="0">
                <a:latin typeface="Arial Narrow" panose="020B0606020202030204" pitchFamily="34" charset="0"/>
              </a:rPr>
              <a:t> REACTED THAT WAY</a:t>
            </a:r>
          </a:p>
          <a:p>
            <a:pPr algn="ctr"/>
            <a:r>
              <a:rPr lang="en-US" sz="3600" kern="0" dirty="0">
                <a:latin typeface="Arial Narrow" panose="020B0606020202030204" pitchFamily="34" charset="0"/>
              </a:rPr>
              <a:t>BECAUSE YOU…</a:t>
            </a:r>
          </a:p>
        </p:txBody>
      </p:sp>
      <p:sp>
        <p:nvSpPr>
          <p:cNvPr id="21512" name="Text Box 8"/>
          <p:cNvSpPr txBox="1">
            <a:spLocks noChangeArrowheads="1"/>
          </p:cNvSpPr>
          <p:nvPr/>
        </p:nvSpPr>
        <p:spPr bwMode="auto">
          <a:xfrm>
            <a:off x="4114800" y="4806950"/>
            <a:ext cx="4572000" cy="2062103"/>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OK, there’s your apology. NOW TO THE REAL PROBLEM: YOU.</a:t>
            </a:r>
          </a:p>
        </p:txBody>
      </p:sp>
    </p:spTree>
    <p:extLst>
      <p:ext uri="{BB962C8B-B14F-4D97-AF65-F5344CB8AC3E}">
        <p14:creationId xmlns:p14="http://schemas.microsoft.com/office/powerpoint/2010/main" val="63157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1512"/>
                                        </p:tgtEl>
                                        <p:attrNameLst>
                                          <p:attrName>style.visibility</p:attrName>
                                        </p:attrNameLst>
                                      </p:cBhvr>
                                      <p:to>
                                        <p:strVal val="visible"/>
                                      </p:to>
                                    </p:set>
                                    <p:anim calcmode="lin" valueType="num">
                                      <p:cBhvr additive="base">
                                        <p:cTn id="22" dur="500" fill="hold"/>
                                        <p:tgtEl>
                                          <p:spTgt spid="21512"/>
                                        </p:tgtEl>
                                        <p:attrNameLst>
                                          <p:attrName>ppt_x</p:attrName>
                                        </p:attrNameLst>
                                      </p:cBhvr>
                                      <p:tavLst>
                                        <p:tav tm="0">
                                          <p:val>
                                            <p:strVal val="1+#ppt_w/2"/>
                                          </p:val>
                                        </p:tav>
                                        <p:tav tm="100000">
                                          <p:val>
                                            <p:strVal val="#ppt_x"/>
                                          </p:val>
                                        </p:tav>
                                      </p:tavLst>
                                    </p:anim>
                                    <p:anim calcmode="lin" valueType="num">
                                      <p:cBhvr additive="base">
                                        <p:cTn id="23"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51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latin typeface="Arial" panose="020B0604020202020204" pitchFamily="34" charset="0"/>
                <a:cs typeface="Arial" panose="020B0604020202020204" pitchFamily="34" charset="0"/>
              </a:rPr>
              <a:t>the “I’m sorry, but…” apology</a:t>
            </a:r>
          </a:p>
          <a:p>
            <a:pPr>
              <a:lnSpc>
                <a:spcPct val="110000"/>
              </a:lnSpc>
            </a:pPr>
            <a:r>
              <a:rPr lang="en-US" altLang="en-US" sz="3200">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2536" name="Text Box 8"/>
          <p:cNvSpPr txBox="1">
            <a:spLocks noChangeArrowheads="1"/>
          </p:cNvSpPr>
          <p:nvPr/>
        </p:nvSpPr>
        <p:spPr bwMode="auto">
          <a:xfrm>
            <a:off x="4114800" y="4724400"/>
            <a:ext cx="4572000" cy="1815882"/>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b="1" dirty="0" err="1">
                <a:solidFill>
                  <a:schemeClr val="bg1"/>
                </a:solidFill>
                <a:latin typeface="Arial" panose="020B0604020202020204" pitchFamily="34" charset="0"/>
                <a:cs typeface="Arial" panose="020B0604020202020204" pitchFamily="34" charset="0"/>
              </a:rPr>
              <a:t>i.o.w.</a:t>
            </a:r>
            <a:r>
              <a:rPr lang="en-US" altLang="en-US" sz="3200" b="1" dirty="0">
                <a:solidFill>
                  <a:schemeClr val="bg1"/>
                </a:solidFill>
                <a:latin typeface="Arial" panose="020B0604020202020204" pitchFamily="34" charset="0"/>
                <a:cs typeface="Arial" panose="020B0604020202020204" pitchFamily="34" charset="0"/>
              </a:rPr>
              <a:t>: </a:t>
            </a:r>
          </a:p>
          <a:p>
            <a:pPr algn="ctr">
              <a:spcBef>
                <a:spcPct val="50000"/>
              </a:spcBef>
            </a:pPr>
            <a:r>
              <a:rPr lang="en-US" altLang="en-US" sz="3200" b="1" dirty="0">
                <a:solidFill>
                  <a:schemeClr val="bg1"/>
                </a:solidFill>
                <a:latin typeface="Arial" panose="020B0604020202020204" pitchFamily="34" charset="0"/>
                <a:cs typeface="Arial" panose="020B0604020202020204" pitchFamily="34" charset="0"/>
              </a:rPr>
              <a:t>Ok-  I said the words. Now get off my back!</a:t>
            </a:r>
          </a:p>
        </p:txBody>
      </p:sp>
      <p:sp>
        <p:nvSpPr>
          <p:cNvPr id="8" name="Oval Callout 7"/>
          <p:cNvSpPr/>
          <p:nvPr/>
        </p:nvSpPr>
        <p:spPr bwMode="auto">
          <a:xfrm>
            <a:off x="3610303" y="6096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i="1" kern="0" dirty="0">
                <a:latin typeface="Arial Narrow" panose="020B0606020202030204" pitchFamily="34" charset="0"/>
              </a:rPr>
              <a:t>So I’m sorry, </a:t>
            </a:r>
          </a:p>
          <a:p>
            <a:pPr algn="ctr"/>
            <a:r>
              <a:rPr lang="en-US" sz="3600" b="1" i="1" kern="0" dirty="0">
                <a:latin typeface="Arial Narrow" panose="020B0606020202030204" pitchFamily="34" charset="0"/>
              </a:rPr>
              <a:t>OK???</a:t>
            </a:r>
          </a:p>
        </p:txBody>
      </p:sp>
      <p:sp>
        <p:nvSpPr>
          <p:cNvPr id="9" name="Oval Callout 8"/>
          <p:cNvSpPr/>
          <p:nvPr/>
        </p:nvSpPr>
        <p:spPr bwMode="auto">
          <a:xfrm>
            <a:off x="3610303" y="2438400"/>
            <a:ext cx="5181600" cy="1828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FINE! I’m sorry then. Are you satisfied?</a:t>
            </a:r>
            <a:endParaRPr lang="en-US" sz="3600" b="1" kern="0" dirty="0">
              <a:latin typeface="Arial Narrow" panose="020B0606020202030204" pitchFamily="34" charset="0"/>
            </a:endParaRPr>
          </a:p>
        </p:txBody>
      </p:sp>
    </p:spTree>
    <p:extLst>
      <p:ext uri="{BB962C8B-B14F-4D97-AF65-F5344CB8AC3E}">
        <p14:creationId xmlns:p14="http://schemas.microsoft.com/office/powerpoint/2010/main" val="90213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1+#ppt_w/2"/>
                                          </p:val>
                                        </p:tav>
                                        <p:tav tm="100000">
                                          <p:val>
                                            <p:strVal val="#ppt_x"/>
                                          </p:val>
                                        </p:tav>
                                      </p:tavLst>
                                    </p:anim>
                                    <p:anim calcmode="lin" valueType="num">
                                      <p:cBhvr additive="base">
                                        <p:cTn id="18"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autoUpdateAnimBg="0"/>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Tahoma" pitchFamily="34" charset="0"/>
              </a:rPr>
              <a:t>apologies</a:t>
            </a:r>
            <a:endParaRPr lang="en-US" altLang="en-US" dirty="0">
              <a:solidFill>
                <a:schemeClr val="bg1"/>
              </a:solidFill>
              <a:latin typeface="Tahoma" pitchFamily="34" charset="0"/>
            </a:endParaRPr>
          </a:p>
        </p:txBody>
      </p:sp>
      <p:sp>
        <p:nvSpPr>
          <p:cNvPr id="23555"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Tahoma" pitchFamily="34" charset="0"/>
              </a:rPr>
              <a:t>the minimizing apology</a:t>
            </a:r>
          </a:p>
          <a:p>
            <a:pPr>
              <a:lnSpc>
                <a:spcPct val="110000"/>
              </a:lnSpc>
            </a:pPr>
            <a:r>
              <a:rPr lang="en-US" altLang="en-US" sz="3200" dirty="0">
                <a:latin typeface="Tahoma" pitchFamily="34" charset="0"/>
              </a:rPr>
              <a:t>the accusation apology</a:t>
            </a:r>
          </a:p>
          <a:p>
            <a:pPr>
              <a:lnSpc>
                <a:spcPct val="110000"/>
              </a:lnSpc>
            </a:pPr>
            <a:r>
              <a:rPr lang="en-US" altLang="en-US" sz="3200" dirty="0">
                <a:latin typeface="Tahoma" pitchFamily="34" charset="0"/>
              </a:rPr>
              <a:t>the “hypothetical” apology</a:t>
            </a:r>
          </a:p>
          <a:p>
            <a:pPr>
              <a:lnSpc>
                <a:spcPct val="110000"/>
              </a:lnSpc>
            </a:pPr>
            <a:r>
              <a:rPr lang="en-US" altLang="en-US" sz="3200" dirty="0">
                <a:latin typeface="Tahoma" pitchFamily="34" charset="0"/>
              </a:rPr>
              <a:t>the “I’m sorry, but…” apology</a:t>
            </a:r>
          </a:p>
          <a:p>
            <a:pPr>
              <a:lnSpc>
                <a:spcPct val="110000"/>
              </a:lnSpc>
            </a:pPr>
            <a:r>
              <a:rPr lang="en-US" altLang="en-US" sz="3200" dirty="0">
                <a:latin typeface="Tahoma" pitchFamily="34" charset="0"/>
              </a:rPr>
              <a:t>the angry apology</a:t>
            </a:r>
            <a:endParaRPr lang="en-US" altLang="en-US" sz="3000" dirty="0">
              <a:latin typeface="Tahoma" pitchFamily="34" charset="0"/>
            </a:endParaRPr>
          </a:p>
        </p:txBody>
      </p:sp>
      <p:sp>
        <p:nvSpPr>
          <p:cNvPr id="23556" name="Text Box 4"/>
          <p:cNvSpPr txBox="1">
            <a:spLocks noChangeArrowheads="1"/>
          </p:cNvSpPr>
          <p:nvPr/>
        </p:nvSpPr>
        <p:spPr bwMode="auto">
          <a:xfrm>
            <a:off x="4724400" y="1981200"/>
            <a:ext cx="3962400" cy="2862322"/>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pPr>
            <a:r>
              <a:rPr lang="en-US" altLang="en-US" sz="4000" b="1" dirty="0">
                <a:latin typeface="Tahoma" pitchFamily="34" charset="0"/>
              </a:rPr>
              <a:t>the apology of the prodigal son </a:t>
            </a:r>
          </a:p>
          <a:p>
            <a:pPr>
              <a:spcBef>
                <a:spcPct val="50000"/>
              </a:spcBef>
            </a:pPr>
            <a:r>
              <a:rPr lang="en-US" altLang="en-US" sz="4000" b="1" dirty="0">
                <a:latin typeface="Tahoma" pitchFamily="34" charset="0"/>
              </a:rPr>
              <a:t>Lk.15:21</a:t>
            </a:r>
            <a:endParaRPr lang="en-US" altLang="en-US" sz="4000" dirty="0">
              <a:latin typeface="Tahoma" pitchFamily="34" charset="0"/>
            </a:endParaRPr>
          </a:p>
        </p:txBody>
      </p:sp>
      <p:sp>
        <p:nvSpPr>
          <p:cNvPr id="3" name="Multiply 2"/>
          <p:cNvSpPr/>
          <p:nvPr/>
        </p:nvSpPr>
        <p:spPr bwMode="auto">
          <a:xfrm>
            <a:off x="0" y="-1066800"/>
            <a:ext cx="4267200" cy="9753599"/>
          </a:xfrm>
          <a:prstGeom prst="mathMultiply">
            <a:avLst>
              <a:gd name="adj1" fmla="val 4520"/>
            </a:avLst>
          </a:prstGeom>
          <a:solidFill>
            <a:schemeClr val="tx1">
              <a:lumMod val="85000"/>
              <a:lumOff val="1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96033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750" fill="hold"/>
                                        <p:tgtEl>
                                          <p:spTgt spid="23556"/>
                                        </p:tgtEl>
                                        <p:attrNameLst>
                                          <p:attrName>ppt_x</p:attrName>
                                        </p:attrNameLst>
                                      </p:cBhvr>
                                      <p:tavLst>
                                        <p:tav tm="0">
                                          <p:val>
                                            <p:strVal val="1+#ppt_w/2"/>
                                          </p:val>
                                        </p:tav>
                                        <p:tav tm="100000">
                                          <p:val>
                                            <p:strVal val="#ppt_x"/>
                                          </p:val>
                                        </p:tav>
                                      </p:tavLst>
                                    </p:anim>
                                    <p:anim calcmode="lin" valueType="num">
                                      <p:cBhvr additive="base">
                                        <p:cTn id="8" dur="750" fill="hold"/>
                                        <p:tgtEl>
                                          <p:spTgt spid="2355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DF5D1362-5DD6-2445-838F-68FB632437AC}"/>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6678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ghtning Bolt 12"/>
          <p:cNvSpPr/>
          <p:nvPr/>
        </p:nvSpPr>
        <p:spPr>
          <a:xfrm rot="3409271">
            <a:off x="5437406" y="2418359"/>
            <a:ext cx="1609383" cy="2139963"/>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281964">
            <a:off x="1949601" y="2282740"/>
            <a:ext cx="1586702" cy="2265659"/>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ame 13">
            <a:extLst>
              <a:ext uri="{FF2B5EF4-FFF2-40B4-BE49-F238E27FC236}">
                <a16:creationId xmlns:a16="http://schemas.microsoft.com/office/drawing/2014/main" id="{10BD038A-1781-CA4C-B05A-F1FCE25EFBEB}"/>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3042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anim calcmode="lin" valueType="num">
                                      <p:cBhvr>
                                        <p:cTn id="8" dur="700" fill="hold"/>
                                        <p:tgtEl>
                                          <p:spTgt spid="8"/>
                                        </p:tgtEl>
                                        <p:attrNameLst>
                                          <p:attrName>ppt_x</p:attrName>
                                        </p:attrNameLst>
                                      </p:cBhvr>
                                      <p:tavLst>
                                        <p:tav tm="0">
                                          <p:val>
                                            <p:strVal val="#ppt_x"/>
                                          </p:val>
                                        </p:tav>
                                        <p:tav tm="100000">
                                          <p:val>
                                            <p:strVal val="#ppt_x"/>
                                          </p:val>
                                        </p:tav>
                                      </p:tavLst>
                                    </p:anim>
                                    <p:anim calcmode="lin" valueType="num">
                                      <p:cBhvr>
                                        <p:cTn id="9" dur="7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00"/>
                                        <p:tgtEl>
                                          <p:spTgt spid="9"/>
                                        </p:tgtEl>
                                      </p:cBhvr>
                                    </p:animEffect>
                                    <p:anim calcmode="lin" valueType="num">
                                      <p:cBhvr>
                                        <p:cTn id="13" dur="700" fill="hold"/>
                                        <p:tgtEl>
                                          <p:spTgt spid="9"/>
                                        </p:tgtEl>
                                        <p:attrNameLst>
                                          <p:attrName>ppt_x</p:attrName>
                                        </p:attrNameLst>
                                      </p:cBhvr>
                                      <p:tavLst>
                                        <p:tav tm="0">
                                          <p:val>
                                            <p:strVal val="#ppt_x"/>
                                          </p:val>
                                        </p:tav>
                                        <p:tav tm="100000">
                                          <p:val>
                                            <p:strVal val="#ppt_x"/>
                                          </p:val>
                                        </p:tav>
                                      </p:tavLst>
                                    </p:anim>
                                    <p:anim calcmode="lin" valueType="num">
                                      <p:cBhvr>
                                        <p:cTn id="14" dur="7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animBg="1"/>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986450"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34415" y="392359"/>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859324"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215559"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ightning Bolt 12"/>
          <p:cNvSpPr/>
          <p:nvPr/>
        </p:nvSpPr>
        <p:spPr>
          <a:xfrm rot="21246634">
            <a:off x="3831508" y="3931470"/>
            <a:ext cx="885581" cy="1429444"/>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516538" flipH="1">
            <a:off x="4434387" y="3962393"/>
            <a:ext cx="763073" cy="1451171"/>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4" name="Group 13"/>
          <p:cNvGrpSpPr/>
          <p:nvPr/>
        </p:nvGrpSpPr>
        <p:grpSpPr>
          <a:xfrm>
            <a:off x="2760056" y="628594"/>
            <a:ext cx="2659766" cy="2495606"/>
            <a:chOff x="4806110" y="-122367"/>
            <a:chExt cx="3318705" cy="3327475"/>
          </a:xfrm>
        </p:grpSpPr>
        <p:sp>
          <p:nvSpPr>
            <p:cNvPr id="15" name="Cloud Callout 14"/>
            <p:cNvSpPr/>
            <p:nvPr/>
          </p:nvSpPr>
          <p:spPr>
            <a:xfrm>
              <a:off x="4806110" y="-122367"/>
              <a:ext cx="3318705" cy="3327475"/>
            </a:xfrm>
            <a:prstGeom prst="cloudCallout">
              <a:avLst>
                <a:gd name="adj1" fmla="val -65876"/>
                <a:gd name="adj2" fmla="val 52981"/>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774910" y="309255"/>
              <a:ext cx="666262" cy="2018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79501" y="1879317"/>
              <a:ext cx="559351" cy="8114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18" name="Group 17"/>
          <p:cNvGrpSpPr/>
          <p:nvPr/>
        </p:nvGrpSpPr>
        <p:grpSpPr>
          <a:xfrm>
            <a:off x="4493410" y="689404"/>
            <a:ext cx="2842022" cy="2282396"/>
            <a:chOff x="4864081" y="-134267"/>
            <a:chExt cx="3849102" cy="2822578"/>
          </a:xfrm>
        </p:grpSpPr>
        <p:sp>
          <p:nvSpPr>
            <p:cNvPr id="19" name="Cloud Callout 18"/>
            <p:cNvSpPr/>
            <p:nvPr/>
          </p:nvSpPr>
          <p:spPr>
            <a:xfrm>
              <a:off x="4864081" y="-134267"/>
              <a:ext cx="3849102" cy="2822578"/>
            </a:xfrm>
            <a:prstGeom prst="cloudCallout">
              <a:avLst>
                <a:gd name="adj1" fmla="val 40703"/>
                <a:gd name="adj2" fmla="val 67188"/>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84469" y="278915"/>
              <a:ext cx="1266981" cy="18380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883630" y="1498288"/>
              <a:ext cx="329957" cy="8641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3" name="Horizontal Scroll 2"/>
          <p:cNvSpPr/>
          <p:nvPr/>
        </p:nvSpPr>
        <p:spPr>
          <a:xfrm>
            <a:off x="2808859" y="3009463"/>
            <a:ext cx="3481241" cy="2577953"/>
          </a:xfrm>
          <a:prstGeom prst="horizontalScroll">
            <a:avLst/>
          </a:prstGeom>
          <a:blipFill>
            <a:blip r:embed="rId12"/>
            <a:tile tx="0" ty="0" sx="100000" sy="100000" flip="none" algn="tl"/>
          </a:blipFill>
          <a:ln>
            <a:solidFill>
              <a:schemeClr val="tx1"/>
            </a:solidFill>
          </a:ln>
          <a:effectLst>
            <a:outerShdw blurRad="279400" dist="1651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chemeClr val="tx1"/>
                </a:solidFill>
                <a:latin typeface="Stencil" panose="040409050D0802020404" pitchFamily="82" charset="0"/>
              </a:rPr>
              <a:t>PhP</a:t>
            </a:r>
            <a:r>
              <a:rPr lang="en-US" sz="7200" dirty="0">
                <a:solidFill>
                  <a:schemeClr val="tx1"/>
                </a:solidFill>
                <a:latin typeface="Stencil" panose="040409050D0802020404" pitchFamily="82" charset="0"/>
              </a:rPr>
              <a:t>.</a:t>
            </a:r>
          </a:p>
          <a:p>
            <a:pPr algn="ctr"/>
            <a:r>
              <a:rPr lang="en-US" sz="7200" dirty="0">
                <a:solidFill>
                  <a:schemeClr val="tx1"/>
                </a:solidFill>
                <a:latin typeface="Stencil" panose="040409050D0802020404" pitchFamily="82" charset="0"/>
              </a:rPr>
              <a:t>2.1-8</a:t>
            </a:r>
          </a:p>
        </p:txBody>
      </p:sp>
      <p:sp>
        <p:nvSpPr>
          <p:cNvPr id="22" name="Frame 21">
            <a:extLst>
              <a:ext uri="{FF2B5EF4-FFF2-40B4-BE49-F238E27FC236}">
                <a16:creationId xmlns:a16="http://schemas.microsoft.com/office/drawing/2014/main" id="{7A95CCED-09F3-1C4B-BDFF-5F42A7DF3E8E}"/>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0527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2071E-6 -1.48148E-6 L -0.18393 -0.00231 " pathEditMode="relative" rAng="0" ptsTypes="AA">
                                      <p:cBhvr>
                                        <p:cTn id="6" dur="2000" fill="hold"/>
                                        <p:tgtEl>
                                          <p:spTgt spid="12"/>
                                        </p:tgtEl>
                                        <p:attrNameLst>
                                          <p:attrName>ppt_x</p:attrName>
                                          <p:attrName>ppt_y</p:attrName>
                                        </p:attrNameLst>
                                      </p:cBhvr>
                                      <p:rCtr x="-9196" y="-116"/>
                                    </p:animMotion>
                                  </p:childTnLst>
                                </p:cTn>
                              </p:par>
                              <p:par>
                                <p:cTn id="7" presetID="63" presetClass="path" presetSubtype="0" accel="50000" decel="50000" fill="hold" nodeType="withEffect">
                                  <p:stCondLst>
                                    <p:cond delay="0"/>
                                  </p:stCondLst>
                                  <p:childTnLst>
                                    <p:animMotion origin="layout" path="M 6.48691E-7 1.85185E-6 L 0.19044 1.85185E-6 " pathEditMode="relative" rAng="0" ptsTypes="AA">
                                      <p:cBhvr>
                                        <p:cTn id="8" dur="2000" fill="hold"/>
                                        <p:tgtEl>
                                          <p:spTgt spid="11"/>
                                        </p:tgtEl>
                                        <p:attrNameLst>
                                          <p:attrName>ppt_x</p:attrName>
                                          <p:attrName>ppt_y</p:attrName>
                                        </p:attrNameLst>
                                      </p:cBhvr>
                                      <p:rCtr x="9522"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Frame 12">
            <a:extLst>
              <a:ext uri="{FF2B5EF4-FFF2-40B4-BE49-F238E27FC236}">
                <a16:creationId xmlns:a16="http://schemas.microsoft.com/office/drawing/2014/main" id="{7361303E-9D71-2241-B51A-25F75A916BF1}"/>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99829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pPr algn="l"/>
            <a:br>
              <a:rPr lang="en-US" b="1" dirty="0">
                <a:solidFill>
                  <a:schemeClr val="bg1"/>
                </a:solidFill>
                <a:latin typeface="Caladea" panose="02040503050406030204" pitchFamily="18" charset="0"/>
              </a:rPr>
            </a:br>
            <a:br>
              <a:rPr lang="en-US" b="1" dirty="0">
                <a:solidFill>
                  <a:schemeClr val="bg1"/>
                </a:solidFill>
                <a:latin typeface="Caladea" panose="02040503050406030204" pitchFamily="18" charset="0"/>
              </a:rPr>
            </a:br>
            <a:br>
              <a:rPr lang="en-US" b="1" dirty="0">
                <a:solidFill>
                  <a:schemeClr val="bg1"/>
                </a:solidFill>
                <a:latin typeface="Caladea" panose="02040503050406030204" pitchFamily="18" charset="0"/>
              </a:rPr>
            </a:br>
            <a:r>
              <a:rPr lang="en-US" b="1" dirty="0">
                <a:solidFill>
                  <a:schemeClr val="bg1"/>
                </a:solidFill>
                <a:latin typeface="Caladea" panose="02040503050406030204" pitchFamily="18" charset="0"/>
              </a:rPr>
              <a:t>me too movement?</a:t>
            </a:r>
            <a:br>
              <a:rPr lang="en-US" b="1" dirty="0">
                <a:solidFill>
                  <a:schemeClr val="bg1"/>
                </a:solidFill>
                <a:latin typeface="Caladea" panose="02040503050406030204" pitchFamily="18" charset="0"/>
              </a:rPr>
            </a:br>
            <a:br>
              <a:rPr lang="en-US" sz="7200" b="1" dirty="0">
                <a:solidFill>
                  <a:schemeClr val="bg1"/>
                </a:solidFill>
                <a:latin typeface="Caladea" panose="02040503050406030204" pitchFamily="18" charset="0"/>
              </a:rPr>
            </a:br>
            <a:endParaRPr lang="en-US" sz="7200" b="1" dirty="0">
              <a:latin typeface="Caladea" panose="02040503050406030204" pitchFamily="18" charset="0"/>
            </a:endParaRPr>
          </a:p>
        </p:txBody>
      </p:sp>
    </p:spTree>
    <p:extLst>
      <p:ext uri="{BB962C8B-B14F-4D97-AF65-F5344CB8AC3E}">
        <p14:creationId xmlns:p14="http://schemas.microsoft.com/office/powerpoint/2010/main" val="411379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595D5354-578E-154F-A4BC-B901AACAB043}"/>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3974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pPr algn="l"/>
            <a:r>
              <a:rPr lang="en-US" sz="4800" b="1" dirty="0">
                <a:solidFill>
                  <a:schemeClr val="bg1"/>
                </a:solidFill>
                <a:latin typeface="Calibri" panose="020F0502020204030204" pitchFamily="34" charset="0"/>
                <a:cs typeface="Calibri" panose="020F0502020204030204" pitchFamily="34" charset="0"/>
              </a:rPr>
              <a:t>Nurture?                    Or Neglect?</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Build up?                   Or tear down?</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Grow together?       Or grow cold?</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798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schemeClr val="tx1"/>
              </a:solidFill>
            </a:endParaRPr>
          </a:p>
          <a:p>
            <a:pPr algn="ctr"/>
            <a:r>
              <a:rPr lang="en-US" sz="4050" b="1" i="1" dirty="0">
                <a:solidFill>
                  <a:schemeClr val="tx1"/>
                </a:solidFill>
              </a:rPr>
              <a:t>a recurring defense:</a:t>
            </a:r>
          </a:p>
          <a:p>
            <a:pPr algn="ctr"/>
            <a:endParaRPr lang="en-US" sz="4050" b="1" i="1" dirty="0">
              <a:solidFill>
                <a:prstClr val="white"/>
              </a:solidFill>
            </a:endParaRPr>
          </a:p>
          <a:p>
            <a:pPr algn="ctr"/>
            <a:r>
              <a:rPr lang="en-US" sz="4050" b="1" i="1" dirty="0">
                <a:solidFill>
                  <a:prstClr val="white"/>
                </a:solidFill>
              </a:rPr>
              <a:t>“consensual”</a:t>
            </a: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35640">
            <a:off x="-34651" y="2109421"/>
            <a:ext cx="7022306" cy="210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9703">
            <a:off x="2876463" y="2071688"/>
            <a:ext cx="5929313"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230" y="1478695"/>
            <a:ext cx="4140545" cy="434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764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r>
              <a:rPr lang="en-US" sz="4050" b="1" i="1" dirty="0">
                <a:solidFill>
                  <a:prstClr val="white"/>
                </a:solidFill>
                <a:latin typeface="Calibri" panose="020F0502020204030204" pitchFamily="34" charset="0"/>
                <a:cs typeface="Calibri" panose="020F0502020204030204" pitchFamily="34" charset="0"/>
              </a:rPr>
              <a:t>Here’s a much</a:t>
            </a:r>
          </a:p>
          <a:p>
            <a:pPr algn="ctr"/>
            <a:r>
              <a:rPr lang="en-US" sz="4050" b="1" i="1" dirty="0">
                <a:solidFill>
                  <a:prstClr val="white"/>
                </a:solidFill>
                <a:latin typeface="Calibri" panose="020F0502020204030204" pitchFamily="34" charset="0"/>
                <a:cs typeface="Calibri" panose="020F0502020204030204" pitchFamily="34" charset="0"/>
              </a:rPr>
              <a:t>better consensual</a:t>
            </a:r>
          </a:p>
          <a:p>
            <a:pPr algn="ctr"/>
            <a:r>
              <a:rPr lang="en-US" sz="4050" b="1" i="1" dirty="0">
                <a:solidFill>
                  <a:prstClr val="white"/>
                </a:solidFill>
                <a:latin typeface="Calibri" panose="020F0502020204030204" pitchFamily="34" charset="0"/>
                <a:cs typeface="Calibri" panose="020F0502020204030204" pitchFamily="34" charset="0"/>
              </a:rPr>
              <a:t>agreement:</a:t>
            </a: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Tree>
    <p:extLst>
      <p:ext uri="{BB962C8B-B14F-4D97-AF65-F5344CB8AC3E}">
        <p14:creationId xmlns:p14="http://schemas.microsoft.com/office/powerpoint/2010/main" val="2018317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585156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
        <p:nvSpPr>
          <p:cNvPr id="5" name="Oval Callout 4"/>
          <p:cNvSpPr/>
          <p:nvPr/>
        </p:nvSpPr>
        <p:spPr>
          <a:xfrm>
            <a:off x="115785" y="955222"/>
            <a:ext cx="5575464" cy="4916384"/>
          </a:xfrm>
          <a:prstGeom prst="wedgeEllipseCallout">
            <a:avLst>
              <a:gd name="adj1" fmla="val -50217"/>
              <a:gd name="adj2" fmla="val 448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Calibri" panose="020F0502020204030204" pitchFamily="34" charset="0"/>
                <a:cs typeface="Calibri" panose="020F0502020204030204" pitchFamily="34" charset="0"/>
              </a:rPr>
              <a:t>Do you take this</a:t>
            </a:r>
          </a:p>
          <a:p>
            <a:pPr algn="ctr"/>
            <a:r>
              <a:rPr lang="en-US" sz="3000" dirty="0">
                <a:solidFill>
                  <a:schemeClr val="tx1"/>
                </a:solidFill>
                <a:latin typeface="Calibri" panose="020F0502020204030204" pitchFamily="34" charset="0"/>
                <a:cs typeface="Calibri" panose="020F0502020204030204" pitchFamily="34" charset="0"/>
              </a:rPr>
              <a:t>woman / man</a:t>
            </a:r>
          </a:p>
          <a:p>
            <a:pPr algn="ctr"/>
            <a:r>
              <a:rPr lang="en-US" sz="3000" dirty="0">
                <a:solidFill>
                  <a:schemeClr val="tx1"/>
                </a:solidFill>
                <a:latin typeface="Calibri" panose="020F0502020204030204" pitchFamily="34" charset="0"/>
                <a:cs typeface="Calibri" panose="020F0502020204030204" pitchFamily="34" charset="0"/>
              </a:rPr>
              <a:t> to be your lawfully wedded</a:t>
            </a:r>
          </a:p>
          <a:p>
            <a:pPr algn="ctr"/>
            <a:r>
              <a:rPr lang="en-US" sz="3000" dirty="0">
                <a:solidFill>
                  <a:schemeClr val="tx1"/>
                </a:solidFill>
                <a:latin typeface="Calibri" panose="020F0502020204030204" pitchFamily="34" charset="0"/>
                <a:cs typeface="Calibri" panose="020F0502020204030204" pitchFamily="34" charset="0"/>
              </a:rPr>
              <a:t>wife /husband?</a:t>
            </a:r>
          </a:p>
          <a:p>
            <a:pPr algn="ctr"/>
            <a:r>
              <a:rPr lang="en-US" sz="3000" dirty="0">
                <a:solidFill>
                  <a:schemeClr val="tx1"/>
                </a:solidFill>
                <a:latin typeface="Calibri" panose="020F0502020204030204" pitchFamily="34" charset="0"/>
                <a:cs typeface="Calibri" panose="020F0502020204030204" pitchFamily="34" charset="0"/>
              </a:rPr>
              <a:t>To have and to hold, and to keep yourself to </a:t>
            </a:r>
          </a:p>
          <a:p>
            <a:pPr algn="ctr"/>
            <a:r>
              <a:rPr lang="en-US" sz="3000" dirty="0">
                <a:solidFill>
                  <a:schemeClr val="tx1"/>
                </a:solidFill>
                <a:latin typeface="Calibri" panose="020F0502020204030204" pitchFamily="34" charset="0"/>
                <a:cs typeface="Calibri" panose="020F0502020204030204" pitchFamily="34" charset="0"/>
              </a:rPr>
              <a:t>her/ him alone?</a:t>
            </a:r>
          </a:p>
          <a:p>
            <a:pPr algn="ctr"/>
            <a:r>
              <a:rPr lang="en-US" sz="3000" dirty="0">
                <a:solidFill>
                  <a:schemeClr val="tx1"/>
                </a:solidFill>
                <a:latin typeface="Calibri" panose="020F0502020204030204" pitchFamily="34" charset="0"/>
                <a:cs typeface="Calibri" panose="020F0502020204030204" pitchFamily="34" charset="0"/>
              </a:rPr>
              <a:t>So long as you both shall live?</a:t>
            </a:r>
          </a:p>
        </p:txBody>
      </p:sp>
      <p:sp>
        <p:nvSpPr>
          <p:cNvPr id="8" name="Oval Callout 7"/>
          <p:cNvSpPr/>
          <p:nvPr/>
        </p:nvSpPr>
        <p:spPr>
          <a:xfrm>
            <a:off x="5468585" y="1065068"/>
            <a:ext cx="1638795" cy="1511135"/>
          </a:xfrm>
          <a:prstGeom prst="wedgeEllipseCallout">
            <a:avLst>
              <a:gd name="adj1" fmla="val 35777"/>
              <a:gd name="adj2" fmla="val 84117"/>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rPr>
              <a:t>I do.</a:t>
            </a:r>
          </a:p>
        </p:txBody>
      </p:sp>
      <p:pic>
        <p:nvPicPr>
          <p:cNvPr id="7170" name="Picture 2" descr="Image result for free clip art bride and g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193" y="3208564"/>
            <a:ext cx="2199904" cy="279218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7373092" y="1056162"/>
            <a:ext cx="1638795" cy="1511135"/>
          </a:xfrm>
          <a:prstGeom prst="wedgeEllipseCallout">
            <a:avLst>
              <a:gd name="adj1" fmla="val -24006"/>
              <a:gd name="adj2" fmla="val 87653"/>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rPr>
              <a:t>I do.</a:t>
            </a:r>
          </a:p>
        </p:txBody>
      </p:sp>
    </p:spTree>
    <p:extLst>
      <p:ext uri="{BB962C8B-B14F-4D97-AF65-F5344CB8AC3E}">
        <p14:creationId xmlns:p14="http://schemas.microsoft.com/office/powerpoint/2010/main" val="2659577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pic>
        <p:nvPicPr>
          <p:cNvPr id="1026" name="Picture 2" descr="brown concrete building near body of water during daytime">
            <a:extLst>
              <a:ext uri="{FF2B5EF4-FFF2-40B4-BE49-F238E27FC236}">
                <a16:creationId xmlns:a16="http://schemas.microsoft.com/office/drawing/2014/main" id="{6BCFD1DC-F6BE-DB45-86D6-59B880DFB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9525"/>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59C0C2-6B00-5547-BE7F-9FA284FDE12B}"/>
              </a:ext>
            </a:extLst>
          </p:cNvPr>
          <p:cNvSpPr/>
          <p:nvPr/>
        </p:nvSpPr>
        <p:spPr>
          <a:xfrm>
            <a:off x="777830" y="1853475"/>
            <a:ext cx="3016339" cy="3785652"/>
          </a:xfrm>
          <a:prstGeom prst="rect">
            <a:avLst/>
          </a:prstGeom>
        </p:spPr>
        <p:txBody>
          <a:bodyPr wrap="none">
            <a:spAutoFit/>
          </a:bodyPr>
          <a:lstStyle/>
          <a:p>
            <a:pPr algn="ctr"/>
            <a:r>
              <a:rPr lang="en-US" sz="4000" b="1" dirty="0">
                <a:solidFill>
                  <a:schemeClr val="bg1"/>
                </a:solidFill>
                <a:latin typeface="Rockwell" panose="02060603020205020403" pitchFamily="18" charset="77"/>
              </a:rPr>
              <a:t>BUILD,</a:t>
            </a:r>
            <a:br>
              <a:rPr lang="en-US" sz="4000" b="1" dirty="0">
                <a:solidFill>
                  <a:schemeClr val="bg1"/>
                </a:solidFill>
                <a:latin typeface="Rockwell" panose="02060603020205020403" pitchFamily="18" charset="77"/>
              </a:rPr>
            </a:br>
            <a:r>
              <a:rPr lang="en-US" sz="4000" b="1" dirty="0">
                <a:solidFill>
                  <a:schemeClr val="bg1"/>
                </a:solidFill>
                <a:latin typeface="Rockwell" panose="02060603020205020403" pitchFamily="18" charset="77"/>
              </a:rPr>
              <a:t>MAINTAIN</a:t>
            </a:r>
          </a:p>
          <a:p>
            <a:pPr algn="ctr"/>
            <a:r>
              <a:rPr lang="en-US" sz="4000" b="1" dirty="0">
                <a:solidFill>
                  <a:schemeClr val="bg1"/>
                </a:solidFill>
                <a:latin typeface="Rockwell" panose="02060603020205020403" pitchFamily="18" charset="77"/>
              </a:rPr>
              <a:t>&amp;</a:t>
            </a:r>
          </a:p>
          <a:p>
            <a:pPr algn="ctr"/>
            <a:r>
              <a:rPr lang="en-US" sz="4000" b="1" dirty="0">
                <a:solidFill>
                  <a:schemeClr val="bg1"/>
                </a:solidFill>
                <a:latin typeface="Rockwell" panose="02060603020205020403" pitchFamily="18" charset="77"/>
              </a:rPr>
              <a:t>PROTECT</a:t>
            </a:r>
            <a:br>
              <a:rPr lang="en-US" sz="4000" b="1" dirty="0">
                <a:solidFill>
                  <a:schemeClr val="bg1"/>
                </a:solidFill>
                <a:latin typeface="Rockwell" panose="02060603020205020403" pitchFamily="18" charset="77"/>
              </a:rPr>
            </a:br>
            <a:r>
              <a:rPr lang="en-US" sz="4000" b="1" dirty="0">
                <a:solidFill>
                  <a:schemeClr val="bg1"/>
                </a:solidFill>
                <a:latin typeface="Rockwell" panose="02060603020205020403" pitchFamily="18" charset="77"/>
              </a:rPr>
              <a:t> YOUR</a:t>
            </a:r>
          </a:p>
          <a:p>
            <a:pPr algn="ctr"/>
            <a:r>
              <a:rPr lang="en-US" sz="4000" b="1" dirty="0">
                <a:solidFill>
                  <a:schemeClr val="bg1"/>
                </a:solidFill>
                <a:latin typeface="Rockwell" panose="02060603020205020403" pitchFamily="18" charset="77"/>
              </a:rPr>
              <a:t> HOME</a:t>
            </a:r>
            <a:endParaRPr lang="en-US" sz="4000" dirty="0">
              <a:latin typeface="Rockwell" panose="02060603020205020403" pitchFamily="18" charset="77"/>
            </a:endParaRPr>
          </a:p>
        </p:txBody>
      </p:sp>
    </p:spTree>
    <p:extLst>
      <p:ext uri="{BB962C8B-B14F-4D97-AF65-F5344CB8AC3E}">
        <p14:creationId xmlns:p14="http://schemas.microsoft.com/office/powerpoint/2010/main" val="3177099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7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29203</TotalTime>
  <Words>2212</Words>
  <Application>Microsoft Office PowerPoint</Application>
  <PresentationFormat>On-screen Show (4:3)</PresentationFormat>
  <Paragraphs>353</Paragraphs>
  <Slides>51</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51</vt:i4>
      </vt:variant>
    </vt:vector>
  </HeadingPairs>
  <TitlesOfParts>
    <vt:vector size="67" baseType="lpstr">
      <vt:lpstr>Arial</vt:lpstr>
      <vt:lpstr>Arial Black</vt:lpstr>
      <vt:lpstr>Arial Narrow</vt:lpstr>
      <vt:lpstr>Caladea</vt:lpstr>
      <vt:lpstr>Calibri</vt:lpstr>
      <vt:lpstr>Rockwell</vt:lpstr>
      <vt:lpstr>Showcard Gothic</vt:lpstr>
      <vt:lpstr>Stencil</vt:lpstr>
      <vt:lpstr>Tahoma</vt:lpstr>
      <vt:lpstr>Times New Roman</vt:lpstr>
      <vt:lpstr>7_Blank Presentation</vt:lpstr>
      <vt:lpstr>8_Blank Presentation</vt:lpstr>
      <vt:lpstr>12_Blank Presentation</vt:lpstr>
      <vt:lpstr>14_Blank Presentation</vt:lpstr>
      <vt:lpstr>9_Blank Presentation</vt:lpstr>
      <vt:lpstr>11_Blank Presentation</vt:lpstr>
      <vt:lpstr>PowerPoint Presentation</vt:lpstr>
      <vt:lpstr>1 Cor.  7.7&amp;32</vt:lpstr>
      <vt:lpstr>PowerPoint Presentation</vt:lpstr>
      <vt:lpstr>   For this reason a man shall leave his father and mother and cleave to his wife and the two shall become one flesh…. And what God joined together, let no one separate   </vt:lpstr>
      <vt:lpstr>   me too movement?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(other points made else where)       but in Eph. 5        to the                       to the wife:  husband:                 wife:                    LOVE HER               FOLLOW HIM     </vt:lpstr>
      <vt:lpstr>PowerPoint Presentation</vt:lpstr>
      <vt:lpstr>PowerPoint Presentation</vt:lpstr>
      <vt:lpstr>PowerPoint Presentation</vt:lpstr>
      <vt:lpstr>        </vt:lpstr>
      <vt:lpstr>“disposable-marriage”               in a disposable culture</vt:lpstr>
      <vt:lpstr>PowerPoint Presentation</vt:lpstr>
      <vt:lpstr>     a lesson from cuban cars         </vt:lpstr>
      <vt:lpstr>Pr. 18.22  “He who finds a wife finds a good thing” </vt:lpstr>
      <vt:lpstr>        </vt:lpstr>
      <vt:lpstr>husband &amp; wife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speaking with kindness</vt:lpstr>
      <vt:lpstr>PowerPoint Presentation</vt:lpstr>
      <vt:lpstr>“Let no corrupt speech proceed out of your mouth, but such as is good for edifying as the need may be, that it may give grace to them that hear.” Eph.4:29  asv</vt:lpstr>
      <vt:lpstr>throwing jabs</vt:lpstr>
      <vt:lpstr>Prov. 14.1   nasb The wise woman builds her house, But the foolish tears it down with her own hands.</vt:lpstr>
      <vt:lpstr>specific area …  “sorry apologies“ vs. sorrow &amp; apology </vt:lpstr>
      <vt:lpstr>apologies</vt:lpstr>
      <vt:lpstr>apologies</vt:lpstr>
      <vt:lpstr>apologies</vt:lpstr>
      <vt:lpstr>apologies</vt:lpstr>
      <vt:lpstr>apologies</vt:lpstr>
      <vt:lpstr>apologies</vt:lpstr>
      <vt:lpstr>PowerPoint Presentation</vt:lpstr>
      <vt:lpstr>PowerPoint Presentation</vt:lpstr>
      <vt:lpstr>PowerPoint Presentation</vt:lpstr>
      <vt:lpstr>PowerPoint Presentation</vt:lpstr>
      <vt:lpstr>PowerPoint Presentation</vt:lpstr>
      <vt:lpstr>Nurture?                    Or Neglect?  Build up?                   Or tear down?  Grow together?       Or grow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Robert McDonald</cp:lastModifiedBy>
  <cp:revision>292</cp:revision>
  <dcterms:created xsi:type="dcterms:W3CDTF">2005-05-16T18:11:24Z</dcterms:created>
  <dcterms:modified xsi:type="dcterms:W3CDTF">2021-10-24T16:02:57Z</dcterms:modified>
</cp:coreProperties>
</file>