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77" r:id="rId4"/>
    <p:sldId id="270" r:id="rId5"/>
    <p:sldId id="271" r:id="rId6"/>
    <p:sldId id="278" r:id="rId7"/>
    <p:sldId id="279" r:id="rId8"/>
    <p:sldId id="272" r:id="rId9"/>
    <p:sldId id="262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5231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518411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301095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754" y="3176760"/>
            <a:ext cx="2004646" cy="523220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2992" y="4578555"/>
            <a:ext cx="2164671" cy="523220"/>
          </a:xfrm>
          <a:prstGeom prst="rect">
            <a:avLst/>
          </a:prstGeom>
          <a:solidFill>
            <a:schemeClr val="accent5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776" y="5533701"/>
            <a:ext cx="1965377" cy="52322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  <p:sp>
        <p:nvSpPr>
          <p:cNvPr id="6" name="Left Arrow 5"/>
          <p:cNvSpPr/>
          <p:nvPr/>
        </p:nvSpPr>
        <p:spPr>
          <a:xfrm>
            <a:off x="6682153" y="5372054"/>
            <a:ext cx="1825743" cy="898430"/>
          </a:xfrm>
          <a:prstGeom prst="lef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Chapter </a:t>
            </a:r>
            <a:r>
              <a:rPr lang="en-US" sz="2000" b="1" smtClean="0"/>
              <a:t>11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8" grpId="0" animBg="1"/>
      <p:bldP spid="7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Questions </a:t>
            </a:r>
            <a:r>
              <a:rPr lang="en-US" dirty="0" smtClean="0"/>
              <a:t>from 2 Cor.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39" y="2485292"/>
            <a:ext cx="7403123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600"/>
              </a:spcAft>
            </a:pPr>
            <a:r>
              <a:rPr lang="en-US" sz="3600" dirty="0" smtClean="0"/>
              <a:t>Who are Paul’s opponents?</a:t>
            </a:r>
          </a:p>
          <a:p>
            <a:pPr>
              <a:lnSpc>
                <a:spcPct val="100000"/>
              </a:lnSpc>
              <a:spcAft>
                <a:spcPts val="3600"/>
              </a:spcAft>
            </a:pPr>
            <a:r>
              <a:rPr lang="en-US" sz="3600" dirty="0" smtClean="0"/>
              <a:t>What is their beef with Paul?</a:t>
            </a:r>
          </a:p>
          <a:p>
            <a:pPr>
              <a:lnSpc>
                <a:spcPct val="100000"/>
              </a:lnSpc>
              <a:spcAft>
                <a:spcPts val="3600"/>
              </a:spcAft>
            </a:pPr>
            <a:r>
              <a:rPr lang="en-US" sz="3600" dirty="0" smtClean="0"/>
              <a:t>What is Paul’s response/defense?</a:t>
            </a:r>
          </a:p>
        </p:txBody>
      </p:sp>
    </p:spTree>
    <p:extLst>
      <p:ext uri="{BB962C8B-B14F-4D97-AF65-F5344CB8AC3E}">
        <p14:creationId xmlns:p14="http://schemas.microsoft.com/office/powerpoint/2010/main" val="20220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11 </a:t>
            </a:r>
            <a:r>
              <a:rPr lang="en-US" dirty="0" smtClean="0"/>
              <a:t>-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24" y="2485292"/>
            <a:ext cx="7076637" cy="3868614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What </a:t>
            </a:r>
            <a:r>
              <a:rPr lang="en-US" sz="4000" dirty="0" smtClean="0"/>
              <a:t>do you see?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Who? What? Where? When? How?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Repeated words, phrases, ideas?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Anything that stands out</a:t>
            </a:r>
            <a:r>
              <a:rPr lang="en-US" sz="3200" dirty="0" smtClean="0"/>
              <a:t>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/>
              <a:t>What questions do you have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11 </a:t>
            </a:r>
            <a:r>
              <a:rPr lang="en-US" dirty="0" smtClean="0"/>
              <a:t>-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625862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Answers to our questions?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Main points Paul is communicating?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Summary in one sentence?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Connection to </a:t>
            </a:r>
            <a:r>
              <a:rPr lang="en-US" sz="3600" dirty="0" smtClean="0"/>
              <a:t>chapter 10? Ch.1-9?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smtClean="0"/>
              <a:t>Connection to 1 Corinthians?</a:t>
            </a:r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31026"/>
            <a:ext cx="8839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 smtClean="0"/>
              <a:t>1</a:t>
            </a:r>
            <a:r>
              <a:rPr lang="en-US" sz="2000" b="1" dirty="0"/>
              <a:t> </a:t>
            </a:r>
            <a:r>
              <a:rPr lang="en-US" sz="2000" dirty="0"/>
              <a:t>After these things he left Athens and went to Corinth. </a:t>
            </a:r>
            <a:r>
              <a:rPr lang="en-US" sz="2000" b="1" baseline="30000" dirty="0"/>
              <a:t>2 </a:t>
            </a:r>
            <a:r>
              <a:rPr lang="en-US" sz="2000" dirty="0"/>
              <a:t>And he </a:t>
            </a:r>
            <a:endParaRPr lang="en-US" sz="2000" dirty="0" smtClean="0"/>
          </a:p>
          <a:p>
            <a:r>
              <a:rPr lang="en-US" sz="2000" dirty="0" smtClean="0"/>
              <a:t>found </a:t>
            </a:r>
            <a:r>
              <a:rPr lang="en-US" sz="2000" dirty="0"/>
              <a:t>a Jew named Aquila, a native of Pontus, having recently </a:t>
            </a:r>
            <a:endParaRPr lang="en-US" sz="2000" dirty="0" smtClean="0"/>
          </a:p>
          <a:p>
            <a:r>
              <a:rPr lang="en-US" sz="2000" dirty="0" smtClean="0"/>
              <a:t>come </a:t>
            </a:r>
            <a:r>
              <a:rPr lang="en-US" sz="2000" dirty="0"/>
              <a:t>from Italy with his wife Priscilla, because Claudius had </a:t>
            </a:r>
            <a:endParaRPr lang="en-US" sz="2000" dirty="0" smtClean="0"/>
          </a:p>
          <a:p>
            <a:r>
              <a:rPr lang="en-US" sz="2000" dirty="0" smtClean="0"/>
              <a:t>commanded </a:t>
            </a:r>
            <a:r>
              <a:rPr lang="en-US" sz="2000" dirty="0"/>
              <a:t>all the Jews to leave Rome. He came to them, </a:t>
            </a:r>
            <a:endParaRPr lang="en-US" sz="2000" dirty="0" smtClean="0"/>
          </a:p>
          <a:p>
            <a:r>
              <a:rPr lang="en-US" sz="2000" b="1" baseline="30000" dirty="0" smtClean="0"/>
              <a:t>3</a:t>
            </a:r>
            <a:r>
              <a:rPr lang="en-US" sz="2000" b="1" baseline="30000" dirty="0"/>
              <a:t> </a:t>
            </a:r>
            <a:r>
              <a:rPr lang="en-US" sz="2000" dirty="0"/>
              <a:t>and </a:t>
            </a:r>
            <a:r>
              <a:rPr lang="en-US" sz="2000" dirty="0" smtClean="0"/>
              <a:t>because </a:t>
            </a:r>
            <a:r>
              <a:rPr lang="en-US" sz="2000" dirty="0"/>
              <a:t>he was of the same trade, he stayed with them </a:t>
            </a:r>
            <a:endParaRPr lang="en-US" sz="2000" dirty="0" smtClean="0"/>
          </a:p>
          <a:p>
            <a:r>
              <a:rPr lang="en-US" sz="2000" dirty="0" smtClean="0"/>
              <a:t>and</a:t>
            </a:r>
            <a:r>
              <a:rPr lang="en-US" sz="2000" dirty="0"/>
              <a:t> they were working, for by trade they were tent-makers. </a:t>
            </a:r>
            <a:endParaRPr lang="en-US" sz="2000" dirty="0" smtClean="0"/>
          </a:p>
          <a:p>
            <a:r>
              <a:rPr lang="en-US" sz="2000" b="1" baseline="30000" dirty="0" smtClean="0"/>
              <a:t>4</a:t>
            </a:r>
            <a:r>
              <a:rPr lang="en-US" sz="2000" b="1" baseline="30000" dirty="0"/>
              <a:t> </a:t>
            </a:r>
            <a:r>
              <a:rPr lang="en-US" sz="2000" dirty="0"/>
              <a:t>And he was reasoning in the synagogue every Sabbath and trying to </a:t>
            </a:r>
            <a:r>
              <a:rPr lang="en-US" sz="2000" dirty="0" smtClean="0"/>
              <a:t>persuade Jews </a:t>
            </a:r>
            <a:r>
              <a:rPr lang="en-US" sz="2000" dirty="0"/>
              <a:t>and </a:t>
            </a:r>
            <a:r>
              <a:rPr lang="en-US" sz="2000" dirty="0" smtClean="0"/>
              <a:t>Greeks. </a:t>
            </a:r>
            <a:r>
              <a:rPr lang="en-US" sz="2000" b="1" baseline="30000" dirty="0" smtClean="0"/>
              <a:t>5</a:t>
            </a:r>
            <a:r>
              <a:rPr lang="en-US" sz="2000" b="1" baseline="30000" dirty="0"/>
              <a:t> </a:t>
            </a:r>
            <a:r>
              <a:rPr lang="en-US" sz="2000" dirty="0"/>
              <a:t>But when Silas and Timothy came down </a:t>
            </a:r>
            <a:r>
              <a:rPr lang="en-US" sz="2000" dirty="0" smtClean="0"/>
              <a:t>from Macedonia</a:t>
            </a:r>
            <a:r>
              <a:rPr lang="en-US" sz="2000" dirty="0"/>
              <a:t>, Paul </a:t>
            </a:r>
            <a:r>
              <a:rPr lang="en-US" sz="2000" i="1" dirty="0"/>
              <a:t>began</a:t>
            </a:r>
            <a:r>
              <a:rPr lang="en-US" sz="2000" dirty="0"/>
              <a:t> devoting himself completely to the word, </a:t>
            </a:r>
            <a:r>
              <a:rPr lang="en-US" sz="2000" dirty="0" smtClean="0"/>
              <a:t>solemnly testifying </a:t>
            </a:r>
            <a:r>
              <a:rPr lang="en-US" sz="2000" dirty="0"/>
              <a:t>to the Jews that Jesus was the Christ. </a:t>
            </a:r>
            <a:r>
              <a:rPr lang="en-US" sz="2000" b="1" baseline="30000" dirty="0"/>
              <a:t>6 </a:t>
            </a:r>
            <a:r>
              <a:rPr lang="en-US" sz="2000" dirty="0"/>
              <a:t>But when they resisted and blasphemed, he shook out his garments and said to them, “</a:t>
            </a:r>
            <a:r>
              <a:rPr lang="en-US" sz="2000" dirty="0" smtClean="0"/>
              <a:t>Your blood</a:t>
            </a:r>
            <a:r>
              <a:rPr lang="en-US" sz="2000" dirty="0"/>
              <a:t> </a:t>
            </a:r>
            <a:r>
              <a:rPr lang="en-US" sz="2000" i="1" dirty="0" smtClean="0"/>
              <a:t>be</a:t>
            </a:r>
            <a:r>
              <a:rPr lang="en-US" sz="2000" dirty="0"/>
              <a:t> on your own heads! I am clean. From now on I will go to the Gentiles</a:t>
            </a:r>
            <a:r>
              <a:rPr lang="en-US" sz="2000" dirty="0" smtClean="0"/>
              <a:t>.” </a:t>
            </a:r>
            <a:r>
              <a:rPr lang="en-US" sz="2000" b="1" baseline="30000" dirty="0" smtClean="0"/>
              <a:t>7</a:t>
            </a:r>
            <a:r>
              <a:rPr lang="en-US" sz="2000" b="1" baseline="30000" dirty="0"/>
              <a:t> </a:t>
            </a:r>
            <a:r>
              <a:rPr lang="en-US" sz="2000" dirty="0"/>
              <a:t>Then he left there and went to the house of a man named </a:t>
            </a:r>
            <a:r>
              <a:rPr lang="en-US" sz="2000" dirty="0" err="1"/>
              <a:t>Titius</a:t>
            </a:r>
            <a:r>
              <a:rPr lang="en-US" sz="2000" dirty="0"/>
              <a:t> Justus, a worshiper of God, whose house was next to the synagogue. </a:t>
            </a:r>
            <a:r>
              <a:rPr lang="en-US" sz="2000" b="1" baseline="30000" dirty="0"/>
              <a:t>8 </a:t>
            </a:r>
            <a:r>
              <a:rPr lang="en-US" sz="2000" dirty="0" err="1"/>
              <a:t>Crispus</a:t>
            </a:r>
            <a:r>
              <a:rPr lang="en-US" sz="2000" dirty="0"/>
              <a:t>, the leader of the synagogue, believed in the Lord with all his household, and many of the Corinthians when they heard were believing and being </a:t>
            </a:r>
            <a:r>
              <a:rPr lang="en-US" sz="2000" dirty="0" smtClean="0"/>
              <a:t>baptized.</a:t>
            </a:r>
            <a:r>
              <a:rPr lang="en-US" sz="2000" dirty="0"/>
              <a:t> </a:t>
            </a:r>
            <a:r>
              <a:rPr lang="en-US" sz="2000" b="1" baseline="30000" dirty="0" smtClean="0"/>
              <a:t>9</a:t>
            </a:r>
            <a:r>
              <a:rPr lang="en-US" sz="2000" b="1" baseline="30000" dirty="0"/>
              <a:t> </a:t>
            </a:r>
            <a:r>
              <a:rPr lang="en-US" sz="2000" dirty="0"/>
              <a:t>And the Lord said to Paul in the night by a vision, “Do not be afraid </a:t>
            </a:r>
            <a:r>
              <a:rPr lang="en-US" sz="2000" i="1" dirty="0"/>
              <a:t>any longer</a:t>
            </a:r>
            <a:r>
              <a:rPr lang="en-US" sz="2000" dirty="0"/>
              <a:t>, but go on speaking and do not be silent; </a:t>
            </a:r>
            <a:r>
              <a:rPr lang="en-US" sz="2000" b="1" baseline="30000" dirty="0"/>
              <a:t>10 </a:t>
            </a:r>
            <a:r>
              <a:rPr lang="en-US" sz="2000" dirty="0"/>
              <a:t>for I am with you, and no man will attack you in order to harm you, for I have many people in this city.” </a:t>
            </a:r>
            <a:r>
              <a:rPr lang="en-US" sz="2000" b="1" baseline="30000" dirty="0"/>
              <a:t>11 </a:t>
            </a:r>
            <a:r>
              <a:rPr lang="en-US" sz="2000" dirty="0"/>
              <a:t>And he settled </a:t>
            </a:r>
            <a:r>
              <a:rPr lang="en-US" sz="2000" i="1" dirty="0"/>
              <a:t>there</a:t>
            </a:r>
            <a:r>
              <a:rPr lang="en-US" sz="2000" dirty="0"/>
              <a:t> a year and six months, teaching the word of God among them.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90338" y="676214"/>
            <a:ext cx="1453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Acts </a:t>
            </a:r>
          </a:p>
          <a:p>
            <a:pPr algn="ctr"/>
            <a:r>
              <a:rPr lang="en-US" sz="3600" dirty="0" smtClean="0"/>
              <a:t>18 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8923" y="1811322"/>
            <a:ext cx="6775939" cy="1172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3768" y="2116121"/>
            <a:ext cx="6881445" cy="365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98984" y="2714937"/>
            <a:ext cx="5169877" cy="13936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3076" y="3016478"/>
            <a:ext cx="7303478" cy="19799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49213" y="4232030"/>
            <a:ext cx="7496910" cy="11724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14954" y="4560277"/>
            <a:ext cx="4595446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0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15" y="231026"/>
            <a:ext cx="8839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800" b="1" dirty="0" smtClean="0"/>
              <a:t>…</a:t>
            </a:r>
            <a:r>
              <a:rPr lang="en-US" sz="2800" b="1" baseline="30000" dirty="0" smtClean="0"/>
              <a:t> 14</a:t>
            </a:r>
            <a:r>
              <a:rPr lang="en-US" sz="2800" b="1" baseline="30000" dirty="0"/>
              <a:t> </a:t>
            </a:r>
            <a:r>
              <a:rPr lang="en-US" sz="2800" dirty="0"/>
              <a:t>So also the Lord directed those who </a:t>
            </a:r>
            <a:endParaRPr lang="en-US" sz="2800" dirty="0" smtClean="0"/>
          </a:p>
          <a:p>
            <a:r>
              <a:rPr lang="en-US" sz="2800" dirty="0" smtClean="0"/>
              <a:t>proclaim </a:t>
            </a:r>
            <a:r>
              <a:rPr lang="en-US" sz="2800" dirty="0"/>
              <a:t>the gospel to get their living from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gospel.</a:t>
            </a:r>
          </a:p>
          <a:p>
            <a:r>
              <a:rPr lang="en-US" sz="2800" b="1" baseline="30000" dirty="0"/>
              <a:t>15 </a:t>
            </a:r>
            <a:r>
              <a:rPr lang="en-US" sz="2800" dirty="0"/>
              <a:t>But I have used none of these things. And I </a:t>
            </a:r>
            <a:endParaRPr lang="en-US" sz="2800" dirty="0" smtClean="0"/>
          </a:p>
          <a:p>
            <a:r>
              <a:rPr lang="en-US" sz="2800" dirty="0" smtClean="0"/>
              <a:t>am </a:t>
            </a:r>
            <a:r>
              <a:rPr lang="en-US" sz="2800" dirty="0"/>
              <a:t>not writing these things so that it will be </a:t>
            </a:r>
            <a:endParaRPr lang="en-US" sz="2800" dirty="0" smtClean="0"/>
          </a:p>
          <a:p>
            <a:r>
              <a:rPr lang="en-US" sz="2800" dirty="0" smtClean="0"/>
              <a:t>done </a:t>
            </a:r>
            <a:r>
              <a:rPr lang="en-US" sz="2800" dirty="0"/>
              <a:t>so in my case; for it would be better for me 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die than have any man make my boast an empty one. </a:t>
            </a:r>
            <a:r>
              <a:rPr lang="en-US" sz="2800" b="1" baseline="30000" dirty="0"/>
              <a:t>16 </a:t>
            </a:r>
            <a:r>
              <a:rPr lang="en-US" sz="2800" dirty="0"/>
              <a:t>For if I preach the gospel, I have nothing to boast of, for I am under compulsion; for woe is me </a:t>
            </a:r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I do not preach the gospel. </a:t>
            </a:r>
            <a:r>
              <a:rPr lang="en-US" sz="2800" b="1" baseline="30000" dirty="0"/>
              <a:t>17 </a:t>
            </a:r>
            <a:r>
              <a:rPr lang="en-US" sz="2800" dirty="0"/>
              <a:t>For if I do this </a:t>
            </a:r>
            <a:r>
              <a:rPr lang="en-US" sz="2800" dirty="0" smtClean="0"/>
              <a:t>voluntarily, I </a:t>
            </a:r>
            <a:r>
              <a:rPr lang="en-US" sz="2800" dirty="0"/>
              <a:t>have a reward; but if against my will, I have a stewardship entrusted to me. </a:t>
            </a:r>
            <a:r>
              <a:rPr lang="en-US" sz="2800" b="1" baseline="30000" dirty="0"/>
              <a:t>18 </a:t>
            </a:r>
            <a:r>
              <a:rPr lang="en-US" sz="2800" dirty="0"/>
              <a:t>What then is my reward? That, when I preach the gospel, I may offer the gospel without charge, so as not to make full use of my right in the gospel.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90338" y="676214"/>
            <a:ext cx="1453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 Cor.</a:t>
            </a:r>
          </a:p>
          <a:p>
            <a:pPr algn="ctr"/>
            <a:r>
              <a:rPr lang="en-US" sz="3600" dirty="0"/>
              <a:t>9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68215" y="1999779"/>
            <a:ext cx="5720862" cy="5862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40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11 </a:t>
            </a:r>
            <a:r>
              <a:rPr lang="en-US" dirty="0" smtClean="0"/>
              <a:t>-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4" y="2473569"/>
            <a:ext cx="7303477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 smtClean="0"/>
              <a:t>12 </a:t>
            </a:r>
            <a:r>
              <a:rPr lang="en-US" sz="3200" dirty="0" smtClean="0"/>
              <a:t>(pages </a:t>
            </a:r>
            <a:r>
              <a:rPr lang="en-US" sz="3200" dirty="0" smtClean="0"/>
              <a:t>22-23)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3830</TotalTime>
  <Words>228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Mangal</vt:lpstr>
      <vt:lpstr>Trebuchet MS</vt:lpstr>
      <vt:lpstr>Arial</vt:lpstr>
      <vt:lpstr>Berlin</vt:lpstr>
      <vt:lpstr>Paul’s Second Letter to the Corinthians</vt:lpstr>
      <vt:lpstr>Overview of 2 Corinthians</vt:lpstr>
      <vt:lpstr>Critical Questions from 2 Cor. 10</vt:lpstr>
      <vt:lpstr>2 Corinthians 11 - Observation</vt:lpstr>
      <vt:lpstr>2 Corinthians 11 - Interpretation</vt:lpstr>
      <vt:lpstr>PowerPoint Presentation</vt:lpstr>
      <vt:lpstr>PowerPoint Presentation</vt:lpstr>
      <vt:lpstr>2 Corinthians 11 - Application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76</cp:revision>
  <cp:lastPrinted>2021-11-03T22:14:17Z</cp:lastPrinted>
  <dcterms:created xsi:type="dcterms:W3CDTF">2021-09-01T17:15:43Z</dcterms:created>
  <dcterms:modified xsi:type="dcterms:W3CDTF">2021-11-03T22:14:49Z</dcterms:modified>
</cp:coreProperties>
</file>