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25" r:id="rId2"/>
    <p:sldId id="426" r:id="rId3"/>
    <p:sldId id="427" r:id="rId4"/>
    <p:sldId id="428" r:id="rId5"/>
    <p:sldId id="259" r:id="rId6"/>
    <p:sldId id="429" r:id="rId7"/>
    <p:sldId id="430" r:id="rId8"/>
    <p:sldId id="431" r:id="rId9"/>
    <p:sldId id="432" r:id="rId10"/>
    <p:sldId id="433" r:id="rId11"/>
    <p:sldId id="434" r:id="rId12"/>
    <p:sldId id="435" r:id="rId13"/>
    <p:sldId id="436" r:id="rId14"/>
    <p:sldId id="43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6" d="100"/>
          <a:sy n="66" d="100"/>
        </p:scale>
        <p:origin x="84"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55545B-7AFE-4AFC-BF53-341E8205E4F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F3AA1-CC56-4539-B939-EA6C091ED41B}" type="slidenum">
              <a:rPr lang="en-US" smtClean="0"/>
              <a:t>‹#›</a:t>
            </a:fld>
            <a:endParaRPr lang="en-US"/>
          </a:p>
        </p:txBody>
      </p:sp>
    </p:spTree>
    <p:extLst>
      <p:ext uri="{BB962C8B-B14F-4D97-AF65-F5344CB8AC3E}">
        <p14:creationId xmlns:p14="http://schemas.microsoft.com/office/powerpoint/2010/main" val="1344368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5545B-7AFE-4AFC-BF53-341E8205E4F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F3AA1-CC56-4539-B939-EA6C091ED41B}" type="slidenum">
              <a:rPr lang="en-US" smtClean="0"/>
              <a:t>‹#›</a:t>
            </a:fld>
            <a:endParaRPr lang="en-US"/>
          </a:p>
        </p:txBody>
      </p:sp>
    </p:spTree>
    <p:extLst>
      <p:ext uri="{BB962C8B-B14F-4D97-AF65-F5344CB8AC3E}">
        <p14:creationId xmlns:p14="http://schemas.microsoft.com/office/powerpoint/2010/main" val="221547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5545B-7AFE-4AFC-BF53-341E8205E4F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F3AA1-CC56-4539-B939-EA6C091ED41B}" type="slidenum">
              <a:rPr lang="en-US" smtClean="0"/>
              <a:t>‹#›</a:t>
            </a:fld>
            <a:endParaRPr lang="en-US"/>
          </a:p>
        </p:txBody>
      </p:sp>
    </p:spTree>
    <p:extLst>
      <p:ext uri="{BB962C8B-B14F-4D97-AF65-F5344CB8AC3E}">
        <p14:creationId xmlns:p14="http://schemas.microsoft.com/office/powerpoint/2010/main" val="274488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5545B-7AFE-4AFC-BF53-341E8205E4F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F3AA1-CC56-4539-B939-EA6C091ED41B}" type="slidenum">
              <a:rPr lang="en-US" smtClean="0"/>
              <a:t>‹#›</a:t>
            </a:fld>
            <a:endParaRPr lang="en-US"/>
          </a:p>
        </p:txBody>
      </p:sp>
    </p:spTree>
    <p:extLst>
      <p:ext uri="{BB962C8B-B14F-4D97-AF65-F5344CB8AC3E}">
        <p14:creationId xmlns:p14="http://schemas.microsoft.com/office/powerpoint/2010/main" val="55589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5545B-7AFE-4AFC-BF53-341E8205E4F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F3AA1-CC56-4539-B939-EA6C091ED41B}" type="slidenum">
              <a:rPr lang="en-US" smtClean="0"/>
              <a:t>‹#›</a:t>
            </a:fld>
            <a:endParaRPr lang="en-US"/>
          </a:p>
        </p:txBody>
      </p:sp>
    </p:spTree>
    <p:extLst>
      <p:ext uri="{BB962C8B-B14F-4D97-AF65-F5344CB8AC3E}">
        <p14:creationId xmlns:p14="http://schemas.microsoft.com/office/powerpoint/2010/main" val="116613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55545B-7AFE-4AFC-BF53-341E8205E4F1}"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F3AA1-CC56-4539-B939-EA6C091ED41B}" type="slidenum">
              <a:rPr lang="en-US" smtClean="0"/>
              <a:t>‹#›</a:t>
            </a:fld>
            <a:endParaRPr lang="en-US"/>
          </a:p>
        </p:txBody>
      </p:sp>
    </p:spTree>
    <p:extLst>
      <p:ext uri="{BB962C8B-B14F-4D97-AF65-F5344CB8AC3E}">
        <p14:creationId xmlns:p14="http://schemas.microsoft.com/office/powerpoint/2010/main" val="303328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55545B-7AFE-4AFC-BF53-341E8205E4F1}"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F3AA1-CC56-4539-B939-EA6C091ED41B}" type="slidenum">
              <a:rPr lang="en-US" smtClean="0"/>
              <a:t>‹#›</a:t>
            </a:fld>
            <a:endParaRPr lang="en-US"/>
          </a:p>
        </p:txBody>
      </p:sp>
    </p:spTree>
    <p:extLst>
      <p:ext uri="{BB962C8B-B14F-4D97-AF65-F5344CB8AC3E}">
        <p14:creationId xmlns:p14="http://schemas.microsoft.com/office/powerpoint/2010/main" val="1539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55545B-7AFE-4AFC-BF53-341E8205E4F1}"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F3AA1-CC56-4539-B939-EA6C091ED41B}" type="slidenum">
              <a:rPr lang="en-US" smtClean="0"/>
              <a:t>‹#›</a:t>
            </a:fld>
            <a:endParaRPr lang="en-US"/>
          </a:p>
        </p:txBody>
      </p:sp>
    </p:spTree>
    <p:extLst>
      <p:ext uri="{BB962C8B-B14F-4D97-AF65-F5344CB8AC3E}">
        <p14:creationId xmlns:p14="http://schemas.microsoft.com/office/powerpoint/2010/main" val="291926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5545B-7AFE-4AFC-BF53-341E8205E4F1}"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F3AA1-CC56-4539-B939-EA6C091ED41B}" type="slidenum">
              <a:rPr lang="en-US" smtClean="0"/>
              <a:t>‹#›</a:t>
            </a:fld>
            <a:endParaRPr lang="en-US"/>
          </a:p>
        </p:txBody>
      </p:sp>
    </p:spTree>
    <p:extLst>
      <p:ext uri="{BB962C8B-B14F-4D97-AF65-F5344CB8AC3E}">
        <p14:creationId xmlns:p14="http://schemas.microsoft.com/office/powerpoint/2010/main" val="416214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5545B-7AFE-4AFC-BF53-341E8205E4F1}"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F3AA1-CC56-4539-B939-EA6C091ED41B}" type="slidenum">
              <a:rPr lang="en-US" smtClean="0"/>
              <a:t>‹#›</a:t>
            </a:fld>
            <a:endParaRPr lang="en-US"/>
          </a:p>
        </p:txBody>
      </p:sp>
    </p:spTree>
    <p:extLst>
      <p:ext uri="{BB962C8B-B14F-4D97-AF65-F5344CB8AC3E}">
        <p14:creationId xmlns:p14="http://schemas.microsoft.com/office/powerpoint/2010/main" val="294708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5545B-7AFE-4AFC-BF53-341E8205E4F1}"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F3AA1-CC56-4539-B939-EA6C091ED41B}" type="slidenum">
              <a:rPr lang="en-US" smtClean="0"/>
              <a:t>‹#›</a:t>
            </a:fld>
            <a:endParaRPr lang="en-US"/>
          </a:p>
        </p:txBody>
      </p:sp>
    </p:spTree>
    <p:extLst>
      <p:ext uri="{BB962C8B-B14F-4D97-AF65-F5344CB8AC3E}">
        <p14:creationId xmlns:p14="http://schemas.microsoft.com/office/powerpoint/2010/main" val="252334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5545B-7AFE-4AFC-BF53-341E8205E4F1}" type="datetimeFigureOut">
              <a:rPr lang="en-US" smtClean="0"/>
              <a:t>1/28/2022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F3AA1-CC56-4539-B939-EA6C091ED41B}" type="slidenum">
              <a:rPr lang="en-US" smtClean="0"/>
              <a:t>‹#›</a:t>
            </a:fld>
            <a:endParaRPr lang="en-US"/>
          </a:p>
        </p:txBody>
      </p:sp>
    </p:spTree>
    <p:extLst>
      <p:ext uri="{BB962C8B-B14F-4D97-AF65-F5344CB8AC3E}">
        <p14:creationId xmlns:p14="http://schemas.microsoft.com/office/powerpoint/2010/main" val="3414003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0236469F-940E-4BA0-9281-2E460D63DA28}"/>
              </a:ext>
            </a:extLst>
          </p:cNvPr>
          <p:cNvSpPr txBox="1"/>
          <p:nvPr/>
        </p:nvSpPr>
        <p:spPr>
          <a:xfrm>
            <a:off x="2933064" y="2135566"/>
            <a:ext cx="6325299" cy="1938992"/>
          </a:xfrm>
          <a:prstGeom prst="rect">
            <a:avLst/>
          </a:prstGeom>
          <a:noFill/>
        </p:spPr>
        <p:txBody>
          <a:bodyPr wrap="square" rtlCol="0">
            <a:spAutoFit/>
          </a:bodyPr>
          <a:lstStyle/>
          <a:p>
            <a:pPr algn="ctr" defTabSz="457200">
              <a:defRPr/>
            </a:pPr>
            <a:r>
              <a:rPr lang="en-US" sz="6000" dirty="0">
                <a:solidFill>
                  <a:prstClr val="white"/>
                </a:solidFill>
                <a:latin typeface="Baskerville Old Face" panose="02020602080505020303" pitchFamily="18" charset="0"/>
              </a:rPr>
              <a:t>Reflections on the Lord Supper </a:t>
            </a:r>
          </a:p>
        </p:txBody>
      </p:sp>
    </p:spTree>
    <p:extLst>
      <p:ext uri="{BB962C8B-B14F-4D97-AF65-F5344CB8AC3E}">
        <p14:creationId xmlns:p14="http://schemas.microsoft.com/office/powerpoint/2010/main" val="293101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6BA0DD7B-3B90-4E69-BC3B-044B23A9637B}"/>
              </a:ext>
            </a:extLst>
          </p:cNvPr>
          <p:cNvSpPr txBox="1"/>
          <p:nvPr/>
        </p:nvSpPr>
        <p:spPr>
          <a:xfrm>
            <a:off x="1733120" y="1963437"/>
            <a:ext cx="8725187" cy="2890663"/>
          </a:xfrm>
          <a:prstGeom prst="rect">
            <a:avLst/>
          </a:prstGeom>
          <a:noFill/>
        </p:spPr>
        <p:txBody>
          <a:bodyPr wrap="square">
            <a:spAutoFit/>
          </a:bodyPr>
          <a:lstStyle/>
          <a:p>
            <a:pPr defTabSz="457200">
              <a:lnSpc>
                <a:spcPct val="115000"/>
              </a:lnSpc>
              <a:spcAft>
                <a:spcPts val="1000"/>
              </a:spcAft>
              <a:defRPr/>
            </a:pPr>
            <a:r>
              <a:rPr lang="en-US" sz="3200" b="1"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[Exo 20:24 NKJV]</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24 'An altar of earth you shall make for Me, and you shall sacrifice on it your burnt offerings and your peace offerings, your sheep and your oxen. In every place where I record My name I </a:t>
            </a:r>
            <a:r>
              <a:rPr lang="en-US" sz="32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will come to you, and I will bless you.</a:t>
            </a:r>
            <a:endPar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46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6BA0DD7B-3B90-4E69-BC3B-044B23A9637B}"/>
              </a:ext>
            </a:extLst>
          </p:cNvPr>
          <p:cNvSpPr txBox="1"/>
          <p:nvPr/>
        </p:nvSpPr>
        <p:spPr>
          <a:xfrm>
            <a:off x="1733120" y="134636"/>
            <a:ext cx="8725187" cy="6260368"/>
          </a:xfrm>
          <a:prstGeom prst="rect">
            <a:avLst/>
          </a:prstGeom>
          <a:noFill/>
        </p:spPr>
        <p:txBody>
          <a:bodyPr wrap="square">
            <a:spAutoFit/>
          </a:bodyPr>
          <a:lstStyle/>
          <a:p>
            <a:pPr defTabSz="457200">
              <a:lnSpc>
                <a:spcPct val="115000"/>
              </a:lnSpc>
              <a:spcAft>
                <a:spcPts val="1000"/>
              </a:spcAft>
              <a:defRPr/>
            </a:pPr>
            <a:r>
              <a:rPr lang="en-US" sz="2500" b="1"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[Exo 24:1-11 NKJV]</a:t>
            </a:r>
            <a:r>
              <a:rPr lang="en-US" sz="2500" dirty="0">
                <a:solidFill>
                  <a:prstClr val="white"/>
                </a:solidFill>
                <a:latin typeface="Calibri" panose="020F0502020204030204" pitchFamily="34" charset="0"/>
                <a:ea typeface="Calibri" panose="020F0502020204030204" pitchFamily="34" charset="0"/>
                <a:cs typeface="Times New Roman" panose="02020603050405020304" pitchFamily="18" charset="0"/>
              </a:rPr>
              <a:t> 1 Now He said to Moses, "Come up to the LORD, you and Aaron, Nadab and Abihu, and seventy of the elders of Israel, and worship from afar. 2 "And Moses alone shall come near the LORD, but they shall not come near</a:t>
            </a:r>
            <a:r>
              <a:rPr lang="en-US" sz="25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 nor shall the people go up with him</a:t>
            </a:r>
            <a:r>
              <a:rPr lang="en-US" sz="2500" dirty="0">
                <a:solidFill>
                  <a:prstClr val="white"/>
                </a:solidFill>
                <a:latin typeface="Calibri" panose="020F0502020204030204" pitchFamily="34" charset="0"/>
                <a:ea typeface="Calibri" panose="020F0502020204030204" pitchFamily="34" charset="0"/>
                <a:cs typeface="Times New Roman" panose="02020603050405020304" pitchFamily="18" charset="0"/>
              </a:rPr>
              <a:t>." 3 So Moses came and told the people all the words of the LORD and all the judgments. And all the people answered with one voice and said, </a:t>
            </a:r>
            <a:r>
              <a:rPr lang="en-US" sz="25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"All the words which the LORD has said we will do."</a:t>
            </a:r>
            <a:r>
              <a:rPr lang="en-US" sz="2500" dirty="0">
                <a:solidFill>
                  <a:prstClr val="white"/>
                </a:solidFill>
                <a:latin typeface="Calibri" panose="020F0502020204030204" pitchFamily="34" charset="0"/>
                <a:ea typeface="Calibri" panose="020F0502020204030204" pitchFamily="34" charset="0"/>
                <a:cs typeface="Times New Roman" panose="02020603050405020304" pitchFamily="18" charset="0"/>
              </a:rPr>
              <a:t> 4 And Moses wrote all the words of the LORD. And he rose early in the morning, and </a:t>
            </a:r>
            <a:r>
              <a:rPr lang="en-US" sz="25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built an altar</a:t>
            </a:r>
            <a:r>
              <a:rPr lang="en-US" sz="25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the foot of the mountain, and twelve pillars according to the twelve tribes of Israel. 5 Then he sent young men of the children of Israel, who offered burnt offerings and sacrificed peace offerings of oxen to the LORD. 6 And Moses took half the blood and put [it] in basins, and </a:t>
            </a:r>
            <a:r>
              <a:rPr lang="en-US" sz="25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half the blood he sprinkled on the altar</a:t>
            </a:r>
            <a:r>
              <a:rPr lang="en-US" sz="25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2948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6BA0DD7B-3B90-4E69-BC3B-044B23A9637B}"/>
              </a:ext>
            </a:extLst>
          </p:cNvPr>
          <p:cNvSpPr txBox="1"/>
          <p:nvPr/>
        </p:nvSpPr>
        <p:spPr>
          <a:xfrm>
            <a:off x="1733120" y="134636"/>
            <a:ext cx="8725187" cy="6009466"/>
          </a:xfrm>
          <a:prstGeom prst="rect">
            <a:avLst/>
          </a:prstGeom>
          <a:noFill/>
        </p:spPr>
        <p:txBody>
          <a:bodyPr wrap="square">
            <a:spAutoFit/>
          </a:bodyPr>
          <a:lstStyle/>
          <a:p>
            <a:pPr defTabSz="457200">
              <a:lnSpc>
                <a:spcPct val="115000"/>
              </a:lnSpc>
              <a:spcAft>
                <a:spcPts val="1000"/>
              </a:spcAft>
              <a:defRPr/>
            </a:pPr>
            <a:r>
              <a:rPr lang="en-US" sz="2800" dirty="0">
                <a:solidFill>
                  <a:prstClr val="white"/>
                </a:solidFill>
                <a:latin typeface="Calibri" panose="020F0502020204030204" pitchFamily="34" charset="0"/>
                <a:ea typeface="Calibri" panose="020F0502020204030204" pitchFamily="34" charset="0"/>
                <a:cs typeface="Times New Roman" panose="02020603050405020304" pitchFamily="18" charset="0"/>
              </a:rPr>
              <a:t>7 Then he took the Book of the Covenant and read in the hearing of the people. And they said,</a:t>
            </a:r>
            <a:r>
              <a:rPr lang="en-US" sz="28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 "All that the LORD has said we will do, and be obedient."</a:t>
            </a:r>
            <a:r>
              <a:rPr lang="en-US" sz="2800" dirty="0">
                <a:solidFill>
                  <a:prstClr val="white"/>
                </a:solidFill>
                <a:latin typeface="Calibri" panose="020F0502020204030204" pitchFamily="34" charset="0"/>
                <a:ea typeface="Calibri" panose="020F0502020204030204" pitchFamily="34" charset="0"/>
                <a:cs typeface="Times New Roman" panose="02020603050405020304" pitchFamily="18" charset="0"/>
              </a:rPr>
              <a:t> 8 And Moses took the </a:t>
            </a:r>
            <a:r>
              <a:rPr lang="en-US" sz="28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blood, sprinkled [it] on the people</a:t>
            </a:r>
            <a:r>
              <a:rPr lang="en-US" sz="28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and said, "This is the blood of the covenant which the LORD has made with you according to all these words." 9 Then Moses </a:t>
            </a:r>
            <a:r>
              <a:rPr lang="en-US" sz="28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went up, also Aaron, Nadab, and Abihu, and seventy of the elders of Israel</a:t>
            </a:r>
            <a:r>
              <a:rPr lang="en-US" sz="2800" dirty="0">
                <a:solidFill>
                  <a:prstClr val="white"/>
                </a:solidFill>
                <a:latin typeface="Calibri" panose="020F0502020204030204" pitchFamily="34" charset="0"/>
                <a:ea typeface="Calibri" panose="020F0502020204030204" pitchFamily="34" charset="0"/>
                <a:cs typeface="Times New Roman" panose="02020603050405020304" pitchFamily="18" charset="0"/>
              </a:rPr>
              <a:t>, 10 and they saw the God of Israel. And [there was] under His feet as it were a paved work of sapphire stone, and it was like the very heavens in [its] clarity. 11 But on the nobles of the children of Israel He did not lay His hand. </a:t>
            </a:r>
            <a:r>
              <a:rPr lang="en-US" sz="28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So they saw God, and they ate and drank.</a:t>
            </a:r>
            <a:endParaRPr lang="en-US" sz="28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44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6BA0DD7B-3B90-4E69-BC3B-044B23A9637B}"/>
              </a:ext>
            </a:extLst>
          </p:cNvPr>
          <p:cNvSpPr txBox="1"/>
          <p:nvPr/>
        </p:nvSpPr>
        <p:spPr>
          <a:xfrm>
            <a:off x="1790413" y="2365629"/>
            <a:ext cx="8725187" cy="2324354"/>
          </a:xfrm>
          <a:prstGeom prst="rect">
            <a:avLst/>
          </a:prstGeom>
          <a:noFill/>
        </p:spPr>
        <p:txBody>
          <a:bodyPr wrap="square">
            <a:spAutoFit/>
          </a:bodyPr>
          <a:lstStyle/>
          <a:p>
            <a:pPr defTabSz="457200">
              <a:lnSpc>
                <a:spcPct val="115000"/>
              </a:lnSpc>
              <a:spcAft>
                <a:spcPts val="1000"/>
              </a:spcAft>
              <a:defRPr/>
            </a:pPr>
            <a:r>
              <a:rPr lang="en-US" sz="3200" b="1"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[1Co 10:16 NKJV]</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16 The cup of blessing which we bless, is it not the </a:t>
            </a:r>
            <a:r>
              <a:rPr lang="en-US" sz="32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communion</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of the blood of Christ? The bread which we break, is it not the </a:t>
            </a:r>
            <a:r>
              <a:rPr lang="en-US" sz="32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communion</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of the body of Christ?</a:t>
            </a:r>
          </a:p>
        </p:txBody>
      </p:sp>
    </p:spTree>
    <p:extLst>
      <p:ext uri="{BB962C8B-B14F-4D97-AF65-F5344CB8AC3E}">
        <p14:creationId xmlns:p14="http://schemas.microsoft.com/office/powerpoint/2010/main" val="397573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6BA0DD7B-3B90-4E69-BC3B-044B23A9637B}"/>
              </a:ext>
            </a:extLst>
          </p:cNvPr>
          <p:cNvSpPr txBox="1"/>
          <p:nvPr/>
        </p:nvSpPr>
        <p:spPr>
          <a:xfrm>
            <a:off x="1823969" y="880778"/>
            <a:ext cx="8725187" cy="4846070"/>
          </a:xfrm>
          <a:prstGeom prst="rect">
            <a:avLst/>
          </a:prstGeom>
          <a:noFill/>
        </p:spPr>
        <p:txBody>
          <a:bodyPr wrap="square">
            <a:spAutoFit/>
          </a:bodyPr>
          <a:lstStyle/>
          <a:p>
            <a:pPr defTabSz="457200">
              <a:lnSpc>
                <a:spcPct val="115000"/>
              </a:lnSpc>
              <a:spcAft>
                <a:spcPts val="1000"/>
              </a:spcAft>
              <a:defRPr/>
            </a:pPr>
            <a:r>
              <a:rPr lang="en-US" sz="3200" b="1"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[Mat 26:29 NKJV]</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29 "But I say to you, I will not drink of this fruit of the vine from now on until that day when I drink it new </a:t>
            </a:r>
            <a:r>
              <a:rPr lang="en-US" sz="32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with you </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in My Father's kingdom.“</a:t>
            </a:r>
          </a:p>
          <a:p>
            <a:pPr defTabSz="457200">
              <a:lnSpc>
                <a:spcPct val="115000"/>
              </a:lnSpc>
              <a:spcAft>
                <a:spcPts val="1000"/>
              </a:spcAft>
              <a:defRPr/>
            </a:pPr>
            <a:endPar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15000"/>
              </a:lnSpc>
              <a:spcAft>
                <a:spcPts val="1000"/>
              </a:spcAft>
              <a:defRPr/>
            </a:pPr>
            <a:r>
              <a:rPr lang="en-US" sz="3200" b="1"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[Luk 22:16 NKJV]</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16 "for I say to you, I will no longer eat of it until it is fulfilled in the kingdom of God."</a:t>
            </a:r>
          </a:p>
        </p:txBody>
      </p:sp>
    </p:spTree>
    <p:extLst>
      <p:ext uri="{BB962C8B-B14F-4D97-AF65-F5344CB8AC3E}">
        <p14:creationId xmlns:p14="http://schemas.microsoft.com/office/powerpoint/2010/main" val="191450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pic>
        <p:nvPicPr>
          <p:cNvPr id="5" name="Picture 4">
            <a:extLst>
              <a:ext uri="{FF2B5EF4-FFF2-40B4-BE49-F238E27FC236}">
                <a16:creationId xmlns:a16="http://schemas.microsoft.com/office/drawing/2014/main" id="{12AFDBA5-E903-46A6-BC7A-143A6A16BDC8}"/>
              </a:ext>
            </a:extLst>
          </p:cNvPr>
          <p:cNvPicPr>
            <a:picLocks noChangeAspect="1"/>
          </p:cNvPicPr>
          <p:nvPr/>
        </p:nvPicPr>
        <p:blipFill>
          <a:blip r:embed="rId2"/>
          <a:stretch>
            <a:fillRect/>
          </a:stretch>
        </p:blipFill>
        <p:spPr>
          <a:xfrm>
            <a:off x="1996966" y="457200"/>
            <a:ext cx="8198068" cy="5943600"/>
          </a:xfrm>
          <a:prstGeom prst="rect">
            <a:avLst/>
          </a:prstGeom>
        </p:spPr>
      </p:pic>
    </p:spTree>
    <p:extLst>
      <p:ext uri="{BB962C8B-B14F-4D97-AF65-F5344CB8AC3E}">
        <p14:creationId xmlns:p14="http://schemas.microsoft.com/office/powerpoint/2010/main" val="314783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pic>
        <p:nvPicPr>
          <p:cNvPr id="5" name="Picture 4">
            <a:extLst>
              <a:ext uri="{FF2B5EF4-FFF2-40B4-BE49-F238E27FC236}">
                <a16:creationId xmlns:a16="http://schemas.microsoft.com/office/drawing/2014/main" id="{B7600F6F-205A-4A52-B067-ABC4C6AB5534}"/>
              </a:ext>
            </a:extLst>
          </p:cNvPr>
          <p:cNvPicPr>
            <a:picLocks noChangeAspect="1"/>
          </p:cNvPicPr>
          <p:nvPr/>
        </p:nvPicPr>
        <p:blipFill rotWithShape="1">
          <a:blip r:embed="rId2"/>
          <a:srcRect b="5040"/>
          <a:stretch/>
        </p:blipFill>
        <p:spPr>
          <a:xfrm>
            <a:off x="1866900" y="1200150"/>
            <a:ext cx="8458200" cy="4457700"/>
          </a:xfrm>
          <a:prstGeom prst="rect">
            <a:avLst/>
          </a:prstGeom>
        </p:spPr>
      </p:pic>
    </p:spTree>
    <p:extLst>
      <p:ext uri="{BB962C8B-B14F-4D97-AF65-F5344CB8AC3E}">
        <p14:creationId xmlns:p14="http://schemas.microsoft.com/office/powerpoint/2010/main" val="217530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8" name="TextBox 7">
            <a:extLst>
              <a:ext uri="{FF2B5EF4-FFF2-40B4-BE49-F238E27FC236}">
                <a16:creationId xmlns:a16="http://schemas.microsoft.com/office/drawing/2014/main" id="{54765D13-7A1D-4BE7-87F3-4F35DCCD43A5}"/>
              </a:ext>
            </a:extLst>
          </p:cNvPr>
          <p:cNvSpPr txBox="1"/>
          <p:nvPr/>
        </p:nvSpPr>
        <p:spPr>
          <a:xfrm>
            <a:off x="1672786" y="2326087"/>
            <a:ext cx="8845854" cy="2324354"/>
          </a:xfrm>
          <a:prstGeom prst="rect">
            <a:avLst/>
          </a:prstGeom>
          <a:noFill/>
        </p:spPr>
        <p:txBody>
          <a:bodyPr wrap="square">
            <a:spAutoFit/>
          </a:bodyPr>
          <a:lstStyle/>
          <a:p>
            <a:pPr defTabSz="457200">
              <a:lnSpc>
                <a:spcPct val="115000"/>
              </a:lnSpc>
              <a:spcAft>
                <a:spcPts val="1000"/>
              </a:spcAft>
              <a:defRPr/>
            </a:pPr>
            <a:r>
              <a:rPr lang="en-US" sz="3200" b="1"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[Lev 17:11 NKJV]</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11 'For the life of the flesh [is] in </a:t>
            </a:r>
            <a:r>
              <a:rPr lang="en-US" sz="32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blood</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and I have given it to you </a:t>
            </a:r>
            <a:r>
              <a:rPr lang="en-US" sz="32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upon the altar</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to make </a:t>
            </a:r>
            <a:r>
              <a:rPr lang="en-US" sz="32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atonement</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for your souls; for </a:t>
            </a:r>
            <a:r>
              <a:rPr lang="en-US" sz="32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it [is] the blood [that] makes atonement for the soul</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7139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pic>
        <p:nvPicPr>
          <p:cNvPr id="3" name="Picture 2">
            <a:extLst>
              <a:ext uri="{FF2B5EF4-FFF2-40B4-BE49-F238E27FC236}">
                <a16:creationId xmlns:a16="http://schemas.microsoft.com/office/drawing/2014/main" id="{392EE22F-122A-42CF-9F25-4637E2732A3A}"/>
              </a:ext>
            </a:extLst>
          </p:cNvPr>
          <p:cNvPicPr>
            <a:picLocks noChangeAspect="1"/>
          </p:cNvPicPr>
          <p:nvPr/>
        </p:nvPicPr>
        <p:blipFill>
          <a:blip r:embed="rId2"/>
          <a:stretch>
            <a:fillRect/>
          </a:stretch>
        </p:blipFill>
        <p:spPr>
          <a:xfrm>
            <a:off x="1968500" y="457200"/>
            <a:ext cx="8255000" cy="5943600"/>
          </a:xfrm>
          <a:prstGeom prst="rect">
            <a:avLst/>
          </a:prstGeom>
        </p:spPr>
      </p:pic>
    </p:spTree>
    <p:extLst>
      <p:ext uri="{BB962C8B-B14F-4D97-AF65-F5344CB8AC3E}">
        <p14:creationId xmlns:p14="http://schemas.microsoft.com/office/powerpoint/2010/main" val="203615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pic>
        <p:nvPicPr>
          <p:cNvPr id="7" name="Screen Recording 1">
            <a:hlinkClick r:id="" action="ppaction://media"/>
            <a:extLst>
              <a:ext uri="{FF2B5EF4-FFF2-40B4-BE49-F238E27FC236}">
                <a16:creationId xmlns:a16="http://schemas.microsoft.com/office/drawing/2014/main" id="{0ED812EF-808A-4941-A8F1-29369C90CAD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87520" y="1200150"/>
            <a:ext cx="8216960" cy="4457700"/>
          </a:xfrm>
          <a:prstGeom prst="rect">
            <a:avLst/>
          </a:prstGeom>
        </p:spPr>
      </p:pic>
    </p:spTree>
    <p:extLst>
      <p:ext uri="{BB962C8B-B14F-4D97-AF65-F5344CB8AC3E}">
        <p14:creationId xmlns:p14="http://schemas.microsoft.com/office/powerpoint/2010/main" val="28388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39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68182">
                <p:cTn id="12" fill="hold" display="0">
                  <p:stCondLst>
                    <p:cond delay="indefinite"/>
                  </p:st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6BA0DD7B-3B90-4E69-BC3B-044B23A9637B}"/>
              </a:ext>
            </a:extLst>
          </p:cNvPr>
          <p:cNvSpPr txBox="1"/>
          <p:nvPr/>
        </p:nvSpPr>
        <p:spPr>
          <a:xfrm>
            <a:off x="1733120" y="1963437"/>
            <a:ext cx="8725187" cy="3161315"/>
          </a:xfrm>
          <a:prstGeom prst="rect">
            <a:avLst/>
          </a:prstGeom>
          <a:noFill/>
        </p:spPr>
        <p:txBody>
          <a:bodyPr wrap="square">
            <a:spAutoFit/>
          </a:bodyPr>
          <a:lstStyle/>
          <a:p>
            <a:pPr defTabSz="457200">
              <a:lnSpc>
                <a:spcPct val="115000"/>
              </a:lnSpc>
              <a:spcAft>
                <a:spcPts val="1000"/>
              </a:spcAft>
              <a:defRPr/>
            </a:pPr>
            <a:r>
              <a:rPr lang="en-US" sz="4400" b="1"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[1Co 10:18 NKJV]</a:t>
            </a:r>
            <a:r>
              <a:rPr lang="en-US" sz="4400" dirty="0">
                <a:solidFill>
                  <a:prstClr val="white"/>
                </a:solidFill>
                <a:latin typeface="Calibri" panose="020F0502020204030204" pitchFamily="34" charset="0"/>
                <a:ea typeface="Calibri" panose="020F0502020204030204" pitchFamily="34" charset="0"/>
                <a:cs typeface="Times New Roman" panose="02020603050405020304" pitchFamily="18" charset="0"/>
              </a:rPr>
              <a:t> 18 Observe Israel after the flesh: Are not those who eat of the sacrifices partakers of the altar?</a:t>
            </a:r>
          </a:p>
        </p:txBody>
      </p:sp>
    </p:spTree>
    <p:extLst>
      <p:ext uri="{BB962C8B-B14F-4D97-AF65-F5344CB8AC3E}">
        <p14:creationId xmlns:p14="http://schemas.microsoft.com/office/powerpoint/2010/main" val="389992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1FB02D3B-03E5-4D5C-9EBF-05ABBC93E145}"/>
              </a:ext>
            </a:extLst>
          </p:cNvPr>
          <p:cNvSpPr txBox="1"/>
          <p:nvPr/>
        </p:nvSpPr>
        <p:spPr>
          <a:xfrm>
            <a:off x="1828800" y="50800"/>
            <a:ext cx="8534400" cy="6854825"/>
          </a:xfrm>
          <a:prstGeom prst="rect">
            <a:avLst/>
          </a:prstGeom>
          <a:noFill/>
        </p:spPr>
        <p:txBody>
          <a:bodyPr wrap="square">
            <a:spAutoFit/>
          </a:bodyPr>
          <a:lstStyle/>
          <a:p>
            <a:pPr defTabSz="457200">
              <a:lnSpc>
                <a:spcPct val="115000"/>
              </a:lnSpc>
              <a:spcAft>
                <a:spcPts val="1000"/>
              </a:spcAft>
              <a:defRPr/>
            </a:pPr>
            <a:r>
              <a:rPr lang="en-US" sz="3200" b="1"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lang="en-US" sz="3200" b="1" u="sng"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Deu</a:t>
            </a:r>
            <a:r>
              <a:rPr lang="en-US" sz="3200" b="1"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 12:5-7 NKJV]</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5 "But you shall seek the place where the </a:t>
            </a:r>
            <a:r>
              <a:rPr lang="en-US" sz="32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LORD your God chooses</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out of all your tribes, to put His name for His dwelling place; and </a:t>
            </a:r>
            <a:r>
              <a:rPr lang="en-US" sz="32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there you shall go</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6 "There you shall take your burnt offerings, your sacrifices, your tithes, the heave offerings of your hand, your vowed offerings, your freewill offerings, and the firstborn of your herds and flocks. 7 "And </a:t>
            </a:r>
            <a:r>
              <a:rPr lang="en-US" sz="32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there you shall eat before the LORD your God</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and you shall rejoice in all to which you have put your hand, you and your households, in which the LORD your God has blessed you.</a:t>
            </a:r>
          </a:p>
        </p:txBody>
      </p:sp>
    </p:spTree>
    <p:extLst>
      <p:ext uri="{BB962C8B-B14F-4D97-AF65-F5344CB8AC3E}">
        <p14:creationId xmlns:p14="http://schemas.microsoft.com/office/powerpoint/2010/main" val="3155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6BA0DD7B-3B90-4E69-BC3B-044B23A9637B}"/>
              </a:ext>
            </a:extLst>
          </p:cNvPr>
          <p:cNvSpPr txBox="1"/>
          <p:nvPr/>
        </p:nvSpPr>
        <p:spPr>
          <a:xfrm>
            <a:off x="1942240" y="1983455"/>
            <a:ext cx="8725187" cy="2890663"/>
          </a:xfrm>
          <a:prstGeom prst="rect">
            <a:avLst/>
          </a:prstGeom>
          <a:noFill/>
        </p:spPr>
        <p:txBody>
          <a:bodyPr wrap="square">
            <a:spAutoFit/>
          </a:bodyPr>
          <a:lstStyle/>
          <a:p>
            <a:pPr defTabSz="457200">
              <a:lnSpc>
                <a:spcPct val="115000"/>
              </a:lnSpc>
              <a:spcAft>
                <a:spcPts val="1000"/>
              </a:spcAft>
              <a:defRPr/>
            </a:pPr>
            <a:r>
              <a:rPr lang="en-US" sz="3200" b="1"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[Exo 19:12 NKJV]</a:t>
            </a:r>
            <a:r>
              <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rPr>
              <a:t>. 12 "You shall set bounds for the people all around, saying, 'Take heed to yourselves [that] you do [not] go up to the mountain or touch its base. </a:t>
            </a:r>
            <a:r>
              <a:rPr lang="en-US" sz="32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Whoever touches the mountain shall surely be put to death. </a:t>
            </a:r>
            <a:endPar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105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794</Words>
  <Application>Microsoft Office PowerPoint</Application>
  <PresentationFormat>Widescreen</PresentationFormat>
  <Paragraphs>12</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Baskerville Old Face</vt:lpstr>
      <vt:lpstr>Calibri</vt:lpstr>
      <vt:lpstr>Calibri Light</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McDonald</dc:creator>
  <cp:lastModifiedBy>Robert McDonald</cp:lastModifiedBy>
  <cp:revision>1</cp:revision>
  <dcterms:created xsi:type="dcterms:W3CDTF">2022-01-29T04:08:32Z</dcterms:created>
  <dcterms:modified xsi:type="dcterms:W3CDTF">2022-01-29T04:11:23Z</dcterms:modified>
</cp:coreProperties>
</file>