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1" r:id="rId3"/>
    <p:sldId id="334" r:id="rId4"/>
    <p:sldId id="325" r:id="rId5"/>
    <p:sldId id="329" r:id="rId6"/>
    <p:sldId id="341" r:id="rId7"/>
    <p:sldId id="346" r:id="rId8"/>
    <p:sldId id="347" r:id="rId9"/>
    <p:sldId id="342" r:id="rId10"/>
    <p:sldId id="343" r:id="rId11"/>
    <p:sldId id="344" r:id="rId12"/>
    <p:sldId id="348" r:id="rId13"/>
    <p:sldId id="340" r:id="rId14"/>
    <p:sldId id="349" r:id="rId15"/>
    <p:sldId id="316" r:id="rId16"/>
    <p:sldId id="315" r:id="rId17"/>
    <p:sldId id="350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3955" autoAdjust="0"/>
  </p:normalViewPr>
  <p:slideViewPr>
    <p:cSldViewPr>
      <p:cViewPr varScale="1">
        <p:scale>
          <a:sx n="82" d="100"/>
          <a:sy n="82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7A9BCAC-69C0-474A-8C72-33C31E5BE21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892D14A-4F89-437E-B0B5-62863220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8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F600-FD88-4206-B796-C4C2F19145D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864" y="5319026"/>
            <a:ext cx="59942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Old Testament Survey</a:t>
            </a:r>
          </a:p>
          <a:p>
            <a:pPr algn="ctr"/>
            <a:r>
              <a:rPr lang="en-US" b="1" i="1" dirty="0"/>
              <a:t>Lesson 7:  The United Kingdom – Saul, David, and Solomon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/>
              <a:t>“….our tutor to bring us to Christ” (Gal 3:24)</a:t>
            </a:r>
          </a:p>
          <a:p>
            <a:pPr algn="ctr"/>
            <a:endParaRPr lang="en-US" b="1" i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8E475-F258-4EB8-89B6-D03A693E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1438"/>
            <a:ext cx="4343400" cy="2443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58F86-1CBA-4D17-9F0F-34E02503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71" y="2763642"/>
            <a:ext cx="3197258" cy="255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3B681-DEF4-4CB1-8E59-B61873E28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274" y="2763642"/>
            <a:ext cx="2758798" cy="2555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580AD2-C8EC-4FAF-8769-0327C5C74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2" y="57296"/>
            <a:ext cx="4368540" cy="2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8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1ABF-23B7-4F88-8F8A-986A2324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David</a:t>
            </a:r>
            <a:br>
              <a:rPr lang="en-US" dirty="0"/>
            </a:br>
            <a:r>
              <a:rPr lang="en-US" sz="3100" dirty="0"/>
              <a:t>2 Samuel 1 – 1 Kings 2; 1 Chron 11-29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DE15F-5E2A-409A-B0BB-D4A050786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Positives</a:t>
            </a:r>
          </a:p>
          <a:p>
            <a:pPr lvl="1"/>
            <a:r>
              <a:rPr lang="en-US" dirty="0"/>
              <a:t>Walked in integrity of heart and uprightness</a:t>
            </a:r>
          </a:p>
          <a:p>
            <a:pPr lvl="1"/>
            <a:r>
              <a:rPr lang="en-US" dirty="0"/>
              <a:t>A man after God’s heart</a:t>
            </a:r>
          </a:p>
          <a:p>
            <a:pPr lvl="1"/>
            <a:r>
              <a:rPr lang="en-US" dirty="0"/>
              <a:t>Repentant</a:t>
            </a:r>
          </a:p>
          <a:p>
            <a:pPr lvl="1"/>
            <a:r>
              <a:rPr lang="en-US" dirty="0"/>
              <a:t>Trusted in God</a:t>
            </a:r>
          </a:p>
          <a:p>
            <a:pPr lvl="1"/>
            <a:r>
              <a:rPr lang="en-US" dirty="0"/>
              <a:t>Had mercy on Saul (twice)</a:t>
            </a:r>
          </a:p>
          <a:p>
            <a:pPr lvl="1"/>
            <a:r>
              <a:rPr lang="en-US" dirty="0"/>
              <a:t>The Spirit of God spoke by him</a:t>
            </a:r>
          </a:p>
          <a:p>
            <a:pPr lvl="2"/>
            <a:r>
              <a:rPr lang="en-US" dirty="0"/>
              <a:t>1 Chron 28:19.  "All this," said David, "the Lord made me understand in writing, by His hand upon me, all the works of these plans." </a:t>
            </a:r>
          </a:p>
          <a:p>
            <a:pPr lvl="2"/>
            <a:r>
              <a:rPr lang="en-US" dirty="0"/>
              <a:t>Many Psalms</a:t>
            </a:r>
          </a:p>
          <a:p>
            <a:pPr lvl="1"/>
            <a:r>
              <a:rPr lang="en-US" dirty="0"/>
              <a:t>Desired to build a dwelling place for God</a:t>
            </a:r>
          </a:p>
          <a:p>
            <a:pPr lvl="2"/>
            <a:r>
              <a:rPr lang="en-US" dirty="0"/>
              <a:t>Left full instructions for Solomon</a:t>
            </a:r>
          </a:p>
          <a:p>
            <a:pPr lvl="1"/>
            <a:r>
              <a:rPr lang="en-US" dirty="0"/>
              <a:t>Offers himself for the people</a:t>
            </a:r>
          </a:p>
          <a:p>
            <a:pPr lvl="1"/>
            <a:r>
              <a:rPr lang="en-US" dirty="0"/>
              <a:t>“Gold standard” for the following kings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C86DAC-E100-4A0C-A9F7-3E6393A0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Negatives</a:t>
            </a:r>
          </a:p>
          <a:p>
            <a:pPr lvl="1"/>
            <a:r>
              <a:rPr lang="en-US" dirty="0"/>
              <a:t>Aligned with dubious groups when needed</a:t>
            </a:r>
          </a:p>
          <a:p>
            <a:pPr lvl="1"/>
            <a:r>
              <a:rPr lang="en-US" dirty="0"/>
              <a:t>Adultery with Bathsheba</a:t>
            </a:r>
          </a:p>
          <a:p>
            <a:pPr lvl="1"/>
            <a:r>
              <a:rPr lang="en-US" dirty="0"/>
              <a:t>Murdered Uriah</a:t>
            </a:r>
          </a:p>
          <a:p>
            <a:pPr lvl="1"/>
            <a:r>
              <a:rPr lang="en-US" dirty="0"/>
              <a:t>Sons are a mess</a:t>
            </a:r>
          </a:p>
          <a:p>
            <a:pPr lvl="1"/>
            <a:r>
              <a:rPr lang="en-US" dirty="0"/>
              <a:t>Conducts a census of Israel</a:t>
            </a:r>
          </a:p>
          <a:p>
            <a:pPr lvl="1"/>
            <a:r>
              <a:rPr lang="en-US" dirty="0"/>
              <a:t>Shed much blood, made great wars</a:t>
            </a:r>
          </a:p>
          <a:p>
            <a:pPr lvl="1"/>
            <a:r>
              <a:rPr lang="en-US" dirty="0"/>
              <a:t>Not permitted to build the temple of God</a:t>
            </a:r>
          </a:p>
        </p:txBody>
      </p:sp>
    </p:spTree>
    <p:extLst>
      <p:ext uri="{BB962C8B-B14F-4D97-AF65-F5344CB8AC3E}">
        <p14:creationId xmlns:p14="http://schemas.microsoft.com/office/powerpoint/2010/main" val="25630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95AF-4296-4B8B-93C3-FAEB9398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Solomon</a:t>
            </a:r>
            <a:br>
              <a:rPr lang="en-US" dirty="0"/>
            </a:br>
            <a:r>
              <a:rPr lang="en-US" sz="3100" dirty="0"/>
              <a:t>1 Kings 1-11; 2 Chron 1-9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23B2A-BD94-4534-8AC3-E70F5E8CF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Positives</a:t>
            </a:r>
          </a:p>
          <a:p>
            <a:pPr lvl="1"/>
            <a:r>
              <a:rPr lang="en-US" dirty="0"/>
              <a:t>Asked for wisdom</a:t>
            </a:r>
          </a:p>
          <a:p>
            <a:pPr lvl="1"/>
            <a:r>
              <a:rPr lang="en-US" dirty="0"/>
              <a:t>Granted wisdom above all men</a:t>
            </a:r>
          </a:p>
          <a:p>
            <a:pPr lvl="1"/>
            <a:r>
              <a:rPr lang="en-US" dirty="0"/>
              <a:t>Wisdom writings</a:t>
            </a:r>
          </a:p>
          <a:p>
            <a:pPr lvl="1"/>
            <a:r>
              <a:rPr lang="en-US" dirty="0"/>
              <a:t>God appears to him twice</a:t>
            </a:r>
          </a:p>
          <a:p>
            <a:pPr lvl="1"/>
            <a:r>
              <a:rPr lang="en-US" dirty="0"/>
              <a:t>Initially served God</a:t>
            </a:r>
          </a:p>
          <a:p>
            <a:pPr lvl="1"/>
            <a:r>
              <a:rPr lang="en-US" dirty="0"/>
              <a:t>1 Kings 4:20, 25</a:t>
            </a:r>
          </a:p>
          <a:p>
            <a:pPr lvl="2"/>
            <a:r>
              <a:rPr lang="en-US" dirty="0"/>
              <a:t>Judah and Israel were as numerous as the sand by the sea in multitude, eating and drinking and rejoicing. </a:t>
            </a:r>
          </a:p>
          <a:p>
            <a:pPr lvl="2"/>
            <a:r>
              <a:rPr lang="en-US" dirty="0"/>
              <a:t>Judah and Israel dwelt safely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E547B8-018F-440B-B55F-AC594A3B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Negatives</a:t>
            </a:r>
          </a:p>
          <a:p>
            <a:pPr lvl="1"/>
            <a:r>
              <a:rPr lang="en-US" dirty="0"/>
              <a:t>Loved many foreign wives</a:t>
            </a:r>
          </a:p>
          <a:p>
            <a:pPr lvl="1"/>
            <a:r>
              <a:rPr lang="en-US" dirty="0"/>
              <a:t>Turned away his heart after other gods</a:t>
            </a:r>
          </a:p>
          <a:p>
            <a:pPr lvl="1"/>
            <a:r>
              <a:rPr lang="en-US" dirty="0"/>
              <a:t>Worked and taxed the people excessively</a:t>
            </a:r>
          </a:p>
          <a:p>
            <a:pPr lvl="1"/>
            <a:r>
              <a:rPr lang="en-US" dirty="0"/>
              <a:t>Not loyal to God</a:t>
            </a:r>
          </a:p>
          <a:p>
            <a:pPr lvl="2"/>
            <a:r>
              <a:rPr lang="en-US" dirty="0"/>
              <a:t>Loses the kingdom</a:t>
            </a:r>
          </a:p>
          <a:p>
            <a:pPr lvl="2"/>
            <a:r>
              <a:rPr lang="en-US" dirty="0"/>
              <a:t>Adversaries and internal rebellion</a:t>
            </a:r>
          </a:p>
        </p:txBody>
      </p:sp>
    </p:spTree>
    <p:extLst>
      <p:ext uri="{BB962C8B-B14F-4D97-AF65-F5344CB8AC3E}">
        <p14:creationId xmlns:p14="http://schemas.microsoft.com/office/powerpoint/2010/main" val="12041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6CEB-9415-4551-9A36-B86E807B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3 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3D2CE-E7CD-42FE-9586-6B2632BAC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Only 1 of 3 fully served the Lord</a:t>
            </a:r>
          </a:p>
          <a:p>
            <a:r>
              <a:rPr lang="en-US" dirty="0"/>
              <a:t>1 Sam 17:25</a:t>
            </a:r>
          </a:p>
          <a:p>
            <a:pPr lvl="1"/>
            <a:r>
              <a:rPr lang="en-US" dirty="0"/>
              <a:t>“[If someone will kill Goliath, the king will] give his father's house </a:t>
            </a:r>
            <a:r>
              <a:rPr lang="en-US" b="1" i="1" dirty="0">
                <a:solidFill>
                  <a:srgbClr val="FF0000"/>
                </a:solidFill>
              </a:rPr>
              <a:t>exemption from taxes in Israel</a:t>
            </a:r>
          </a:p>
          <a:p>
            <a:r>
              <a:rPr lang="en-US" dirty="0"/>
              <a:t>1 Kings 12:3-4</a:t>
            </a:r>
          </a:p>
          <a:p>
            <a:pPr lvl="1"/>
            <a:r>
              <a:rPr lang="en-US" dirty="0"/>
              <a:t>Jeroboam and the whole assembly of Israel:  "</a:t>
            </a:r>
            <a:r>
              <a:rPr lang="en-US" b="1" i="1" dirty="0">
                <a:solidFill>
                  <a:srgbClr val="FF0000"/>
                </a:solidFill>
              </a:rPr>
              <a:t>Your father made our yoke heavy</a:t>
            </a:r>
            <a:r>
              <a:rPr lang="en-US" dirty="0"/>
              <a:t>" </a:t>
            </a:r>
          </a:p>
          <a:p>
            <a:r>
              <a:rPr lang="en-US" dirty="0"/>
              <a:t>1 Kings 7</a:t>
            </a:r>
          </a:p>
          <a:p>
            <a:pPr lvl="1"/>
            <a:r>
              <a:rPr lang="en-US" dirty="0"/>
              <a:t>Solomon built his house, the House of the Forest of Lebanon, the Hall of Pillars, a hall for the throne, the Hall of Judgement, a house for Pharaoh’s daughter…..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Told you so…..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4845-4135-4B17-9F4F-8C9D7D5A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85" y="0"/>
            <a:ext cx="8229600" cy="1143000"/>
          </a:xfrm>
        </p:spPr>
        <p:txBody>
          <a:bodyPr/>
          <a:lstStyle/>
          <a:p>
            <a:r>
              <a:rPr lang="en-US" dirty="0"/>
              <a:t>Leading Us to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8B47-1E94-4CF3-A9CE-F9EB494F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85" y="115007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 lineage and kingship of David leads to Jesus</a:t>
            </a:r>
          </a:p>
          <a:p>
            <a:endParaRPr lang="en-US" dirty="0"/>
          </a:p>
          <a:p>
            <a:r>
              <a:rPr lang="en-US" dirty="0"/>
              <a:t>1 Chron 17:14</a:t>
            </a:r>
          </a:p>
          <a:p>
            <a:pPr lvl="1"/>
            <a:r>
              <a:rPr lang="en-US" i="1" dirty="0"/>
              <a:t>And I will establish him in My house and in My kingdom forever; and his throne shall be established forever.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FE7097-DDA4-447F-92EE-95B4FDD36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10838"/>
              </p:ext>
            </p:extLst>
          </p:nvPr>
        </p:nvGraphicFramePr>
        <p:xfrm>
          <a:off x="152400" y="609600"/>
          <a:ext cx="8915400" cy="6096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117">
                  <a:extLst>
                    <a:ext uri="{9D8B030D-6E8A-4147-A177-3AD203B41FA5}">
                      <a16:colId xmlns:a16="http://schemas.microsoft.com/office/drawing/2014/main" val="225115154"/>
                    </a:ext>
                  </a:extLst>
                </a:gridCol>
                <a:gridCol w="5784883">
                  <a:extLst>
                    <a:ext uri="{9D8B030D-6E8A-4147-A177-3AD203B41FA5}">
                      <a16:colId xmlns:a16="http://schemas.microsoft.com/office/drawing/2014/main" val="292013770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72016210"/>
                    </a:ext>
                  </a:extLst>
                </a:gridCol>
              </a:tblGrid>
              <a:tr h="942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Lesson 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Class Leader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724240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Why study the OT?  Theme of the OT.  OT Summary.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30021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5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Genesis (part 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21230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8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Genesis (part 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43664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12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Exodus (Egypt to Canaan)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072345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15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Law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025826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19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Joshua and Judges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97336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22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United Kingdom:  Saul, David, and Solomon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783412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26 (S)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Divided Kingdom:  Israel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19865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 2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Divided Kingdom:  Judah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372523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5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Books of Poetry and Wisdom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376814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9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Major Prophets:  Isaiah, Jeremiah, Ezekiel, Daniel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159603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12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Old Testament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 &amp; 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353367"/>
                  </a:ext>
                </a:extLst>
              </a:tr>
              <a:tr h="60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16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Between the Testaments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72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67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882F-7F07-4084-AF19-F18F3AF3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05DD6-50A9-48A8-8A70-3B274B4C7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F0BB-5D45-4326-A68A-986B4ED8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Material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E450F-88CA-4AA7-9C78-5B92F22AB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FE7097-DDA4-447F-92EE-95B4FDD36C79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609600"/>
          <a:ext cx="8915400" cy="6096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117">
                  <a:extLst>
                    <a:ext uri="{9D8B030D-6E8A-4147-A177-3AD203B41FA5}">
                      <a16:colId xmlns:a16="http://schemas.microsoft.com/office/drawing/2014/main" val="225115154"/>
                    </a:ext>
                  </a:extLst>
                </a:gridCol>
                <a:gridCol w="5784883">
                  <a:extLst>
                    <a:ext uri="{9D8B030D-6E8A-4147-A177-3AD203B41FA5}">
                      <a16:colId xmlns:a16="http://schemas.microsoft.com/office/drawing/2014/main" val="292013770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72016210"/>
                    </a:ext>
                  </a:extLst>
                </a:gridCol>
              </a:tblGrid>
              <a:tr h="942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Lesson 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Class Leader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724240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Why study the OT?  Theme of the OT.  OT Summary.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30021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5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Genesis (part 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21230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8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Genesis (part 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43664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12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Exodus (Egypt to Canaan)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072345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15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Law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025826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19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Joshua and Judges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97336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22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United Kingdom:  Saul, David, and Solomon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783412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26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Divided Kingdom:  Israel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419865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 2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Divided Kingdom:  Judah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372523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5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Books of Poetry and Wisdom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376814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9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Major Prophets:  Isaiah, Jeremiah, Ezekiel, Daniel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159603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12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Old Testament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 &amp; 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353367"/>
                  </a:ext>
                </a:extLst>
              </a:tr>
              <a:tr h="60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16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Between the Testaments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72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FB6E-0793-4A0A-B3D5-8E13BFB1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Old Testament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83BA2C2-0823-4BAB-92EA-46045317D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36944"/>
              </p:ext>
            </p:extLst>
          </p:nvPr>
        </p:nvGraphicFramePr>
        <p:xfrm>
          <a:off x="304800" y="1417638"/>
          <a:ext cx="8534400" cy="523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4483213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760239213"/>
                    </a:ext>
                  </a:extLst>
                </a:gridCol>
              </a:tblGrid>
              <a:tr h="507534">
                <a:tc>
                  <a:txBody>
                    <a:bodyPr/>
                    <a:lstStyle/>
                    <a:p>
                      <a:r>
                        <a:rPr lang="en-US" sz="3200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Key 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336317"/>
                  </a:ext>
                </a:extLst>
              </a:tr>
              <a:tr h="876018">
                <a:tc>
                  <a:txBody>
                    <a:bodyPr/>
                    <a:lstStyle/>
                    <a:p>
                      <a:r>
                        <a:rPr lang="en-US" sz="2400" dirty="0"/>
                        <a:t>Genesis - Deuteronomy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Creation through the exodus</a:t>
                      </a:r>
                    </a:p>
                    <a:p>
                      <a:r>
                        <a:rPr lang="en-US" sz="2400" dirty="0"/>
                        <a:t>Books of the law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805486"/>
                  </a:ext>
                </a:extLst>
              </a:tr>
              <a:tr h="876018">
                <a:tc>
                  <a:txBody>
                    <a:bodyPr/>
                    <a:lstStyle/>
                    <a:p>
                      <a:r>
                        <a:rPr lang="en-US" sz="2400" dirty="0"/>
                        <a:t>Joshua - 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Conquest of Canaan through the time of the judges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215803"/>
                  </a:ext>
                </a:extLst>
              </a:tr>
              <a:tr h="876018">
                <a:tc>
                  <a:txBody>
                    <a:bodyPr/>
                    <a:lstStyle/>
                    <a:p>
                      <a:r>
                        <a:rPr lang="en-US" sz="2400" dirty="0"/>
                        <a:t>1 Samuel – 2 Chronicles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time of the kings, the divided kingdom, and the captivity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44217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r>
                        <a:rPr lang="en-US" sz="2400" dirty="0"/>
                        <a:t>Ezra - Esther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return to Judah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32539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r>
                        <a:rPr lang="en-US" sz="2400" dirty="0"/>
                        <a:t>Psalms – Song of Solomon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Books of poetry and wisdom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817672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r>
                        <a:rPr lang="en-US" sz="2400" dirty="0"/>
                        <a:t>Isaiah - 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Major prophets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51841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r>
                        <a:rPr lang="en-US" sz="2400" dirty="0"/>
                        <a:t>Hosea - Malachi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Minor prophets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41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17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OT Bible Chronology</a:t>
            </a:r>
            <a:br>
              <a:rPr lang="en-US" dirty="0"/>
            </a:br>
            <a:r>
              <a:rPr lang="en-US" sz="3100" dirty="0"/>
              <a:t>(In Round Numbers)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E1F95C-9C30-4637-9FC8-163A69946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21349"/>
              </p:ext>
            </p:extLst>
          </p:nvPr>
        </p:nvGraphicFramePr>
        <p:xfrm>
          <a:off x="228600" y="1397000"/>
          <a:ext cx="8839200" cy="537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447">
                  <a:extLst>
                    <a:ext uri="{9D8B030D-6E8A-4147-A177-3AD203B41FA5}">
                      <a16:colId xmlns:a16="http://schemas.microsoft.com/office/drawing/2014/main" val="1044422475"/>
                    </a:ext>
                  </a:extLst>
                </a:gridCol>
                <a:gridCol w="2719753">
                  <a:extLst>
                    <a:ext uri="{9D8B030D-6E8A-4147-A177-3AD203B41FA5}">
                      <a16:colId xmlns:a16="http://schemas.microsoft.com/office/drawing/2014/main" val="1040271944"/>
                    </a:ext>
                  </a:extLst>
                </a:gridCol>
              </a:tblGrid>
              <a:tr h="875182">
                <a:tc>
                  <a:txBody>
                    <a:bodyPr/>
                    <a:lstStyle/>
                    <a:p>
                      <a:r>
                        <a:rPr lang="en-US" sz="28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Approximate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624680"/>
                  </a:ext>
                </a:extLst>
              </a:tr>
              <a:tr h="554177">
                <a:tc>
                  <a:txBody>
                    <a:bodyPr/>
                    <a:lstStyle/>
                    <a:p>
                      <a:r>
                        <a:rPr lang="en-US" sz="2400" dirty="0"/>
                        <a:t>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~4,200 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08698"/>
                  </a:ext>
                </a:extLst>
              </a:tr>
              <a:tr h="554177">
                <a:tc>
                  <a:txBody>
                    <a:bodyPr/>
                    <a:lstStyle/>
                    <a:p>
                      <a:r>
                        <a:rPr lang="en-US" sz="2400" dirty="0"/>
                        <a:t>Noah / The Flood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~2,600 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061363"/>
                  </a:ext>
                </a:extLst>
              </a:tr>
              <a:tr h="554177">
                <a:tc>
                  <a:txBody>
                    <a:bodyPr/>
                    <a:lstStyle/>
                    <a:p>
                      <a:r>
                        <a:rPr lang="en-US" sz="2400" dirty="0"/>
                        <a:t>Joseph / Israel to 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~2,000 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74334"/>
                  </a:ext>
                </a:extLst>
              </a:tr>
              <a:tr h="554177">
                <a:tc>
                  <a:txBody>
                    <a:bodyPr/>
                    <a:lstStyle/>
                    <a:p>
                      <a:r>
                        <a:rPr lang="en-US" sz="2400" dirty="0"/>
                        <a:t>Moses / Exodus from Egypt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027362"/>
                  </a:ext>
                </a:extLst>
              </a:tr>
              <a:tr h="554177">
                <a:tc>
                  <a:txBody>
                    <a:bodyPr/>
                    <a:lstStyle/>
                    <a:p>
                      <a:r>
                        <a:rPr lang="en-US" sz="2400" dirty="0"/>
                        <a:t>Reign of Solomon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970 BC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03533"/>
                  </a:ext>
                </a:extLst>
              </a:tr>
              <a:tr h="554177">
                <a:tc>
                  <a:txBody>
                    <a:bodyPr/>
                    <a:lstStyle/>
                    <a:p>
                      <a:r>
                        <a:rPr lang="en-US" sz="2400" dirty="0"/>
                        <a:t>The Babylonian captivity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~606 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14661"/>
                  </a:ext>
                </a:extLst>
              </a:tr>
              <a:tr h="554177">
                <a:tc>
                  <a:txBody>
                    <a:bodyPr/>
                    <a:lstStyle/>
                    <a:p>
                      <a:r>
                        <a:rPr lang="en-US" sz="2400" dirty="0"/>
                        <a:t>Return to Judah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~436 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174603"/>
                  </a:ext>
                </a:extLst>
              </a:tr>
              <a:tr h="554177">
                <a:tc>
                  <a:txBody>
                    <a:bodyPr/>
                    <a:lstStyle/>
                    <a:p>
                      <a:r>
                        <a:rPr lang="en-US" sz="2400" dirty="0"/>
                        <a:t>Birth of Christ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~3 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638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7DBE78-C25A-492B-A15F-2DC1C9497788}"/>
              </a:ext>
            </a:extLst>
          </p:cNvPr>
          <p:cNvSpPr txBox="1"/>
          <p:nvPr/>
        </p:nvSpPr>
        <p:spPr>
          <a:xfrm>
            <a:off x="7010400" y="4086148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~1,500 BC</a:t>
            </a:r>
          </a:p>
        </p:txBody>
      </p:sp>
    </p:spTree>
    <p:extLst>
      <p:ext uri="{BB962C8B-B14F-4D97-AF65-F5344CB8AC3E}">
        <p14:creationId xmlns:p14="http://schemas.microsoft.com/office/powerpoint/2010/main" val="377560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13C4-1B96-4BE5-85B8-5D739485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924"/>
            <a:ext cx="8229600" cy="1143000"/>
          </a:xfrm>
        </p:spPr>
        <p:txBody>
          <a:bodyPr/>
          <a:lstStyle/>
          <a:p>
            <a:r>
              <a:rPr lang="en-US" dirty="0"/>
              <a:t>Outline of the United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4D493-A216-446E-9053-16419D8D2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14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 Samuel</a:t>
            </a:r>
          </a:p>
          <a:p>
            <a:pPr lvl="1"/>
            <a:r>
              <a:rPr lang="en-US" dirty="0"/>
              <a:t>Samuel, Saul (1050 – 1010 BC)</a:t>
            </a:r>
          </a:p>
          <a:p>
            <a:pPr lvl="2"/>
            <a:r>
              <a:rPr lang="en-US" sz="2100" dirty="0"/>
              <a:t>Reigned for 40 years (per Acts)</a:t>
            </a:r>
          </a:p>
          <a:p>
            <a:endParaRPr lang="en-US" sz="2400" dirty="0"/>
          </a:p>
          <a:p>
            <a:r>
              <a:rPr lang="en-US" dirty="0"/>
              <a:t>2 Samuel</a:t>
            </a:r>
          </a:p>
          <a:p>
            <a:pPr lvl="1"/>
            <a:r>
              <a:rPr lang="en-US" dirty="0"/>
              <a:t>David (1010 – 970 BC)</a:t>
            </a:r>
          </a:p>
          <a:p>
            <a:pPr lvl="2"/>
            <a:r>
              <a:rPr lang="en-US" sz="2100" dirty="0"/>
              <a:t>Reigned for 40 years</a:t>
            </a:r>
          </a:p>
          <a:p>
            <a:pPr lvl="2"/>
            <a:r>
              <a:rPr lang="en-US" sz="2100" dirty="0"/>
              <a:t>Age 30 - 70</a:t>
            </a:r>
          </a:p>
          <a:p>
            <a:endParaRPr lang="en-US" sz="2400" dirty="0"/>
          </a:p>
          <a:p>
            <a:r>
              <a:rPr lang="en-US" dirty="0"/>
              <a:t>1 Kings 1-11</a:t>
            </a:r>
          </a:p>
          <a:p>
            <a:pPr lvl="1"/>
            <a:r>
              <a:rPr lang="en-US" dirty="0"/>
              <a:t>Solomon (970 - 930 BC)</a:t>
            </a:r>
          </a:p>
          <a:p>
            <a:pPr lvl="2"/>
            <a:r>
              <a:rPr lang="en-US" sz="2100" dirty="0"/>
              <a:t>Reigned for 40 years</a:t>
            </a:r>
          </a:p>
          <a:p>
            <a:pPr lvl="2"/>
            <a:r>
              <a:rPr lang="en-US" sz="2100" dirty="0"/>
              <a:t>Starting in 970 BC per Egyptian and Assyrian records for Rehoboam, plus Solomon’s 40-year reign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61243-C913-42B9-9A3B-5BBDBA7C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038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 Chronicles 1-9</a:t>
            </a:r>
          </a:p>
          <a:p>
            <a:pPr lvl="1"/>
            <a:r>
              <a:rPr lang="en-US" dirty="0"/>
              <a:t>Names and genealogies</a:t>
            </a:r>
          </a:p>
          <a:p>
            <a:endParaRPr lang="en-US" dirty="0"/>
          </a:p>
          <a:p>
            <a:r>
              <a:rPr lang="en-US" dirty="0"/>
              <a:t>1 Chronicles 10</a:t>
            </a:r>
          </a:p>
          <a:p>
            <a:pPr lvl="1"/>
            <a:r>
              <a:rPr lang="en-US" dirty="0"/>
              <a:t>Death of Saul</a:t>
            </a:r>
          </a:p>
          <a:p>
            <a:endParaRPr lang="en-US" dirty="0"/>
          </a:p>
          <a:p>
            <a:r>
              <a:rPr lang="en-US" dirty="0"/>
              <a:t>1 Chronicles 11-29</a:t>
            </a:r>
          </a:p>
          <a:p>
            <a:pPr lvl="1"/>
            <a:r>
              <a:rPr lang="en-US" dirty="0"/>
              <a:t>David</a:t>
            </a:r>
          </a:p>
          <a:p>
            <a:endParaRPr lang="en-US" dirty="0"/>
          </a:p>
          <a:p>
            <a:r>
              <a:rPr lang="en-US" dirty="0"/>
              <a:t>2 Chronicles 1-9</a:t>
            </a:r>
          </a:p>
          <a:p>
            <a:pPr lvl="1"/>
            <a:r>
              <a:rPr lang="en-US" dirty="0"/>
              <a:t>Solomon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D528-7B66-43A7-9DDD-AA725114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Personalities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4AE1A-2C23-4DB5-94DB-95B1412F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56" y="1676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Samuel</a:t>
            </a:r>
          </a:p>
          <a:p>
            <a:endParaRPr lang="en-US" dirty="0"/>
          </a:p>
          <a:p>
            <a:r>
              <a:rPr lang="en-US" dirty="0"/>
              <a:t>Saul</a:t>
            </a:r>
          </a:p>
          <a:p>
            <a:endParaRPr lang="en-US" dirty="0"/>
          </a:p>
          <a:p>
            <a:r>
              <a:rPr lang="en-US" dirty="0"/>
              <a:t>David</a:t>
            </a:r>
          </a:p>
          <a:p>
            <a:endParaRPr lang="en-US" dirty="0"/>
          </a:p>
          <a:p>
            <a:r>
              <a:rPr lang="en-US" dirty="0"/>
              <a:t>Solomon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6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91A9A7-F759-470C-829C-AE35FE57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Samuel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85D130-D621-4CA6-946B-66C48CEA3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724399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Positives</a:t>
            </a:r>
          </a:p>
          <a:p>
            <a:pPr lvl="1"/>
            <a:r>
              <a:rPr lang="en-US" dirty="0"/>
              <a:t>Served God from childhood</a:t>
            </a:r>
          </a:p>
          <a:p>
            <a:pPr lvl="1"/>
            <a:r>
              <a:rPr lang="en-US" dirty="0"/>
              <a:t>“Speak, for your servant hears”</a:t>
            </a:r>
          </a:p>
          <a:p>
            <a:pPr lvl="1"/>
            <a:r>
              <a:rPr lang="en-US" dirty="0"/>
              <a:t>Stature and favor before God and men</a:t>
            </a:r>
          </a:p>
          <a:p>
            <a:pPr lvl="1"/>
            <a:r>
              <a:rPr lang="en-US" dirty="0"/>
              <a:t>Known as a seer and man of God</a:t>
            </a:r>
          </a:p>
          <a:p>
            <a:pPr lvl="1"/>
            <a:r>
              <a:rPr lang="en-US" dirty="0"/>
              <a:t>Judged Israel</a:t>
            </a:r>
          </a:p>
          <a:p>
            <a:pPr lvl="1"/>
            <a:r>
              <a:rPr lang="en-US" dirty="0"/>
              <a:t>Defrauded no man</a:t>
            </a:r>
          </a:p>
          <a:p>
            <a:pPr lvl="1"/>
            <a:r>
              <a:rPr lang="en-US" dirty="0"/>
              <a:t>“I will pray for you”</a:t>
            </a:r>
          </a:p>
          <a:p>
            <a:pPr lvl="1"/>
            <a:r>
              <a:rPr lang="en-US" dirty="0"/>
              <a:t>“I will teach you the good and right way”</a:t>
            </a:r>
          </a:p>
          <a:p>
            <a:pPr lvl="1"/>
            <a:r>
              <a:rPr lang="en-US" dirty="0"/>
              <a:t>Advised against having a king</a:t>
            </a:r>
          </a:p>
          <a:p>
            <a:pPr lvl="1"/>
            <a:r>
              <a:rPr lang="en-US" dirty="0"/>
              <a:t>Spoke truth to the people and the king</a:t>
            </a:r>
          </a:p>
          <a:p>
            <a:pPr lvl="1"/>
            <a:r>
              <a:rPr lang="en-US" dirty="0"/>
              <a:t>Rebuked both the people and the king</a:t>
            </a:r>
          </a:p>
          <a:p>
            <a:pPr lvl="1"/>
            <a:r>
              <a:rPr lang="en-US" dirty="0"/>
              <a:t>Fulfilled God’s command for Agag and the Amalekites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141B3-6EF0-4440-BA4F-D446E120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599" y="1168924"/>
            <a:ext cx="373380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Negatives</a:t>
            </a:r>
          </a:p>
          <a:p>
            <a:pPr lvl="1"/>
            <a:r>
              <a:rPr lang="en-US" dirty="0"/>
              <a:t>Sons did not follow God</a:t>
            </a:r>
          </a:p>
          <a:p>
            <a:pPr lvl="1"/>
            <a:r>
              <a:rPr lang="en-US" dirty="0"/>
              <a:t>Looked for physical appearance and stature as the requirements for a king</a:t>
            </a:r>
          </a:p>
        </p:txBody>
      </p:sp>
    </p:spTree>
    <p:extLst>
      <p:ext uri="{BB962C8B-B14F-4D97-AF65-F5344CB8AC3E}">
        <p14:creationId xmlns:p14="http://schemas.microsoft.com/office/powerpoint/2010/main" val="15316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15F9-9DAF-48DA-82EE-63D515D6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996"/>
            <a:ext cx="8229600" cy="1143000"/>
          </a:xfrm>
        </p:spPr>
        <p:txBody>
          <a:bodyPr/>
          <a:lstStyle/>
          <a:p>
            <a:r>
              <a:rPr lang="en-US" dirty="0"/>
              <a:t>The Coming King – Per Moses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80BE2-0B10-48A6-A287-E9F5AFCE7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64996"/>
            <a:ext cx="8229600" cy="5476188"/>
          </a:xfrm>
        </p:spPr>
        <p:txBody>
          <a:bodyPr>
            <a:normAutofit/>
          </a:bodyPr>
          <a:lstStyle/>
          <a:p>
            <a:r>
              <a:rPr lang="en-US" dirty="0"/>
              <a:t>The people will ask for a king:  “like all the nations around me”</a:t>
            </a:r>
          </a:p>
          <a:p>
            <a:r>
              <a:rPr lang="en-US" dirty="0"/>
              <a:t>“the Lord your God chooses” the king</a:t>
            </a:r>
          </a:p>
          <a:p>
            <a:r>
              <a:rPr lang="en-US" dirty="0"/>
              <a:t>He shall be a brother, not a foreigner</a:t>
            </a:r>
          </a:p>
          <a:p>
            <a:r>
              <a:rPr lang="en-US" dirty="0"/>
              <a:t>He shall not: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Multiply horses, wives, or silver and gold</a:t>
            </a:r>
          </a:p>
          <a:p>
            <a:pPr lvl="1"/>
            <a:r>
              <a:rPr lang="en-US" dirty="0"/>
              <a:t>Return to Egypt</a:t>
            </a:r>
          </a:p>
          <a:p>
            <a:r>
              <a:rPr lang="en-US" dirty="0"/>
              <a:t>He shall have a copy of the law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Read it, fear the Lord, and observe all the law, so that:</a:t>
            </a:r>
          </a:p>
          <a:p>
            <a:pPr lvl="2"/>
            <a:r>
              <a:rPr lang="en-US" dirty="0"/>
              <a:t>His heart is not lifted above his brethren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He does not turn aside from the commandments</a:t>
            </a:r>
          </a:p>
          <a:p>
            <a:pPr lvl="2"/>
            <a:r>
              <a:rPr lang="en-US" dirty="0"/>
              <a:t>He prolongs the days of his kingdom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15F9-9DAF-48DA-82EE-63D515D6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996"/>
            <a:ext cx="8229600" cy="1143000"/>
          </a:xfrm>
        </p:spPr>
        <p:txBody>
          <a:bodyPr/>
          <a:lstStyle/>
          <a:p>
            <a:r>
              <a:rPr lang="en-US" dirty="0"/>
              <a:t>The Coming King – Per Samuel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423B2-5828-4587-A277-A7EAF6A46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175208"/>
            <a:ext cx="79248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people demand:  </a:t>
            </a:r>
          </a:p>
          <a:p>
            <a:pPr lvl="1"/>
            <a:r>
              <a:rPr lang="en-US" dirty="0"/>
              <a:t>“make use a king to judge us like all the nations”</a:t>
            </a:r>
          </a:p>
          <a:p>
            <a:r>
              <a:rPr lang="en-US" dirty="0"/>
              <a:t>God said:  </a:t>
            </a:r>
          </a:p>
          <a:p>
            <a:pPr lvl="1"/>
            <a:r>
              <a:rPr lang="en-US" dirty="0"/>
              <a:t>“they have rejected Me, that I should reign over them”</a:t>
            </a:r>
          </a:p>
          <a:p>
            <a:r>
              <a:rPr lang="en-US" dirty="0"/>
              <a:t>Samuel says the king will:</a:t>
            </a:r>
          </a:p>
          <a:p>
            <a:pPr lvl="1"/>
            <a:r>
              <a:rPr lang="en-US" dirty="0"/>
              <a:t>Take your sons</a:t>
            </a:r>
          </a:p>
          <a:p>
            <a:pPr lvl="2"/>
            <a:r>
              <a:rPr lang="en-US" dirty="0"/>
              <a:t>Servants, an army, farmers, making weapons</a:t>
            </a:r>
          </a:p>
          <a:p>
            <a:pPr lvl="1"/>
            <a:r>
              <a:rPr lang="en-US" dirty="0"/>
              <a:t>Take your daughters</a:t>
            </a:r>
          </a:p>
          <a:p>
            <a:pPr lvl="2"/>
            <a:r>
              <a:rPr lang="en-US" dirty="0"/>
              <a:t>Perfumers, cooks, bakers</a:t>
            </a:r>
          </a:p>
          <a:p>
            <a:pPr lvl="1"/>
            <a:r>
              <a:rPr lang="en-US" dirty="0"/>
              <a:t>Take the best of your fields</a:t>
            </a:r>
          </a:p>
          <a:p>
            <a:pPr lvl="1"/>
            <a:r>
              <a:rPr lang="en-US" dirty="0"/>
              <a:t>Take a tenth of your produce and your sheep</a:t>
            </a:r>
          </a:p>
          <a:p>
            <a:pPr lvl="1"/>
            <a:r>
              <a:rPr lang="en-US" dirty="0"/>
              <a:t>Take your servants, young men, and donkeys for his work</a:t>
            </a:r>
          </a:p>
          <a:p>
            <a:pPr lvl="1"/>
            <a:r>
              <a:rPr lang="en-US" dirty="0"/>
              <a:t>Make you his servants, and you will cry out</a:t>
            </a:r>
          </a:p>
          <a:p>
            <a:pPr lvl="1"/>
            <a:r>
              <a:rPr lang="en-US" dirty="0"/>
              <a:t>The Lord will not hear you</a:t>
            </a:r>
          </a:p>
          <a:p>
            <a:r>
              <a:rPr lang="en-US" dirty="0"/>
              <a:t>The people reply:  </a:t>
            </a:r>
          </a:p>
          <a:p>
            <a:pPr lvl="1"/>
            <a:r>
              <a:rPr lang="en-US" dirty="0"/>
              <a:t>We will have a king, that we may be like all the nations</a:t>
            </a:r>
          </a:p>
        </p:txBody>
      </p:sp>
    </p:spTree>
    <p:extLst>
      <p:ext uri="{BB962C8B-B14F-4D97-AF65-F5344CB8AC3E}">
        <p14:creationId xmlns:p14="http://schemas.microsoft.com/office/powerpoint/2010/main" val="27266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20B1-3143-400D-A585-F7F79385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Saul</a:t>
            </a:r>
            <a:br>
              <a:rPr lang="en-US" dirty="0"/>
            </a:br>
            <a:r>
              <a:rPr lang="en-US" sz="3100" dirty="0"/>
              <a:t>1 Samuel 9-31; 1 Chron 10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50397-5275-49E2-B601-002C9D0B5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352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Positives</a:t>
            </a:r>
          </a:p>
          <a:p>
            <a:pPr lvl="1"/>
            <a:r>
              <a:rPr lang="en-US" dirty="0"/>
              <a:t>Tall, choice, and handsome</a:t>
            </a:r>
          </a:p>
          <a:p>
            <a:pPr lvl="1"/>
            <a:r>
              <a:rPr lang="en-US" dirty="0"/>
              <a:t>Initially modest</a:t>
            </a:r>
          </a:p>
          <a:p>
            <a:pPr lvl="1"/>
            <a:r>
              <a:rPr lang="en-US" dirty="0"/>
              <a:t>Selected by God as the first king of Israel</a:t>
            </a:r>
          </a:p>
          <a:p>
            <a:pPr lvl="1"/>
            <a:r>
              <a:rPr lang="en-US" dirty="0"/>
              <a:t>Spirit of the Lord falls on him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0C687F-74EB-46D7-94C2-54A77E7AC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752599"/>
            <a:ext cx="4724400" cy="5105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Negatives</a:t>
            </a:r>
          </a:p>
          <a:p>
            <a:pPr lvl="1"/>
            <a:r>
              <a:rPr lang="en-US" dirty="0"/>
              <a:t>Unlawful sacrifice</a:t>
            </a:r>
          </a:p>
          <a:p>
            <a:pPr lvl="2"/>
            <a:r>
              <a:rPr lang="en-US" dirty="0"/>
              <a:t>“I felt compelled”</a:t>
            </a:r>
          </a:p>
          <a:p>
            <a:pPr lvl="2"/>
            <a:r>
              <a:rPr lang="en-US" dirty="0"/>
              <a:t>Rejected from being king</a:t>
            </a:r>
          </a:p>
          <a:p>
            <a:pPr lvl="1"/>
            <a:r>
              <a:rPr lang="en-US" dirty="0"/>
              <a:t>Spares Agag, king of the Amalekites, against God’s commands</a:t>
            </a:r>
          </a:p>
          <a:p>
            <a:pPr lvl="2"/>
            <a:r>
              <a:rPr lang="en-US" dirty="0"/>
              <a:t>Again rejected from being king</a:t>
            </a:r>
          </a:p>
          <a:p>
            <a:pPr lvl="2"/>
            <a:r>
              <a:rPr lang="en-US" dirty="0"/>
              <a:t>“I feared the people and obeyed their voice”</a:t>
            </a:r>
          </a:p>
          <a:p>
            <a:pPr lvl="2"/>
            <a:r>
              <a:rPr lang="en-US" dirty="0"/>
              <a:t>“rejected the word of the Lord”</a:t>
            </a:r>
          </a:p>
          <a:p>
            <a:pPr lvl="1"/>
            <a:r>
              <a:rPr lang="en-US" dirty="0"/>
              <a:t>The Spirit of God departed from him</a:t>
            </a:r>
          </a:p>
          <a:p>
            <a:pPr lvl="1"/>
            <a:r>
              <a:rPr lang="en-US" dirty="0"/>
              <a:t>Persecutes David</a:t>
            </a:r>
          </a:p>
          <a:p>
            <a:pPr lvl="1"/>
            <a:r>
              <a:rPr lang="en-US" dirty="0"/>
              <a:t>Consults a medium</a:t>
            </a:r>
          </a:p>
        </p:txBody>
      </p:sp>
    </p:spTree>
    <p:extLst>
      <p:ext uri="{BB962C8B-B14F-4D97-AF65-F5344CB8AC3E}">
        <p14:creationId xmlns:p14="http://schemas.microsoft.com/office/powerpoint/2010/main" val="21457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13765</TotalTime>
  <Words>1373</Words>
  <Application>Microsoft Office PowerPoint</Application>
  <PresentationFormat>On-screen Show (4:3)</PresentationFormat>
  <Paragraphs>282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Structure of the Old Testament</vt:lpstr>
      <vt:lpstr>Summary of OT Bible Chronology (In Round Numbers)</vt:lpstr>
      <vt:lpstr>Outline of the United Kingdom</vt:lpstr>
      <vt:lpstr>Key Personalities</vt:lpstr>
      <vt:lpstr>Samuel</vt:lpstr>
      <vt:lpstr>The Coming King – Per Moses</vt:lpstr>
      <vt:lpstr>The Coming King – Per Samuel</vt:lpstr>
      <vt:lpstr>Saul 1 Samuel 9-31; 1 Chron 10 </vt:lpstr>
      <vt:lpstr>David 2 Samuel 1 – 1 Kings 2; 1 Chron 11-29</vt:lpstr>
      <vt:lpstr>Solomon 1 Kings 1-11; 2 Chron 1-9</vt:lpstr>
      <vt:lpstr>Results After 3 Kings</vt:lpstr>
      <vt:lpstr>Leading Us to Christ</vt:lpstr>
      <vt:lpstr>PowerPoint Presentation</vt:lpstr>
      <vt:lpstr>Thanks</vt:lpstr>
      <vt:lpstr>Backup Material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</dc:creator>
  <cp:lastModifiedBy>Robert McDonald</cp:lastModifiedBy>
  <cp:revision>92</cp:revision>
  <cp:lastPrinted>2021-09-29T02:56:09Z</cp:lastPrinted>
  <dcterms:created xsi:type="dcterms:W3CDTF">2015-10-04T02:44:57Z</dcterms:created>
  <dcterms:modified xsi:type="dcterms:W3CDTF">2021-12-21T01:01:14Z</dcterms:modified>
</cp:coreProperties>
</file>