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1" r:id="rId3"/>
    <p:sldId id="372" r:id="rId4"/>
    <p:sldId id="375" r:id="rId5"/>
    <p:sldId id="352" r:id="rId6"/>
    <p:sldId id="379" r:id="rId7"/>
    <p:sldId id="380" r:id="rId8"/>
    <p:sldId id="381" r:id="rId9"/>
    <p:sldId id="382" r:id="rId10"/>
    <p:sldId id="353" r:id="rId11"/>
    <p:sldId id="354" r:id="rId12"/>
    <p:sldId id="355" r:id="rId13"/>
    <p:sldId id="356" r:id="rId14"/>
    <p:sldId id="358" r:id="rId15"/>
    <p:sldId id="359" r:id="rId16"/>
    <p:sldId id="361" r:id="rId17"/>
    <p:sldId id="363" r:id="rId18"/>
    <p:sldId id="364" r:id="rId19"/>
    <p:sldId id="365" r:id="rId20"/>
    <p:sldId id="367" r:id="rId21"/>
    <p:sldId id="368" r:id="rId22"/>
    <p:sldId id="369" r:id="rId23"/>
    <p:sldId id="378" r:id="rId24"/>
    <p:sldId id="362" r:id="rId25"/>
    <p:sldId id="366" r:id="rId26"/>
    <p:sldId id="370" r:id="rId27"/>
    <p:sldId id="376" r:id="rId28"/>
    <p:sldId id="377" r:id="rId29"/>
    <p:sldId id="316" r:id="rId30"/>
    <p:sldId id="315" r:id="rId31"/>
    <p:sldId id="37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9EDF4"/>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3955" autoAdjust="0"/>
  </p:normalViewPr>
  <p:slideViewPr>
    <p:cSldViewPr>
      <p:cViewPr varScale="1">
        <p:scale>
          <a:sx n="82" d="100"/>
          <a:sy n="82" d="100"/>
        </p:scale>
        <p:origin x="5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7A9BCAC-69C0-474A-8C72-33C31E5BE219}" type="datetimeFigureOut">
              <a:rPr lang="en-US" smtClean="0"/>
              <a:t>1/9/2022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92D14A-4F89-437E-B0B5-628632202710}" type="slidenum">
              <a:rPr lang="en-US" smtClean="0"/>
              <a:t>‹#›</a:t>
            </a:fld>
            <a:endParaRPr lang="en-US"/>
          </a:p>
        </p:txBody>
      </p:sp>
    </p:spTree>
    <p:extLst>
      <p:ext uri="{BB962C8B-B14F-4D97-AF65-F5344CB8AC3E}">
        <p14:creationId xmlns:p14="http://schemas.microsoft.com/office/powerpoint/2010/main" val="35772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AF600-FD88-4206-B796-C4C2F19145D5}"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003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26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7132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701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F600-FD88-4206-B796-C4C2F19145D5}"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7049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F600-FD88-4206-B796-C4C2F19145D5}"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618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F600-FD88-4206-B796-C4C2F19145D5}" type="datetimeFigureOut">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3230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F600-FD88-4206-B796-C4C2F19145D5}" type="datetimeFigureOut">
              <a:rPr lang="en-US" smtClean="0"/>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8795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F600-FD88-4206-B796-C4C2F19145D5}" type="datetimeFigureOut">
              <a:rPr lang="en-US" smtClean="0"/>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59701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8441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6087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F600-FD88-4206-B796-C4C2F19145D5}" type="datetimeFigureOut">
              <a:rPr lang="en-US" smtClean="0"/>
              <a:t>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6456B-4E98-49F3-851D-A088FB51D965}" type="slidenum">
              <a:rPr lang="en-US" smtClean="0"/>
              <a:t>‹#›</a:t>
            </a:fld>
            <a:endParaRPr lang="en-US"/>
          </a:p>
        </p:txBody>
      </p:sp>
    </p:spTree>
    <p:extLst>
      <p:ext uri="{BB962C8B-B14F-4D97-AF65-F5344CB8AC3E}">
        <p14:creationId xmlns:p14="http://schemas.microsoft.com/office/powerpoint/2010/main" val="12470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4864" y="5319026"/>
            <a:ext cx="5994272" cy="1969770"/>
          </a:xfrm>
          <a:prstGeom prst="rect">
            <a:avLst/>
          </a:prstGeom>
          <a:noFill/>
        </p:spPr>
        <p:txBody>
          <a:bodyPr wrap="square" rtlCol="0">
            <a:spAutoFit/>
          </a:bodyPr>
          <a:lstStyle/>
          <a:p>
            <a:pPr algn="ctr"/>
            <a:r>
              <a:rPr lang="en-US" sz="3200" b="1" i="1" dirty="0"/>
              <a:t>Old Testament Survey</a:t>
            </a:r>
          </a:p>
          <a:p>
            <a:pPr algn="ctr"/>
            <a:r>
              <a:rPr lang="en-US" b="1" i="1" dirty="0"/>
              <a:t>Lesson 11:  The Major Prophets</a:t>
            </a:r>
          </a:p>
          <a:p>
            <a:pPr algn="ctr"/>
            <a:endParaRPr lang="en-US" b="1" i="1" dirty="0"/>
          </a:p>
          <a:p>
            <a:pPr algn="ctr"/>
            <a:r>
              <a:rPr lang="en-US" b="1" i="1" dirty="0"/>
              <a:t>“….our tutor to bring us to Christ” (Gal 3:24)</a:t>
            </a:r>
          </a:p>
          <a:p>
            <a:pPr algn="ctr"/>
            <a:endParaRPr lang="en-US" b="1" i="1" dirty="0"/>
          </a:p>
          <a:p>
            <a:endParaRPr lang="en-US" dirty="0"/>
          </a:p>
        </p:txBody>
      </p:sp>
      <p:pic>
        <p:nvPicPr>
          <p:cNvPr id="2" name="Picture 1">
            <a:extLst>
              <a:ext uri="{FF2B5EF4-FFF2-40B4-BE49-F238E27FC236}">
                <a16:creationId xmlns:a16="http://schemas.microsoft.com/office/drawing/2014/main" id="{CF98E475-F258-4EB8-89B6-D03A693E908A}"/>
              </a:ext>
            </a:extLst>
          </p:cNvPr>
          <p:cNvPicPr>
            <a:picLocks noChangeAspect="1"/>
          </p:cNvPicPr>
          <p:nvPr/>
        </p:nvPicPr>
        <p:blipFill>
          <a:blip r:embed="rId2"/>
          <a:stretch>
            <a:fillRect/>
          </a:stretch>
        </p:blipFill>
        <p:spPr>
          <a:xfrm>
            <a:off x="152400" y="71438"/>
            <a:ext cx="4343400" cy="2443162"/>
          </a:xfrm>
          <a:prstGeom prst="rect">
            <a:avLst/>
          </a:prstGeom>
        </p:spPr>
      </p:pic>
      <p:pic>
        <p:nvPicPr>
          <p:cNvPr id="7" name="Picture 6">
            <a:extLst>
              <a:ext uri="{FF2B5EF4-FFF2-40B4-BE49-F238E27FC236}">
                <a16:creationId xmlns:a16="http://schemas.microsoft.com/office/drawing/2014/main" id="{F8058F86-1CBA-4D17-9F0F-34E02503267D}"/>
              </a:ext>
            </a:extLst>
          </p:cNvPr>
          <p:cNvPicPr>
            <a:picLocks noChangeAspect="1"/>
          </p:cNvPicPr>
          <p:nvPr/>
        </p:nvPicPr>
        <p:blipFill>
          <a:blip r:embed="rId3"/>
          <a:stretch>
            <a:fillRect/>
          </a:stretch>
        </p:blipFill>
        <p:spPr>
          <a:xfrm>
            <a:off x="725471" y="2763642"/>
            <a:ext cx="3197258" cy="2555384"/>
          </a:xfrm>
          <a:prstGeom prst="rect">
            <a:avLst/>
          </a:prstGeom>
        </p:spPr>
      </p:pic>
      <p:pic>
        <p:nvPicPr>
          <p:cNvPr id="8" name="Picture 7">
            <a:extLst>
              <a:ext uri="{FF2B5EF4-FFF2-40B4-BE49-F238E27FC236}">
                <a16:creationId xmlns:a16="http://schemas.microsoft.com/office/drawing/2014/main" id="{80F3B681-DEF4-4CB1-8E59-B61873E288B7}"/>
              </a:ext>
            </a:extLst>
          </p:cNvPr>
          <p:cNvPicPr>
            <a:picLocks noChangeAspect="1"/>
          </p:cNvPicPr>
          <p:nvPr/>
        </p:nvPicPr>
        <p:blipFill>
          <a:blip r:embed="rId4"/>
          <a:stretch>
            <a:fillRect/>
          </a:stretch>
        </p:blipFill>
        <p:spPr>
          <a:xfrm>
            <a:off x="5445274" y="2763642"/>
            <a:ext cx="2758798" cy="2555384"/>
          </a:xfrm>
          <a:prstGeom prst="rect">
            <a:avLst/>
          </a:prstGeom>
        </p:spPr>
      </p:pic>
      <p:pic>
        <p:nvPicPr>
          <p:cNvPr id="9" name="Picture 8">
            <a:extLst>
              <a:ext uri="{FF2B5EF4-FFF2-40B4-BE49-F238E27FC236}">
                <a16:creationId xmlns:a16="http://schemas.microsoft.com/office/drawing/2014/main" id="{84580AD2-C8EC-4FAF-8769-0327C5C74599}"/>
              </a:ext>
            </a:extLst>
          </p:cNvPr>
          <p:cNvPicPr>
            <a:picLocks noChangeAspect="1"/>
          </p:cNvPicPr>
          <p:nvPr/>
        </p:nvPicPr>
        <p:blipFill>
          <a:blip r:embed="rId5"/>
          <a:stretch>
            <a:fillRect/>
          </a:stretch>
        </p:blipFill>
        <p:spPr>
          <a:xfrm>
            <a:off x="4648202" y="57296"/>
            <a:ext cx="4368540" cy="2457304"/>
          </a:xfrm>
          <a:prstGeom prst="rect">
            <a:avLst/>
          </a:prstGeom>
        </p:spPr>
      </p:pic>
    </p:spTree>
    <p:extLst>
      <p:ext uri="{BB962C8B-B14F-4D97-AF65-F5344CB8AC3E}">
        <p14:creationId xmlns:p14="http://schemas.microsoft.com/office/powerpoint/2010/main" val="24575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D5E5-A353-4E4F-AB38-AC32F3687826}"/>
              </a:ext>
            </a:extLst>
          </p:cNvPr>
          <p:cNvSpPr>
            <a:spLocks noGrp="1"/>
          </p:cNvSpPr>
          <p:nvPr>
            <p:ph type="title"/>
          </p:nvPr>
        </p:nvSpPr>
        <p:spPr/>
        <p:txBody>
          <a:bodyPr/>
          <a:lstStyle/>
          <a:p>
            <a:r>
              <a:rPr lang="en-US" dirty="0"/>
              <a:t>For Each Major Prophet….</a:t>
            </a:r>
          </a:p>
        </p:txBody>
      </p:sp>
      <p:sp>
        <p:nvSpPr>
          <p:cNvPr id="3" name="Content Placeholder 2">
            <a:extLst>
              <a:ext uri="{FF2B5EF4-FFF2-40B4-BE49-F238E27FC236}">
                <a16:creationId xmlns:a16="http://schemas.microsoft.com/office/drawing/2014/main" id="{560497E6-9B83-4136-A87C-93B54A6DCB27}"/>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Time frame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Situation with Judah and / or Israel</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Ruling kings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Books involved / mentioned</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Key messages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Power verses / prophecies</a:t>
            </a:r>
          </a:p>
        </p:txBody>
      </p:sp>
    </p:spTree>
    <p:extLst>
      <p:ext uri="{BB962C8B-B14F-4D97-AF65-F5344CB8AC3E}">
        <p14:creationId xmlns:p14="http://schemas.microsoft.com/office/powerpoint/2010/main" val="280811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Isaiah (1)</a:t>
            </a:r>
            <a:br>
              <a:rPr lang="en-US" dirty="0"/>
            </a:b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Yahweh is salvation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Time frame</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Prophesies ~740 – 700 BC</a:t>
            </a:r>
          </a:p>
          <a:p>
            <a:pPr lvl="2" indent="-285750">
              <a:lnSpc>
                <a:spcPct val="107000"/>
              </a:lnSpc>
              <a:spcBef>
                <a:spcPts val="0"/>
              </a:spcBef>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Verified via the campaign of Sennacherib of Assyria against Judah</a:t>
            </a:r>
          </a:p>
          <a:p>
            <a:pPr lvl="1">
              <a:lnSpc>
                <a:spcPct val="107000"/>
              </a:lnSpc>
              <a:spcBef>
                <a:spcPts val="0"/>
              </a:spcBef>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Times New Roman" panose="02020603050405020304" pitchFamily="18" charset="0"/>
              </a:rPr>
              <a:t>Ministered in and around Jerusalem</a:t>
            </a:r>
          </a:p>
          <a:p>
            <a:pPr lvl="1">
              <a:lnSpc>
                <a:spcPct val="107000"/>
              </a:lnSpc>
              <a:spcBef>
                <a:spcPts val="0"/>
              </a:spcBef>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Times New Roman" panose="02020603050405020304" pitchFamily="18" charset="0"/>
              </a:rPr>
              <a:t>Married “the prophetess” (Isa 8:3), with two sons</a:t>
            </a:r>
          </a:p>
          <a:p>
            <a:pPr marL="342900" marR="0" lvl="0" indent="-342900">
              <a:lnSpc>
                <a:spcPct val="107000"/>
              </a:lnSpc>
              <a:spcBef>
                <a:spcPts val="0"/>
              </a:spcBef>
              <a:spcAft>
                <a:spcPts val="0"/>
              </a:spcAft>
              <a:buFont typeface="Symbol" panose="05050102010706020507" pitchFamily="18" charset="2"/>
              <a:buChar cha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Situation with Judah and / or Israel</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Israel taken captive by Assyria.  Kingdom is destroyed,  722 BC.</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Sennacherib:  </a:t>
            </a:r>
          </a:p>
          <a:p>
            <a:pPr lvl="2" indent="-285750">
              <a:lnSpc>
                <a:spcPct val="107000"/>
              </a:lnSpc>
              <a:spcBef>
                <a:spcPts val="0"/>
              </a:spcBef>
              <a:buFont typeface="Courier New" panose="02070309020205020404" pitchFamily="49" charset="0"/>
              <a:buChar char="o"/>
            </a:pPr>
            <a:r>
              <a:rPr lang="en-US" sz="1500" dirty="0">
                <a:effectLst/>
                <a:latin typeface="Calibri" panose="020F0502020204030204" pitchFamily="34" charset="0"/>
                <a:ea typeface="Calibri" panose="020F0502020204030204" pitchFamily="34" charset="0"/>
                <a:cs typeface="Times New Roman" panose="02020603050405020304" pitchFamily="18" charset="0"/>
              </a:rPr>
              <a:t>"I shut up Hezekiah in Jerusalem like a bird in a cage." </a:t>
            </a:r>
          </a:p>
          <a:p>
            <a:pPr lvl="2" indent="-285750">
              <a:lnSpc>
                <a:spcPct val="107000"/>
              </a:lnSpc>
              <a:spcBef>
                <a:spcPts val="0"/>
              </a:spcBef>
              <a:buFont typeface="Courier New" panose="02070309020205020404" pitchFamily="49" charset="0"/>
              <a:buChar char="o"/>
            </a:pPr>
            <a:r>
              <a:rPr lang="en-US" sz="1500" dirty="0">
                <a:effectLst/>
                <a:latin typeface="Calibri" panose="020F0502020204030204" pitchFamily="34" charset="0"/>
                <a:ea typeface="Calibri" panose="020F0502020204030204" pitchFamily="34" charset="0"/>
                <a:cs typeface="Times New Roman" panose="02020603050405020304" pitchFamily="18" charset="0"/>
              </a:rPr>
              <a:t>Assyrian host was destroyed by God</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Isaiah foretells the Jew’s salvation from captivity via Cyrus and the rebuilding of Jerusalem</a:t>
            </a:r>
          </a:p>
          <a:p>
            <a:pPr marL="342900" marR="0" lvl="0" indent="-342900">
              <a:lnSpc>
                <a:spcPct val="107000"/>
              </a:lnSpc>
              <a:spcBef>
                <a:spcPts val="0"/>
              </a:spcBef>
              <a:spcAft>
                <a:spcPts val="0"/>
              </a:spcAft>
              <a:buFont typeface="Symbol" panose="05050102010706020507" pitchFamily="18" charset="2"/>
              <a:buChar cha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Ruling kings</a:t>
            </a:r>
          </a:p>
          <a:p>
            <a:pPr marL="742950" marR="0" lvl="1" indent="-285750">
              <a:lnSpc>
                <a:spcPct val="107000"/>
              </a:lnSpc>
              <a:spcBef>
                <a:spcPts val="0"/>
              </a:spcBef>
              <a:spcAft>
                <a:spcPts val="80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Uzziah, Jotham, Ahaz, and Hezekiah</a:t>
            </a:r>
          </a:p>
          <a:p>
            <a:endParaRPr lang="en-US" dirty="0"/>
          </a:p>
        </p:txBody>
      </p:sp>
    </p:spTree>
    <p:extLst>
      <p:ext uri="{BB962C8B-B14F-4D97-AF65-F5344CB8AC3E}">
        <p14:creationId xmlns:p14="http://schemas.microsoft.com/office/powerpoint/2010/main" val="25004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lstStyle/>
          <a:p>
            <a:r>
              <a:rPr lang="en-US" dirty="0"/>
              <a:t>Isaiah (2)</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Books involved / mentions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Isaiah</a:t>
            </a:r>
          </a:p>
          <a:p>
            <a:pPr lvl="2" indent="-285750">
              <a:lnSpc>
                <a:spcPct val="107000"/>
              </a:lnSpc>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Referred to as “the fifth gospel” by Jerome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2 Kings, 2 Chronicles, all 4 gospels, Acts, Romans</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Outline of Isaiah</a:t>
            </a:r>
          </a:p>
          <a:p>
            <a:pPr marL="742950" marR="0" lvl="1" indent="-285750">
              <a:lnSpc>
                <a:spcPct val="107000"/>
              </a:lnSpc>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1-39</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Approaching judgement on the nation of Judah and the nations around Judah</a:t>
            </a:r>
          </a:p>
          <a:p>
            <a:pPr marL="742950" marR="0" lvl="1" indent="-285750">
              <a:lnSpc>
                <a:spcPct val="107000"/>
              </a:lnSpc>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40-66</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Comfort for the nation of Judah</a:t>
            </a:r>
          </a:p>
          <a:p>
            <a:pPr marL="1600200" marR="0" lvl="3" indent="-2286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Isa 40:1.  "Comfort, yes, comfort My people!"  Says your God.“</a:t>
            </a:r>
          </a:p>
          <a:p>
            <a:pPr lvl="2">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coming Messiah</a:t>
            </a:r>
          </a:p>
          <a:p>
            <a:pPr marL="1143000" marR="0" lvl="2" indent="-2286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restoration of Zion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77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lstStyle/>
          <a:p>
            <a:r>
              <a:rPr lang="en-US" dirty="0"/>
              <a:t>Isaiah (3)</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Power verses / prophecies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Isa 6:8.  Also I heard the voice of the Lord, saying:  "Whom shall I send, And who will go for Us?"  Then I said, "Here am I! Send me." </a:t>
            </a: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Isa 55:8-9. 8 "For My thoughts are not your thoughts, Nor are your ways My ways," says the Lord.  9 "For as the heavens are higher than the earth, So are My ways higher than your ways, And My thoughts than your thoughts. </a:t>
            </a:r>
          </a:p>
          <a:p>
            <a:pPr marL="742950" marR="0" lvl="1" indent="-285750">
              <a:lnSpc>
                <a:spcPct val="107000"/>
              </a:lnSpc>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Isa 44:28.  Who says of Cyrus, 'He is My shepherd, And he shall perform all My pleasure, Saying to Jerusalem, "You shall be built," And to the temple, "Your foundation shall be laid."' </a:t>
            </a:r>
          </a:p>
          <a:p>
            <a:pPr marL="0" marR="0" lvl="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15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Jeremiah (1)</a:t>
            </a:r>
            <a:br>
              <a:rPr lang="en-US" dirty="0"/>
            </a:b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God will uplift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Time frame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~627-575 BC</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Situation with Judah and / or Israel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Jeremiah mourned Josiah’s death</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Preaches to the final kings of Judah</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Remains in Jerusalem for a period of time after its fall to Babylon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587/586 BC</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Flees to Egypt after the Jewish revolt against Babylon.  Continues his ministry there.</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Ruling kings</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Josiah,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Jehoahaz</a:t>
            </a:r>
            <a:r>
              <a:rPr lang="en-US" sz="2400" dirty="0">
                <a:effectLst/>
                <a:latin typeface="Calibri" panose="020F0502020204030204" pitchFamily="34" charset="0"/>
                <a:ea typeface="Calibri" panose="020F0502020204030204" pitchFamily="34" charset="0"/>
                <a:cs typeface="Times New Roman" panose="02020603050405020304" pitchFamily="18" charset="0"/>
              </a:rPr>
              <a:t>, Jehoiakim, Jehoiachin, Zedekiah</a:t>
            </a:r>
          </a:p>
        </p:txBody>
      </p:sp>
    </p:spTree>
    <p:extLst>
      <p:ext uri="{BB962C8B-B14F-4D97-AF65-F5344CB8AC3E}">
        <p14:creationId xmlns:p14="http://schemas.microsoft.com/office/powerpoint/2010/main" val="36890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Jeremiah (2)</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Books involved / mentions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Jeremiah, Lamentations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2 Chronicles, Ezra, Nehemiah, Daniel, Matthew</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Outline of Jeremiah</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1-25</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God’s approaching judgement against Judah because of its sin and idolatry</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26-52</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Conflicts between Jeremiah and the kings of Judah</a:t>
            </a:r>
          </a:p>
          <a:p>
            <a:pPr lvl="3">
              <a:lnSpc>
                <a:spcPct val="107000"/>
              </a:lnSpc>
              <a:spcBef>
                <a:spcPts val="0"/>
              </a:spcBef>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Zedekiah wouldn’t listen to </a:t>
            </a:r>
            <a:r>
              <a:rPr lang="en-US" dirty="0">
                <a:latin typeface="Calibri" panose="020F0502020204030204" pitchFamily="34" charset="0"/>
                <a:ea typeface="Calibri" panose="020F0502020204030204" pitchFamily="34" charset="0"/>
                <a:cs typeface="Times New Roman" panose="02020603050405020304" pitchFamily="18" charset="0"/>
              </a:rPr>
              <a:t>him (2 Chron 36:12)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fall of Jerusalem and the final days of Judah,   587/586 BC.</a:t>
            </a:r>
          </a:p>
          <a:p>
            <a:pPr marL="1143000" marR="0" lvl="2" indent="-2286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Jeremiah’s flight to Egypt</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0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Jeremiah (4)</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838200"/>
            <a:ext cx="8229600" cy="5654750"/>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Power verses / prophecies</a:t>
            </a: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Jer</a:t>
            </a:r>
            <a:r>
              <a:rPr lang="en-US" sz="2000" dirty="0">
                <a:effectLst/>
                <a:latin typeface="Calibri" panose="020F0502020204030204" pitchFamily="34" charset="0"/>
                <a:ea typeface="Calibri" panose="020F0502020204030204" pitchFamily="34" charset="0"/>
                <a:cs typeface="Times New Roman" panose="02020603050405020304" pitchFamily="18" charset="0"/>
              </a:rPr>
              <a:t> 18:5-6.  5 Then the word of the Lord came to me, saying: 6 "O house of Israel, can I not do with you as this potter?" says the Lord. "Look, as the clay is in the potter's hand, so are you in My hand, O house of Israel! </a:t>
            </a:r>
          </a:p>
          <a:p>
            <a:pPr marL="742950" marR="0" lvl="1" indent="-285750">
              <a:lnSpc>
                <a:spcPct val="107000"/>
              </a:lnSpc>
              <a:spcBef>
                <a:spcPts val="0"/>
              </a:spcBef>
              <a:spcAft>
                <a:spcPts val="800"/>
              </a:spcAft>
              <a:buFont typeface="Courier New" panose="02070309020205020404" pitchFamily="49" charset="0"/>
              <a:buChar char="o"/>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err="1">
                <a:latin typeface="Calibri" panose="020F0502020204030204" pitchFamily="34" charset="0"/>
                <a:ea typeface="Calibri" panose="020F0502020204030204" pitchFamily="34" charset="0"/>
                <a:cs typeface="Times New Roman" panose="02020603050405020304" pitchFamily="18" charset="0"/>
              </a:rPr>
              <a:t>Jer</a:t>
            </a:r>
            <a:r>
              <a:rPr lang="en-US" sz="2000" dirty="0">
                <a:latin typeface="Calibri" panose="020F0502020204030204" pitchFamily="34" charset="0"/>
                <a:ea typeface="Calibri" panose="020F0502020204030204" pitchFamily="34" charset="0"/>
                <a:cs typeface="Times New Roman" panose="02020603050405020304" pitchFamily="18" charset="0"/>
              </a:rPr>
              <a:t> 29:10.  For thus says the Lord:  After seventy years are completed at Babylon, I will visit you and perform my good word toward you, and cause you to return to this place.</a:t>
            </a:r>
          </a:p>
        </p:txBody>
      </p:sp>
    </p:spTree>
    <p:extLst>
      <p:ext uri="{BB962C8B-B14F-4D97-AF65-F5344CB8AC3E}">
        <p14:creationId xmlns:p14="http://schemas.microsoft.com/office/powerpoint/2010/main" val="217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Ezekiel (1)</a:t>
            </a:r>
            <a:br>
              <a:rPr lang="en-US" dirty="0"/>
            </a:b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God will strengthen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Time frame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~595 – 570 BC</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Situation with Judah and / or Israel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First exiles have been taken to Babylon.  </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Ezekiel is an exile, living on the banks of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Chebar</a:t>
            </a:r>
            <a:r>
              <a:rPr lang="en-US" sz="2400" dirty="0">
                <a:effectLst/>
                <a:latin typeface="Calibri" panose="020F0502020204030204" pitchFamily="34" charset="0"/>
                <a:ea typeface="Calibri" panose="020F0502020204030204" pitchFamily="34" charset="0"/>
                <a:cs typeface="Times New Roman" panose="02020603050405020304" pitchFamily="18" charset="0"/>
              </a:rPr>
              <a:t> in Chaldea</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His wife dies suddenly in the ninth year of exile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Jerusalem is destroyed.  587/586 BC</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Contemporary with Daniel and Jeremiah.</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Ruling kings</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Jehoiakim, Jehoiachin, Zedekiah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Ezekiel (2)</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Books involved / mentioned</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Ezekiel</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Vivid, symbolic language in the prophecies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Jerome:  “</a:t>
            </a:r>
            <a:r>
              <a:rPr lang="en-US" i="1" dirty="0">
                <a:effectLst/>
                <a:latin typeface="Calibri" panose="020F0502020204030204" pitchFamily="34" charset="0"/>
                <a:ea typeface="Calibri" panose="020F0502020204030204" pitchFamily="34" charset="0"/>
                <a:cs typeface="Times New Roman" panose="02020603050405020304" pitchFamily="18" charset="0"/>
              </a:rPr>
              <a:t>It was because of this obscurity [i.e. the difficulties of the prophecies] that the Jews forbade any one to read it till he had attained the age of thirty</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Outline of Ezekiel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1-24.  Judgment on the nation of Judah </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25-32 Judgment on the surrounding nations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Ammonites,  Moabites, Edomites, Philistines, </a:t>
            </a:r>
            <a:r>
              <a:rPr lang="en-US" dirty="0" err="1">
                <a:effectLst/>
                <a:latin typeface="Calibri" panose="020F0502020204030204" pitchFamily="34" charset="0"/>
                <a:ea typeface="Calibri" panose="020F0502020204030204" pitchFamily="34" charset="0"/>
                <a:cs typeface="Times New Roman" panose="02020603050405020304" pitchFamily="18" charset="0"/>
              </a:rPr>
              <a:t>Tyre</a:t>
            </a:r>
            <a:r>
              <a:rPr lang="en-US" dirty="0">
                <a:effectLst/>
                <a:latin typeface="Calibri" panose="020F0502020204030204" pitchFamily="34" charset="0"/>
                <a:ea typeface="Calibri" panose="020F0502020204030204" pitchFamily="34" charset="0"/>
                <a:cs typeface="Times New Roman" panose="02020603050405020304" pitchFamily="18" charset="0"/>
              </a:rPr>
              <a:t> and Sidon, Egypt</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33-48 The future blessing of God's people</a:t>
            </a:r>
          </a:p>
          <a:p>
            <a:pPr marL="457200" marR="0" lvl="1"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0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Ezekiel (3)</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990600"/>
            <a:ext cx="8229600" cy="6035750"/>
          </a:xfrm>
        </p:spPr>
        <p:txBody>
          <a:bodyPr>
            <a:normAutofit fontScale="5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5100" dirty="0">
                <a:effectLst/>
                <a:latin typeface="Calibri" panose="020F0502020204030204" pitchFamily="34" charset="0"/>
                <a:ea typeface="Calibri" panose="020F0502020204030204" pitchFamily="34" charset="0"/>
                <a:cs typeface="Times New Roman" panose="02020603050405020304" pitchFamily="18" charset="0"/>
              </a:rPr>
              <a:t>Power verses / prophecies</a:t>
            </a:r>
          </a:p>
          <a:p>
            <a:pPr marL="742950" marR="0" lvl="1" indent="-285750">
              <a:lnSpc>
                <a:spcPct val="107000"/>
              </a:lnSpc>
              <a:spcBef>
                <a:spcPts val="0"/>
              </a:spcBef>
              <a:spcAft>
                <a:spcPts val="0"/>
              </a:spcAft>
              <a:buFont typeface="Courier New" panose="02070309020205020404" pitchFamily="49" charset="0"/>
              <a:buChar char="o"/>
            </a:pPr>
            <a:r>
              <a:rPr lang="en-US" sz="44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4400" dirty="0">
                <a:effectLst/>
                <a:latin typeface="Calibri" panose="020F0502020204030204" pitchFamily="34" charset="0"/>
                <a:ea typeface="Calibri" panose="020F0502020204030204" pitchFamily="34" charset="0"/>
                <a:cs typeface="Times New Roman" panose="02020603050405020304" pitchFamily="18" charset="0"/>
              </a:rPr>
              <a:t> 14:14.  Even if these three men, Noah, Daniel, and Job, were in it, they would deliver only themselves by their righteousness," says the Lord God.</a:t>
            </a:r>
          </a:p>
          <a:p>
            <a:pPr marL="742950" marR="0" lvl="1" indent="-285750">
              <a:lnSpc>
                <a:spcPct val="107000"/>
              </a:lnSpc>
              <a:spcBef>
                <a:spcPts val="0"/>
              </a:spcBef>
              <a:spcAft>
                <a:spcPts val="0"/>
              </a:spcAft>
              <a:buFont typeface="Courier New" panose="02070309020205020404" pitchFamily="49" charset="0"/>
              <a:buChar char="o"/>
            </a:pPr>
            <a:r>
              <a:rPr lang="en-US" sz="44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4400" dirty="0">
                <a:effectLst/>
                <a:latin typeface="Calibri" panose="020F0502020204030204" pitchFamily="34" charset="0"/>
                <a:ea typeface="Calibri" panose="020F0502020204030204" pitchFamily="34" charset="0"/>
                <a:cs typeface="Times New Roman" panose="02020603050405020304" pitchFamily="18" charset="0"/>
              </a:rPr>
              <a:t> 3:16-19.  “I have made you a watchman for the house of Israel”</a:t>
            </a:r>
          </a:p>
          <a:p>
            <a:pPr marL="742950" marR="0" lvl="1" indent="-285750">
              <a:lnSpc>
                <a:spcPct val="107000"/>
              </a:lnSpc>
              <a:spcBef>
                <a:spcPts val="0"/>
              </a:spcBef>
              <a:spcAft>
                <a:spcPts val="800"/>
              </a:spcAft>
              <a:buFont typeface="Courier New" panose="02070309020205020404" pitchFamily="49" charset="0"/>
              <a:buChar char="o"/>
            </a:pPr>
            <a:r>
              <a:rPr lang="en-US" sz="44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4400" dirty="0">
                <a:effectLst/>
                <a:latin typeface="Calibri" panose="020F0502020204030204" pitchFamily="34" charset="0"/>
                <a:ea typeface="Calibri" panose="020F0502020204030204" pitchFamily="34" charset="0"/>
                <a:cs typeface="Times New Roman" panose="02020603050405020304" pitchFamily="18" charset="0"/>
              </a:rPr>
              <a:t> 37:1-14.  1 The hand of the Lord came upon me and brought me out in the Spirit of the Lord, and set me down in the midst of the valley; and it was full of bones…. 12 Therefore prophesy and say to them, 'Thus says the Lord God: "Behold, O My people, I will open your graves and cause you to come up from your graves, and bring you into the land of Israel. 13 Then you shall know that I am the Lord, when I have opened your graves, O My people, and brought you up from your graves. 14 I will put My Spirit in you, and you shall live, and I will place you in your own land. </a:t>
            </a:r>
            <a:r>
              <a:rPr lang="en-US" sz="4400" dirty="0">
                <a:latin typeface="Calibri" panose="020F0502020204030204" pitchFamily="34" charset="0"/>
                <a:ea typeface="Calibri" panose="020F0502020204030204" pitchFamily="34" charset="0"/>
                <a:cs typeface="Times New Roman" panose="02020603050405020304" pitchFamily="18" charset="0"/>
              </a:rPr>
              <a:t>Then you shall know that I, the Lord, have spoken it and performed it," says the Lord.'" </a:t>
            </a:r>
          </a:p>
          <a:p>
            <a:pPr marL="457200" marR="0" lvl="1"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6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B6E-0793-4A0A-B3D5-8E13BFB11153}"/>
              </a:ext>
            </a:extLst>
          </p:cNvPr>
          <p:cNvSpPr>
            <a:spLocks noGrp="1"/>
          </p:cNvSpPr>
          <p:nvPr>
            <p:ph type="title"/>
          </p:nvPr>
        </p:nvSpPr>
        <p:spPr/>
        <p:txBody>
          <a:bodyPr/>
          <a:lstStyle/>
          <a:p>
            <a:r>
              <a:rPr lang="en-US" dirty="0"/>
              <a:t>Structure of the Old Testament</a:t>
            </a:r>
          </a:p>
        </p:txBody>
      </p:sp>
      <p:graphicFrame>
        <p:nvGraphicFramePr>
          <p:cNvPr id="4" name="Table 4">
            <a:extLst>
              <a:ext uri="{FF2B5EF4-FFF2-40B4-BE49-F238E27FC236}">
                <a16:creationId xmlns:a16="http://schemas.microsoft.com/office/drawing/2014/main" id="{083BA2C2-0823-4BAB-92EA-46045317DC66}"/>
              </a:ext>
            </a:extLst>
          </p:cNvPr>
          <p:cNvGraphicFramePr>
            <a:graphicFrameLocks noGrp="1"/>
          </p:cNvGraphicFramePr>
          <p:nvPr>
            <p:extLst>
              <p:ext uri="{D42A27DB-BD31-4B8C-83A1-F6EECF244321}">
                <p14:modId xmlns:p14="http://schemas.microsoft.com/office/powerpoint/2010/main" val="903886115"/>
              </p:ext>
            </p:extLst>
          </p:nvPr>
        </p:nvGraphicFramePr>
        <p:xfrm>
          <a:off x="304800" y="1417638"/>
          <a:ext cx="8534400" cy="523731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4832130"/>
                    </a:ext>
                  </a:extLst>
                </a:gridCol>
                <a:gridCol w="5029200">
                  <a:extLst>
                    <a:ext uri="{9D8B030D-6E8A-4147-A177-3AD203B41FA5}">
                      <a16:colId xmlns:a16="http://schemas.microsoft.com/office/drawing/2014/main" val="1760239213"/>
                    </a:ext>
                  </a:extLst>
                </a:gridCol>
              </a:tblGrid>
              <a:tr h="507534">
                <a:tc>
                  <a:txBody>
                    <a:bodyPr/>
                    <a:lstStyle/>
                    <a:p>
                      <a:r>
                        <a:rPr lang="en-US" sz="3200" dirty="0"/>
                        <a:t>Section</a:t>
                      </a:r>
                    </a:p>
                  </a:txBody>
                  <a:tcPr/>
                </a:tc>
                <a:tc>
                  <a:txBody>
                    <a:bodyPr/>
                    <a:lstStyle/>
                    <a:p>
                      <a:r>
                        <a:rPr lang="en-US" sz="3200" dirty="0"/>
                        <a:t>Key Topics</a:t>
                      </a:r>
                    </a:p>
                  </a:txBody>
                  <a:tcPr/>
                </a:tc>
                <a:extLst>
                  <a:ext uri="{0D108BD9-81ED-4DB2-BD59-A6C34878D82A}">
                    <a16:rowId xmlns:a16="http://schemas.microsoft.com/office/drawing/2014/main" val="1661336317"/>
                  </a:ext>
                </a:extLst>
              </a:tr>
              <a:tr h="876018">
                <a:tc>
                  <a:txBody>
                    <a:bodyPr/>
                    <a:lstStyle/>
                    <a:p>
                      <a:r>
                        <a:rPr lang="en-US" sz="2400" dirty="0"/>
                        <a:t>Genesis - Deuteronomy</a:t>
                      </a:r>
                    </a:p>
                  </a:txBody>
                  <a:tcPr>
                    <a:solidFill>
                      <a:schemeClr val="accent1">
                        <a:lumMod val="40000"/>
                        <a:lumOff val="60000"/>
                      </a:schemeClr>
                    </a:solidFill>
                  </a:tcPr>
                </a:tc>
                <a:tc>
                  <a:txBody>
                    <a:bodyPr/>
                    <a:lstStyle/>
                    <a:p>
                      <a:r>
                        <a:rPr lang="en-US" sz="2400" dirty="0"/>
                        <a:t>Creation through the exodus</a:t>
                      </a:r>
                    </a:p>
                    <a:p>
                      <a:r>
                        <a:rPr lang="en-US" sz="2400" dirty="0"/>
                        <a:t>Books of the law</a:t>
                      </a:r>
                    </a:p>
                  </a:txBody>
                  <a:tcPr>
                    <a:solidFill>
                      <a:schemeClr val="accent1">
                        <a:lumMod val="40000"/>
                        <a:lumOff val="60000"/>
                      </a:schemeClr>
                    </a:solidFill>
                  </a:tcPr>
                </a:tc>
                <a:extLst>
                  <a:ext uri="{0D108BD9-81ED-4DB2-BD59-A6C34878D82A}">
                    <a16:rowId xmlns:a16="http://schemas.microsoft.com/office/drawing/2014/main" val="2141805486"/>
                  </a:ext>
                </a:extLst>
              </a:tr>
              <a:tr h="876018">
                <a:tc>
                  <a:txBody>
                    <a:bodyPr/>
                    <a:lstStyle/>
                    <a:p>
                      <a:r>
                        <a:rPr lang="en-US" sz="2400" dirty="0"/>
                        <a:t>Joshua - Ruth</a:t>
                      </a:r>
                    </a:p>
                  </a:txBody>
                  <a:tcPr/>
                </a:tc>
                <a:tc>
                  <a:txBody>
                    <a:bodyPr/>
                    <a:lstStyle/>
                    <a:p>
                      <a:r>
                        <a:rPr lang="en-US" sz="2400" dirty="0"/>
                        <a:t>Conquest of Canaan through the time of the judges</a:t>
                      </a:r>
                    </a:p>
                  </a:txBody>
                  <a:tcPr/>
                </a:tc>
                <a:extLst>
                  <a:ext uri="{0D108BD9-81ED-4DB2-BD59-A6C34878D82A}">
                    <a16:rowId xmlns:a16="http://schemas.microsoft.com/office/drawing/2014/main" val="3307215803"/>
                  </a:ext>
                </a:extLst>
              </a:tr>
              <a:tr h="876018">
                <a:tc>
                  <a:txBody>
                    <a:bodyPr/>
                    <a:lstStyle/>
                    <a:p>
                      <a:r>
                        <a:rPr lang="en-US" sz="2400" dirty="0"/>
                        <a:t>1 Samuel – 2 Chronicles</a:t>
                      </a:r>
                    </a:p>
                  </a:txBody>
                  <a:tcPr>
                    <a:solidFill>
                      <a:schemeClr val="accent1">
                        <a:lumMod val="40000"/>
                        <a:lumOff val="60000"/>
                      </a:schemeClr>
                    </a:solidFill>
                  </a:tcPr>
                </a:tc>
                <a:tc>
                  <a:txBody>
                    <a:bodyPr/>
                    <a:lstStyle/>
                    <a:p>
                      <a:r>
                        <a:rPr lang="en-US" sz="2400" dirty="0"/>
                        <a:t>The time of the kings, the divided kingdom, and the captivity</a:t>
                      </a:r>
                    </a:p>
                  </a:txBody>
                  <a:tcPr>
                    <a:solidFill>
                      <a:schemeClr val="accent1">
                        <a:lumMod val="40000"/>
                        <a:lumOff val="60000"/>
                      </a:schemeClr>
                    </a:solidFill>
                  </a:tcPr>
                </a:tc>
                <a:extLst>
                  <a:ext uri="{0D108BD9-81ED-4DB2-BD59-A6C34878D82A}">
                    <a16:rowId xmlns:a16="http://schemas.microsoft.com/office/drawing/2014/main" val="3801844217"/>
                  </a:ext>
                </a:extLst>
              </a:tr>
              <a:tr h="507534">
                <a:tc>
                  <a:txBody>
                    <a:bodyPr/>
                    <a:lstStyle/>
                    <a:p>
                      <a:r>
                        <a:rPr lang="en-US" sz="2400" dirty="0"/>
                        <a:t>Ezra - Esther</a:t>
                      </a:r>
                    </a:p>
                  </a:txBody>
                  <a:tcPr/>
                </a:tc>
                <a:tc>
                  <a:txBody>
                    <a:bodyPr/>
                    <a:lstStyle/>
                    <a:p>
                      <a:r>
                        <a:rPr lang="en-US" sz="2400" dirty="0"/>
                        <a:t>The return to Judah</a:t>
                      </a:r>
                    </a:p>
                  </a:txBody>
                  <a:tcPr/>
                </a:tc>
                <a:extLst>
                  <a:ext uri="{0D108BD9-81ED-4DB2-BD59-A6C34878D82A}">
                    <a16:rowId xmlns:a16="http://schemas.microsoft.com/office/drawing/2014/main" val="1549132539"/>
                  </a:ext>
                </a:extLst>
              </a:tr>
              <a:tr h="507534">
                <a:tc>
                  <a:txBody>
                    <a:bodyPr/>
                    <a:lstStyle/>
                    <a:p>
                      <a:r>
                        <a:rPr lang="en-US" sz="2400" dirty="0"/>
                        <a:t>Psalms – Song of Solomon</a:t>
                      </a:r>
                    </a:p>
                  </a:txBody>
                  <a:tcPr/>
                </a:tc>
                <a:tc>
                  <a:txBody>
                    <a:bodyPr/>
                    <a:lstStyle/>
                    <a:p>
                      <a:r>
                        <a:rPr lang="en-US" sz="2400" dirty="0"/>
                        <a:t>Books of poetry and wisdom</a:t>
                      </a:r>
                    </a:p>
                  </a:txBody>
                  <a:tcPr/>
                </a:tc>
                <a:extLst>
                  <a:ext uri="{0D108BD9-81ED-4DB2-BD59-A6C34878D82A}">
                    <a16:rowId xmlns:a16="http://schemas.microsoft.com/office/drawing/2014/main" val="1953817672"/>
                  </a:ext>
                </a:extLst>
              </a:tr>
              <a:tr h="507534">
                <a:tc>
                  <a:txBody>
                    <a:bodyPr/>
                    <a:lstStyle/>
                    <a:p>
                      <a:r>
                        <a:rPr lang="en-US" sz="2400" dirty="0"/>
                        <a:t>Isaiah - Daniel</a:t>
                      </a:r>
                    </a:p>
                  </a:txBody>
                  <a:tcPr>
                    <a:solidFill>
                      <a:srgbClr val="FFFF00"/>
                    </a:solidFill>
                  </a:tcPr>
                </a:tc>
                <a:tc>
                  <a:txBody>
                    <a:bodyPr/>
                    <a:lstStyle/>
                    <a:p>
                      <a:r>
                        <a:rPr lang="en-US" sz="2400" dirty="0"/>
                        <a:t>Major prophets</a:t>
                      </a:r>
                    </a:p>
                  </a:txBody>
                  <a:tcPr>
                    <a:solidFill>
                      <a:srgbClr val="FFFF00"/>
                    </a:solidFill>
                  </a:tcPr>
                </a:tc>
                <a:extLst>
                  <a:ext uri="{0D108BD9-81ED-4DB2-BD59-A6C34878D82A}">
                    <a16:rowId xmlns:a16="http://schemas.microsoft.com/office/drawing/2014/main" val="1187851841"/>
                  </a:ext>
                </a:extLst>
              </a:tr>
              <a:tr h="507534">
                <a:tc>
                  <a:txBody>
                    <a:bodyPr/>
                    <a:lstStyle/>
                    <a:p>
                      <a:r>
                        <a:rPr lang="en-US" sz="2400" dirty="0"/>
                        <a:t>Hosea - Malachi</a:t>
                      </a:r>
                    </a:p>
                  </a:txBody>
                  <a:tcPr/>
                </a:tc>
                <a:tc>
                  <a:txBody>
                    <a:bodyPr/>
                    <a:lstStyle/>
                    <a:p>
                      <a:r>
                        <a:rPr lang="en-US" sz="2400" dirty="0"/>
                        <a:t>Minor prophets</a:t>
                      </a:r>
                    </a:p>
                  </a:txBody>
                  <a:tcPr/>
                </a:tc>
                <a:extLst>
                  <a:ext uri="{0D108BD9-81ED-4DB2-BD59-A6C34878D82A}">
                    <a16:rowId xmlns:a16="http://schemas.microsoft.com/office/drawing/2014/main" val="2954341310"/>
                  </a:ext>
                </a:extLst>
              </a:tr>
            </a:tbl>
          </a:graphicData>
        </a:graphic>
      </p:graphicFrame>
    </p:spTree>
    <p:extLst>
      <p:ext uri="{BB962C8B-B14F-4D97-AF65-F5344CB8AC3E}">
        <p14:creationId xmlns:p14="http://schemas.microsoft.com/office/powerpoint/2010/main" val="82617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Daniel (1)</a:t>
            </a:r>
            <a:br>
              <a:rPr lang="en-US" dirty="0"/>
            </a:b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God is my judge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Time frame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605 – 536 BC</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Situation with Judah and / or Israel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Taken captive as a youth from Jerusalem with the first round of Jews.  Jehoiakim is ruling.  606 / 605 BC</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Jerusalem is destroyed.  Zedekiah is ruling.  586 / 585 BC</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Lives in Babylon / Persia for ~70 years,  ~536 BC</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Serves as both advisor and prophet to the kings of Babylon and Media / Persia.</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Ruling kings</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Jehoiakim, Jehoiachin, Zedekiah, Nebuchadnezzar, Darius</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4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Daniel (2)</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Books involved / mentioned</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Daniel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Ezekiel, Matthew</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Outline of Daniel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1-6.  Historical events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Initial captivity, advising Nebuchadnezzar, the fiery furnace, the lion’s den</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Ch 7-12.  Prophecies concerning the world powers</a:t>
            </a:r>
          </a:p>
          <a:p>
            <a:pPr marL="1143000" marR="0" lvl="2" indent="-2286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Babylon, Persia, Greece, Rome.</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5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Daniel (3)</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Power verses / prophecies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Dan 1:8.  But Daniel purposed in his heart that he would not defile himself with the portion of the king's delicacies, nor with the wine which he drank</a:t>
            </a: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Dan 9:2.  I, Daniel, understood by the books the number of the years specified by the word of the Lord through Jeremiah the prophet, that He would accomplish seventy years in the desolations of Jerusalem</a:t>
            </a: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Dan 5:21.  They fed him with grass like oxen, and his body was wet with the dew of heaven, till he knew that the Most High God rules in the kingdom of men, and appoints over it whomever He chooses. </a:t>
            </a:r>
          </a:p>
          <a:p>
            <a:pPr marL="742950" marR="0" lvl="1" indent="-285750">
              <a:lnSpc>
                <a:spcPct val="107000"/>
              </a:lnSpc>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Dan 5:24-29.  24 Then the fingers of the hand were sent from Him, and this writing was written…..</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9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DF13-36DE-4994-A32B-EB0E4D485E5D}"/>
              </a:ext>
            </a:extLst>
          </p:cNvPr>
          <p:cNvSpPr>
            <a:spLocks noGrp="1"/>
          </p:cNvSpPr>
          <p:nvPr>
            <p:ph type="title"/>
          </p:nvPr>
        </p:nvSpPr>
        <p:spPr/>
        <p:txBody>
          <a:bodyPr/>
          <a:lstStyle/>
          <a:p>
            <a:r>
              <a:rPr lang="en-US" dirty="0"/>
              <a:t>Looking to Jesus (1)</a:t>
            </a:r>
          </a:p>
        </p:txBody>
      </p:sp>
      <p:sp>
        <p:nvSpPr>
          <p:cNvPr id="3" name="Content Placeholder 2">
            <a:extLst>
              <a:ext uri="{FF2B5EF4-FFF2-40B4-BE49-F238E27FC236}">
                <a16:creationId xmlns:a16="http://schemas.microsoft.com/office/drawing/2014/main" id="{07016F50-8429-4F21-8788-0D04D62C0745}"/>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Isaiah</a:t>
            </a:r>
          </a:p>
          <a:p>
            <a:pPr marL="742950" marR="0" lvl="1" indent="-285750">
              <a:lnSpc>
                <a:spcPct val="107000"/>
              </a:lnSpc>
              <a:spcBef>
                <a:spcPts val="0"/>
              </a:spcBef>
              <a:spcAft>
                <a:spcPts val="0"/>
              </a:spcAft>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entire chapter of Isaiah 53 </a:t>
            </a:r>
          </a:p>
          <a:p>
            <a:pPr lvl="2" indent="-285750">
              <a:lnSpc>
                <a:spcPct val="107000"/>
              </a:lnSpc>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Isa 53:5.  But He was wounded for our transgressions, He was bruised for our iniquities; The chastisement for our peace was upon Him, And by His stripes we are healed. </a:t>
            </a:r>
          </a:p>
          <a:p>
            <a:pPr marL="742950" marR="0" lvl="1" indent="-285750">
              <a:lnSpc>
                <a:spcPct val="107000"/>
              </a:lnSpc>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Isa 7:14.  Therefore the Lord Himself will give you a sign: Behold, </a:t>
            </a:r>
            <a:r>
              <a:rPr lang="en-US"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virgin shall conceive and bear a Son, and shall call His name Immanuel</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74591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Looking to Jesus (2)</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39479" y="1143000"/>
            <a:ext cx="8229600" cy="5654750"/>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Jeremiah</a:t>
            </a:r>
          </a:p>
          <a:p>
            <a:pPr marL="742950" marR="0" lvl="1" indent="-285750">
              <a:lnSpc>
                <a:spcPct val="107000"/>
              </a:lnSpc>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Jer</a:t>
            </a:r>
            <a:r>
              <a:rPr lang="en-US" sz="2000" dirty="0">
                <a:effectLst/>
                <a:latin typeface="Calibri" panose="020F0502020204030204" pitchFamily="34" charset="0"/>
                <a:ea typeface="Calibri" panose="020F0502020204030204" pitchFamily="34" charset="0"/>
                <a:cs typeface="Times New Roman" panose="02020603050405020304" pitchFamily="18" charset="0"/>
              </a:rPr>
              <a:t> 31:31-34.  31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Behold, the days are coming, says the Lord, when I will make a new covenant with the house of Israel and with the house of Judah</a:t>
            </a:r>
            <a:r>
              <a:rPr lang="en-US" sz="2000" dirty="0">
                <a:effectLst/>
                <a:latin typeface="Calibri" panose="020F0502020204030204" pitchFamily="34" charset="0"/>
                <a:ea typeface="Calibri" panose="020F0502020204030204" pitchFamily="34" charset="0"/>
                <a:cs typeface="Times New Roman" panose="02020603050405020304" pitchFamily="18" charset="0"/>
              </a:rPr>
              <a:t> —  32 not according to the covenant that I made with their fathers in the day that I took them by the hand to lead them out of the land of Egypt, My covenant which they broke, though I was a husband to them, says the Lord. 33 But this is the covenant that I will make with the house of Israel after those days, says the Lord: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will put My law in their minds, and write it on their hearts; and I will be their God, and they shall be My people</a:t>
            </a:r>
            <a:r>
              <a:rPr lang="en-US" sz="2000" dirty="0">
                <a:effectLst/>
                <a:latin typeface="Calibri" panose="020F0502020204030204" pitchFamily="34" charset="0"/>
                <a:ea typeface="Calibri" panose="020F0502020204030204" pitchFamily="34" charset="0"/>
                <a:cs typeface="Times New Roman" panose="02020603050405020304" pitchFamily="18" charset="0"/>
              </a:rPr>
              <a:t>. 34 No more shall every man teach his neighbor, and every man his brother, saying, 'Know the Lord,' for they all shall know Me, from the least of them to the greatest of them, says the Lord. For I will forgive their iniquity, and their sin I will remember no more." </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9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Looking to Jesus (3)</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0"/>
            <a:ext cx="8229600" cy="5730949"/>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Ezekiel</a:t>
            </a: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000" dirty="0">
                <a:effectLst/>
                <a:latin typeface="Calibri" panose="020F0502020204030204" pitchFamily="34" charset="0"/>
                <a:ea typeface="Calibri" panose="020F0502020204030204" pitchFamily="34" charset="0"/>
                <a:cs typeface="Times New Roman" panose="02020603050405020304" pitchFamily="18" charset="0"/>
              </a:rPr>
              <a:t> 37:24.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David My servant shall be king over them, and they shall all have one shepherd</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they shall also walk in My judgments and observe My statutes, and do them. </a:t>
            </a:r>
          </a:p>
          <a:p>
            <a:pPr marL="742950" marR="0" lvl="1" indent="-285750">
              <a:lnSpc>
                <a:spcPct val="107000"/>
              </a:lnSpc>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000" dirty="0">
                <a:effectLst/>
                <a:latin typeface="Calibri" panose="020F0502020204030204" pitchFamily="34" charset="0"/>
                <a:ea typeface="Calibri" panose="020F0502020204030204" pitchFamily="34" charset="0"/>
                <a:cs typeface="Times New Roman" panose="02020603050405020304" pitchFamily="18" charset="0"/>
              </a:rPr>
              <a:t> 37:26.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Moreover I will make a covenant of peace with them, and it shall be an everlasting covenant with them; I will establish them and multiply them, and I will set My sanctuary in their midst forevermore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14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67D-25EB-4AE3-942E-0D2DC566AA21}"/>
              </a:ext>
            </a:extLst>
          </p:cNvPr>
          <p:cNvSpPr>
            <a:spLocks noGrp="1"/>
          </p:cNvSpPr>
          <p:nvPr>
            <p:ph type="title"/>
          </p:nvPr>
        </p:nvSpPr>
        <p:spPr>
          <a:xfrm>
            <a:off x="474921" y="0"/>
            <a:ext cx="8229600" cy="1143000"/>
          </a:xfrm>
        </p:spPr>
        <p:txBody>
          <a:bodyPr>
            <a:normAutofit/>
          </a:bodyPr>
          <a:lstStyle/>
          <a:p>
            <a:r>
              <a:rPr lang="en-US" dirty="0"/>
              <a:t>Looking to Jesus (4)</a:t>
            </a:r>
          </a:p>
        </p:txBody>
      </p:sp>
      <p:sp>
        <p:nvSpPr>
          <p:cNvPr id="3" name="Content Placeholder 2">
            <a:extLst>
              <a:ext uri="{FF2B5EF4-FFF2-40B4-BE49-F238E27FC236}">
                <a16:creationId xmlns:a16="http://schemas.microsoft.com/office/drawing/2014/main" id="{1B685384-8E64-41AC-948A-22CE8963FCEF}"/>
              </a:ext>
            </a:extLst>
          </p:cNvPr>
          <p:cNvSpPr>
            <a:spLocks noGrp="1"/>
          </p:cNvSpPr>
          <p:nvPr>
            <p:ph idx="1"/>
          </p:nvPr>
        </p:nvSpPr>
        <p:spPr>
          <a:xfrm>
            <a:off x="474921" y="1127051"/>
            <a:ext cx="8229600" cy="5654750"/>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Daniel</a:t>
            </a:r>
          </a:p>
          <a:p>
            <a:pPr marL="0" marR="0" lvl="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Dan 2:44.  </a:t>
            </a:r>
            <a:r>
              <a:rPr lang="en-US"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in the days of these kings the God of heaven will set up a kingdom which shall never be destroyed</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the kingdom shall not be left to other people; it shall break in pieces and consume all these kingdoms, and it shall stand forever. </a:t>
            </a:r>
          </a:p>
          <a:p>
            <a:pPr marL="742950" marR="0" lvl="1" indent="-285750">
              <a:lnSpc>
                <a:spcPct val="107000"/>
              </a:lnSpc>
              <a:spcBef>
                <a:spcPts val="0"/>
              </a:spcBef>
              <a:spcAft>
                <a:spcPts val="80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Dan 7:13-14.  13 "I was watching in the night visions, And behold, </a:t>
            </a:r>
            <a:r>
              <a:rPr lang="en-US"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One like the Son of Man, Coming with the clouds of heaven!  He came to the Ancient of Days, And they brought Him near before Him.  14 Then to Him was given dominion and glory and a kingdom, That all peoples, nations, and languages should serve Him.  His dominion is an everlasting dominion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Which shall not pass away, And His kingdom the one Which shall not be destroyed. </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4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4251724220"/>
              </p:ext>
            </p:extLst>
          </p:nvPr>
        </p:nvGraphicFramePr>
        <p:xfrm>
          <a:off x="304800" y="1129364"/>
          <a:ext cx="8763000" cy="5455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r>
                        <a:rPr lang="en-US" sz="2800" dirty="0"/>
                        <a:t>Isaiah</a:t>
                      </a:r>
                    </a:p>
                  </a:txBody>
                  <a:tcPr/>
                </a:tc>
                <a:tc>
                  <a:txBody>
                    <a:bodyPr/>
                    <a:lstStyle/>
                    <a:p>
                      <a:pPr algn="ctr"/>
                      <a:r>
                        <a:rPr lang="en-US" sz="2800" dirty="0"/>
                        <a:t>Jeremiah</a:t>
                      </a:r>
                    </a:p>
                  </a:txBody>
                  <a:tcPr/>
                </a:tc>
                <a:tc>
                  <a:txBody>
                    <a:bodyPr/>
                    <a:lstStyle/>
                    <a:p>
                      <a:pPr algn="ctr"/>
                      <a:r>
                        <a:rPr lang="en-US" sz="2800" dirty="0"/>
                        <a:t>Ezekiel</a:t>
                      </a:r>
                    </a:p>
                  </a:txBody>
                  <a:tcPr/>
                </a:tc>
                <a:tc>
                  <a:txBody>
                    <a:bodyPr/>
                    <a:lstStyle/>
                    <a:p>
                      <a:pPr algn="ctr"/>
                      <a:r>
                        <a:rPr lang="en-US" sz="2800" dirty="0"/>
                        <a:t>Daniel</a:t>
                      </a: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r>
                        <a:rPr lang="en-US" sz="2000" dirty="0"/>
                        <a:t>Reign of Hezekiah</a:t>
                      </a:r>
                    </a:p>
                    <a:p>
                      <a:pPr algn="ctr"/>
                      <a:endParaRPr lang="en-US" sz="2000" dirty="0"/>
                    </a:p>
                    <a:p>
                      <a:pPr algn="ctr"/>
                      <a:endParaRPr lang="en-US" sz="2000" dirty="0"/>
                    </a:p>
                    <a:p>
                      <a:pPr algn="ctr"/>
                      <a:r>
                        <a:rPr lang="en-US" sz="2000" dirty="0"/>
                        <a:t>740-700 BC</a:t>
                      </a:r>
                    </a:p>
                  </a:txBody>
                  <a:tcPr>
                    <a:solidFill>
                      <a:schemeClr val="tx2">
                        <a:lumMod val="20000"/>
                        <a:lumOff val="80000"/>
                      </a:schemeClr>
                    </a:solidFill>
                  </a:tcPr>
                </a:tc>
                <a:tc>
                  <a:txBody>
                    <a:bodyPr/>
                    <a:lstStyle/>
                    <a:p>
                      <a:pPr algn="ctr"/>
                      <a:r>
                        <a:rPr lang="en-US" sz="2000" dirty="0"/>
                        <a:t>Last kings of Judah</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627-575 BC</a:t>
                      </a:r>
                      <a:endParaRPr lang="en-US" sz="2000" dirty="0"/>
                    </a:p>
                  </a:txBody>
                  <a:tcPr>
                    <a:solidFill>
                      <a:schemeClr val="tx2">
                        <a:lumMod val="20000"/>
                        <a:lumOff val="80000"/>
                      </a:schemeClr>
                    </a:solidFill>
                  </a:tcPr>
                </a:tc>
                <a:tc>
                  <a:txBody>
                    <a:bodyPr/>
                    <a:lstStyle/>
                    <a:p>
                      <a:pPr algn="ctr"/>
                      <a:r>
                        <a:rPr lang="en-US" sz="2000" dirty="0"/>
                        <a:t>Initial Babylonian captivity</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595 – 570 BC</a:t>
                      </a:r>
                      <a:endParaRPr lang="en-US" sz="2000" dirty="0"/>
                    </a:p>
                  </a:txBody>
                  <a:tcPr>
                    <a:solidFill>
                      <a:schemeClr val="tx2">
                        <a:lumMod val="20000"/>
                        <a:lumOff val="80000"/>
                      </a:schemeClr>
                    </a:solidFill>
                  </a:tcPr>
                </a:tc>
                <a:tc>
                  <a:txBody>
                    <a:bodyPr/>
                    <a:lstStyle/>
                    <a:p>
                      <a:pPr algn="ctr"/>
                      <a:r>
                        <a:rPr lang="en-US" sz="2000" dirty="0"/>
                        <a:t>Babylonian and Persian captivity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605 – 536 BC</a:t>
                      </a: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r>
                        <a:rPr lang="en-US" sz="2000" dirty="0"/>
                        <a:t>Jerusalem</a:t>
                      </a:r>
                    </a:p>
                  </a:txBody>
                  <a:tcPr>
                    <a:solidFill>
                      <a:schemeClr val="tx2">
                        <a:lumMod val="20000"/>
                        <a:lumOff val="80000"/>
                      </a:schemeClr>
                    </a:solidFill>
                  </a:tcPr>
                </a:tc>
                <a:tc>
                  <a:txBody>
                    <a:bodyPr/>
                    <a:lstStyle/>
                    <a:p>
                      <a:pPr algn="ctr"/>
                      <a:r>
                        <a:rPr lang="en-US" sz="2000" dirty="0"/>
                        <a:t>Jerusalem,</a:t>
                      </a:r>
                    </a:p>
                    <a:p>
                      <a:pPr algn="ctr"/>
                      <a:r>
                        <a:rPr lang="en-US" sz="2000" dirty="0"/>
                        <a:t>then Egypt</a:t>
                      </a:r>
                    </a:p>
                  </a:txBody>
                  <a:tcPr>
                    <a:solidFill>
                      <a:schemeClr val="tx2">
                        <a:lumMod val="20000"/>
                        <a:lumOff val="80000"/>
                      </a:schemeClr>
                    </a:solidFill>
                  </a:tcPr>
                </a:tc>
                <a:tc>
                  <a:txBody>
                    <a:bodyPr/>
                    <a:lstStyle/>
                    <a:p>
                      <a:pPr algn="ctr"/>
                      <a:r>
                        <a:rPr lang="en-US" sz="2000" dirty="0"/>
                        <a:t>Babylon</a:t>
                      </a:r>
                    </a:p>
                  </a:txBody>
                  <a:tcPr>
                    <a:solidFill>
                      <a:schemeClr val="tx2">
                        <a:lumMod val="20000"/>
                        <a:lumOff val="80000"/>
                      </a:schemeClr>
                    </a:solidFill>
                  </a:tcPr>
                </a:tc>
                <a:tc>
                  <a:txBody>
                    <a:bodyPr/>
                    <a:lstStyle/>
                    <a:p>
                      <a:pPr algn="ctr"/>
                      <a:r>
                        <a:rPr lang="en-US" sz="2000" dirty="0"/>
                        <a:t>Babylon,</a:t>
                      </a:r>
                    </a:p>
                    <a:p>
                      <a:pPr algn="ctr"/>
                      <a:r>
                        <a:rPr lang="en-US" sz="2000" dirty="0"/>
                        <a:t>Persia</a:t>
                      </a:r>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r>
                        <a:rPr lang="en-US" sz="2000" dirty="0"/>
                        <a:t>Assyria attacks Judah</a:t>
                      </a:r>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r>
                        <a:rPr lang="en-US" sz="2000" dirty="0"/>
                        <a:t>Babylonian captivity,</a:t>
                      </a:r>
                    </a:p>
                    <a:p>
                      <a:pPr algn="ctr"/>
                      <a:r>
                        <a:rPr lang="en-US" sz="2000" dirty="0"/>
                        <a:t>Persia overthrows Babylon</a:t>
                      </a:r>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r>
                        <a:rPr lang="en-US" sz="2000" dirty="0"/>
                        <a:t>The coming judgement of Judah</a:t>
                      </a:r>
                    </a:p>
                  </a:txBody>
                  <a:tcPr>
                    <a:solidFill>
                      <a:schemeClr val="tx2">
                        <a:lumMod val="20000"/>
                        <a:lumOff val="80000"/>
                      </a:schemeClr>
                    </a:solidFill>
                  </a:tcPr>
                </a:tc>
                <a:tc>
                  <a:txBody>
                    <a:bodyPr/>
                    <a:lstStyle/>
                    <a:p>
                      <a:pPr algn="ctr"/>
                      <a:r>
                        <a:rPr lang="en-US" sz="2000" dirty="0"/>
                        <a:t>The judgement of Judah is here</a:t>
                      </a:r>
                    </a:p>
                  </a:txBody>
                  <a:tcPr>
                    <a:solidFill>
                      <a:schemeClr val="tx2">
                        <a:lumMod val="20000"/>
                        <a:lumOff val="80000"/>
                      </a:schemeClr>
                    </a:solidFill>
                  </a:tcPr>
                </a:tc>
                <a:tc>
                  <a:txBody>
                    <a:bodyPr/>
                    <a:lstStyle/>
                    <a:p>
                      <a:pPr algn="ctr"/>
                      <a:r>
                        <a:rPr lang="en-US" sz="2000" dirty="0"/>
                        <a:t>Judah is being judged,  but there’s hope</a:t>
                      </a:r>
                    </a:p>
                  </a:txBody>
                  <a:tcPr>
                    <a:solidFill>
                      <a:schemeClr val="tx2">
                        <a:lumMod val="20000"/>
                        <a:lumOff val="80000"/>
                      </a:schemeClr>
                    </a:solidFill>
                  </a:tcPr>
                </a:tc>
                <a:tc>
                  <a:txBody>
                    <a:bodyPr/>
                    <a:lstStyle/>
                    <a:p>
                      <a:pPr algn="ctr"/>
                      <a:r>
                        <a:rPr lang="en-US" sz="2000" dirty="0"/>
                        <a:t>God rules in the kingdoms of men</a:t>
                      </a:r>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186771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2962018928"/>
              </p:ext>
            </p:extLst>
          </p:nvPr>
        </p:nvGraphicFramePr>
        <p:xfrm>
          <a:off x="152400" y="609600"/>
          <a:ext cx="8915400" cy="6136585"/>
        </p:xfrm>
        <a:graphic>
          <a:graphicData uri="http://schemas.openxmlformats.org/drawingml/2006/table">
            <a:tbl>
              <a:tblPr firstRow="1" firstCol="1" bandRow="1">
                <a:tableStyleId>{5C22544A-7EE6-4342-B048-85BDC9FD1C3A}</a:tableStyleId>
              </a:tblPr>
              <a:tblGrid>
                <a:gridCol w="1454117">
                  <a:extLst>
                    <a:ext uri="{9D8B030D-6E8A-4147-A177-3AD203B41FA5}">
                      <a16:colId xmlns:a16="http://schemas.microsoft.com/office/drawing/2014/main" val="225115154"/>
                    </a:ext>
                  </a:extLst>
                </a:gridCol>
                <a:gridCol w="5784883">
                  <a:extLst>
                    <a:ext uri="{9D8B030D-6E8A-4147-A177-3AD203B41FA5}">
                      <a16:colId xmlns:a16="http://schemas.microsoft.com/office/drawing/2014/main" val="2920137706"/>
                    </a:ext>
                  </a:extLst>
                </a:gridCol>
                <a:gridCol w="1676400">
                  <a:extLst>
                    <a:ext uri="{9D8B030D-6E8A-4147-A177-3AD203B41FA5}">
                      <a16:colId xmlns:a16="http://schemas.microsoft.com/office/drawing/2014/main" val="1072016210"/>
                    </a:ext>
                  </a:extLst>
                </a:gridCol>
              </a:tblGrid>
              <a:tr h="990600">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 (W)</a:t>
                      </a: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dirty="0">
                          <a:effectLst/>
                        </a:rPr>
                        <a:t>Genesis (part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dirty="0">
                          <a:effectLst/>
                        </a:rPr>
                        <a:t>Genesis (part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dirty="0">
                          <a:effectLst/>
                        </a:rPr>
                        <a:t>The Exodus (Egypt to Canaan)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dirty="0">
                          <a:effectLst/>
                        </a:rPr>
                        <a:t>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dirty="0">
                          <a:effectLst/>
                        </a:rPr>
                        <a:t>Joshua and 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dirty="0">
                          <a:effectLst/>
                        </a:rPr>
                        <a:t>The United Kingdom:  Saul, David, and Solomon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dirty="0">
                          <a:effectLst/>
                        </a:rPr>
                        <a:t>The Divided Kingdom: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dirty="0">
                          <a:effectLst/>
                        </a:rPr>
                        <a:t>The Divided Kingdom:  Judah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81372523"/>
                  </a:ext>
                </a:extLst>
              </a:tr>
              <a:tr h="371083">
                <a:tc>
                  <a:txBody>
                    <a:bodyPr/>
                    <a:lstStyle/>
                    <a:p>
                      <a:pPr marL="0" marR="0" algn="ctr">
                        <a:lnSpc>
                          <a:spcPct val="107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solidFill>
                      <a:srgbClr val="4F81BD"/>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Books of Poetry and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Major Prophets:  Isaiah, Jeremiah, Ezekiel, Daniel</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solidFill>
                      <a:srgbClr val="FFFF00"/>
                    </a:solidFill>
                  </a:tcPr>
                </a:tc>
                <a:tc>
                  <a:txBody>
                    <a:bodyPr/>
                    <a:lstStyle/>
                    <a:p>
                      <a:pPr marL="0" marR="0">
                        <a:lnSpc>
                          <a:spcPct val="107000"/>
                        </a:lnSpc>
                        <a:spcBef>
                          <a:spcPts val="0"/>
                        </a:spcBef>
                        <a:spcAft>
                          <a:spcPts val="0"/>
                        </a:spcAft>
                      </a:pPr>
                      <a:r>
                        <a:rPr lang="en-US" sz="1800" dirty="0">
                          <a:effectLst/>
                        </a:rPr>
                        <a:t>Old Testament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Between the Testaments</a:t>
                      </a: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106095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882F-7F07-4084-AF19-F18F3AF30A33}"/>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4F05DD6-50A9-48A8-8A70-3B274B4C7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552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318941457"/>
              </p:ext>
            </p:extLst>
          </p:nvPr>
        </p:nvGraphicFramePr>
        <p:xfrm>
          <a:off x="152400" y="1397000"/>
          <a:ext cx="8839200" cy="4577080"/>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508000">
                <a:tc>
                  <a:txBody>
                    <a:bodyPr/>
                    <a:lstStyle/>
                    <a:p>
                      <a:r>
                        <a:rPr lang="en-US" sz="2400" dirty="0"/>
                        <a:t>Event</a:t>
                      </a:r>
                    </a:p>
                  </a:txBody>
                  <a:tcPr/>
                </a:tc>
                <a:tc>
                  <a:txBody>
                    <a:bodyPr/>
                    <a:lstStyle/>
                    <a:p>
                      <a:pPr algn="ctr"/>
                      <a:r>
                        <a:rPr lang="en-US" sz="2400" dirty="0"/>
                        <a:t>Approximate Date</a:t>
                      </a:r>
                    </a:p>
                  </a:txBody>
                  <a:tcPr/>
                </a:tc>
                <a:extLst>
                  <a:ext uri="{0D108BD9-81ED-4DB2-BD59-A6C34878D82A}">
                    <a16:rowId xmlns:a16="http://schemas.microsoft.com/office/drawing/2014/main" val="1855624680"/>
                  </a:ext>
                </a:extLst>
              </a:tr>
              <a:tr h="381000">
                <a:tc>
                  <a:txBody>
                    <a:bodyPr/>
                    <a:lstStyle/>
                    <a:p>
                      <a:r>
                        <a:rPr lang="en-US" sz="2000" dirty="0"/>
                        <a:t>Creation</a:t>
                      </a:r>
                    </a:p>
                  </a:txBody>
                  <a:tcPr>
                    <a:solidFill>
                      <a:schemeClr val="accent1">
                        <a:lumMod val="20000"/>
                        <a:lumOff val="80000"/>
                      </a:schemeClr>
                    </a:solidFill>
                  </a:tcPr>
                </a:tc>
                <a:tc>
                  <a:txBody>
                    <a:bodyPr/>
                    <a:lstStyle/>
                    <a:p>
                      <a:pPr algn="ctr"/>
                      <a:r>
                        <a:rPr lang="en-US" sz="2000" dirty="0"/>
                        <a:t>~4,200 BC</a:t>
                      </a:r>
                    </a:p>
                  </a:txBody>
                  <a:tcPr>
                    <a:solidFill>
                      <a:schemeClr val="accent1">
                        <a:lumMod val="20000"/>
                        <a:lumOff val="80000"/>
                      </a:schemeClr>
                    </a:solidFill>
                  </a:tcPr>
                </a:tc>
                <a:extLst>
                  <a:ext uri="{0D108BD9-81ED-4DB2-BD59-A6C34878D82A}">
                    <a16:rowId xmlns:a16="http://schemas.microsoft.com/office/drawing/2014/main" val="539508698"/>
                  </a:ext>
                </a:extLst>
              </a:tr>
              <a:tr h="365760">
                <a:tc>
                  <a:txBody>
                    <a:bodyPr/>
                    <a:lstStyle/>
                    <a:p>
                      <a:r>
                        <a:rPr lang="en-US" sz="2000" dirty="0"/>
                        <a:t>Noah / The Flood</a:t>
                      </a:r>
                    </a:p>
                  </a:txBody>
                  <a:tcPr>
                    <a:solidFill>
                      <a:schemeClr val="accent1">
                        <a:lumMod val="20000"/>
                        <a:lumOff val="80000"/>
                      </a:schemeClr>
                    </a:solidFill>
                  </a:tcPr>
                </a:tc>
                <a:tc>
                  <a:txBody>
                    <a:bodyPr/>
                    <a:lstStyle/>
                    <a:p>
                      <a:pPr algn="ctr"/>
                      <a:r>
                        <a:rPr lang="en-US" sz="2000" dirty="0"/>
                        <a:t>~2,600 BC</a:t>
                      </a:r>
                    </a:p>
                  </a:txBody>
                  <a:tcPr>
                    <a:solidFill>
                      <a:schemeClr val="accent1">
                        <a:lumMod val="20000"/>
                        <a:lumOff val="80000"/>
                      </a:schemeClr>
                    </a:solidFill>
                  </a:tcPr>
                </a:tc>
                <a:extLst>
                  <a:ext uri="{0D108BD9-81ED-4DB2-BD59-A6C34878D82A}">
                    <a16:rowId xmlns:a16="http://schemas.microsoft.com/office/drawing/2014/main" val="1104061363"/>
                  </a:ext>
                </a:extLst>
              </a:tr>
              <a:tr h="426720">
                <a:tc>
                  <a:txBody>
                    <a:bodyPr/>
                    <a:lstStyle/>
                    <a:p>
                      <a:r>
                        <a:rPr lang="en-US" sz="2000" dirty="0"/>
                        <a:t>Joseph / Israel to Egypt</a:t>
                      </a:r>
                    </a:p>
                  </a:txBody>
                  <a:tcPr>
                    <a:solidFill>
                      <a:schemeClr val="accent1">
                        <a:lumMod val="20000"/>
                        <a:lumOff val="80000"/>
                      </a:schemeClr>
                    </a:solidFill>
                  </a:tcPr>
                </a:tc>
                <a:tc>
                  <a:txBody>
                    <a:bodyPr/>
                    <a:lstStyle/>
                    <a:p>
                      <a:pPr algn="ctr"/>
                      <a:r>
                        <a:rPr lang="en-US" sz="2000" dirty="0"/>
                        <a:t>~2,000 BC</a:t>
                      </a:r>
                    </a:p>
                  </a:txBody>
                  <a:tcPr>
                    <a:solidFill>
                      <a:schemeClr val="accent1">
                        <a:lumMod val="20000"/>
                        <a:lumOff val="80000"/>
                      </a:schemeClr>
                    </a:solidFill>
                  </a:tcPr>
                </a:tc>
                <a:extLst>
                  <a:ext uri="{0D108BD9-81ED-4DB2-BD59-A6C34878D82A}">
                    <a16:rowId xmlns:a16="http://schemas.microsoft.com/office/drawing/2014/main" val="575174334"/>
                  </a:ext>
                </a:extLst>
              </a:tr>
              <a:tr h="381000">
                <a:tc>
                  <a:txBody>
                    <a:bodyPr/>
                    <a:lstStyle/>
                    <a:p>
                      <a:r>
                        <a:rPr lang="en-US" sz="2000" dirty="0"/>
                        <a:t>Moses / Exodus from Egypt</a:t>
                      </a:r>
                    </a:p>
                  </a:txBody>
                  <a:tcPr>
                    <a:solidFill>
                      <a:schemeClr val="accent1">
                        <a:lumMod val="20000"/>
                        <a:lumOff val="80000"/>
                      </a:schemeClr>
                    </a:solidFill>
                  </a:tcPr>
                </a:tc>
                <a:tc>
                  <a:txBody>
                    <a:bodyPr/>
                    <a:lstStyle/>
                    <a:p>
                      <a:pPr algn="ctr"/>
                      <a:r>
                        <a:rPr lang="en-US" sz="2000" dirty="0"/>
                        <a:t>~1,500 BC</a:t>
                      </a:r>
                    </a:p>
                  </a:txBody>
                  <a:tcPr>
                    <a:solidFill>
                      <a:schemeClr val="accent1">
                        <a:lumMod val="20000"/>
                        <a:lumOff val="80000"/>
                      </a:schemeClr>
                    </a:solidFill>
                  </a:tcPr>
                </a:tc>
                <a:extLst>
                  <a:ext uri="{0D108BD9-81ED-4DB2-BD59-A6C34878D82A}">
                    <a16:rowId xmlns:a16="http://schemas.microsoft.com/office/drawing/2014/main" val="3867027362"/>
                  </a:ext>
                </a:extLst>
              </a:tr>
              <a:tr h="365760">
                <a:tc>
                  <a:txBody>
                    <a:bodyPr/>
                    <a:lstStyle/>
                    <a:p>
                      <a:r>
                        <a:rPr lang="en-US" sz="2000" dirty="0"/>
                        <a:t>Reign of Solomon</a:t>
                      </a:r>
                    </a:p>
                  </a:txBody>
                  <a:tcPr>
                    <a:solidFill>
                      <a:schemeClr val="accent1">
                        <a:lumMod val="20000"/>
                        <a:lumOff val="80000"/>
                      </a:schemeClr>
                    </a:solidFill>
                  </a:tcPr>
                </a:tc>
                <a:tc>
                  <a:txBody>
                    <a:bodyPr/>
                    <a:lstStyle/>
                    <a:p>
                      <a:pPr algn="ctr"/>
                      <a:r>
                        <a:rPr lang="en-US" sz="2000" dirty="0"/>
                        <a:t>~970 BC</a:t>
                      </a:r>
                    </a:p>
                  </a:txBody>
                  <a:tcPr>
                    <a:solidFill>
                      <a:schemeClr val="accent1">
                        <a:lumMod val="20000"/>
                        <a:lumOff val="80000"/>
                      </a:schemeClr>
                    </a:solidFill>
                  </a:tcPr>
                </a:tc>
                <a:extLst>
                  <a:ext uri="{0D108BD9-81ED-4DB2-BD59-A6C34878D82A}">
                    <a16:rowId xmlns:a16="http://schemas.microsoft.com/office/drawing/2014/main" val="2345503533"/>
                  </a:ext>
                </a:extLst>
              </a:tr>
              <a:tr h="426720">
                <a:tc>
                  <a:txBody>
                    <a:bodyPr/>
                    <a:lstStyle/>
                    <a:p>
                      <a:r>
                        <a:rPr lang="en-US" sz="2000" dirty="0"/>
                        <a:t>The Divided Kingdom (Rehoboam / Jeroboam)</a:t>
                      </a:r>
                    </a:p>
                  </a:txBody>
                  <a:tcPr>
                    <a:solidFill>
                      <a:schemeClr val="accent1">
                        <a:lumMod val="20000"/>
                        <a:lumOff val="80000"/>
                      </a:schemeClr>
                    </a:solidFill>
                  </a:tcPr>
                </a:tc>
                <a:tc>
                  <a:txBody>
                    <a:bodyPr/>
                    <a:lstStyle/>
                    <a:p>
                      <a:pPr algn="ctr"/>
                      <a:r>
                        <a:rPr lang="en-US" sz="2000" dirty="0"/>
                        <a:t>~930 BC</a:t>
                      </a:r>
                    </a:p>
                  </a:txBody>
                  <a:tcPr>
                    <a:solidFill>
                      <a:schemeClr val="accent1">
                        <a:lumMod val="20000"/>
                        <a:lumOff val="80000"/>
                      </a:schemeClr>
                    </a:solidFill>
                  </a:tcPr>
                </a:tc>
                <a:extLst>
                  <a:ext uri="{0D108BD9-81ED-4DB2-BD59-A6C34878D82A}">
                    <a16:rowId xmlns:a16="http://schemas.microsoft.com/office/drawing/2014/main" val="3818439771"/>
                  </a:ext>
                </a:extLst>
              </a:tr>
              <a:tr h="381000">
                <a:tc>
                  <a:txBody>
                    <a:bodyPr/>
                    <a:lstStyle/>
                    <a:p>
                      <a:r>
                        <a:rPr lang="en-US" sz="2000" dirty="0"/>
                        <a:t>The Assyrian captivity of Israel</a:t>
                      </a:r>
                    </a:p>
                  </a:txBody>
                  <a:tcPr>
                    <a:solidFill>
                      <a:srgbClr val="FFFF00"/>
                    </a:solidFill>
                  </a:tcPr>
                </a:tc>
                <a:tc>
                  <a:txBody>
                    <a:bodyPr/>
                    <a:lstStyle/>
                    <a:p>
                      <a:pPr algn="ctr"/>
                      <a:r>
                        <a:rPr lang="en-US" sz="2000" dirty="0"/>
                        <a:t>~740 BC</a:t>
                      </a:r>
                    </a:p>
                  </a:txBody>
                  <a:tcPr>
                    <a:solidFill>
                      <a:srgbClr val="FFFF00"/>
                    </a:solidFill>
                  </a:tcPr>
                </a:tc>
                <a:extLst>
                  <a:ext uri="{0D108BD9-81ED-4DB2-BD59-A6C34878D82A}">
                    <a16:rowId xmlns:a16="http://schemas.microsoft.com/office/drawing/2014/main" val="1330549283"/>
                  </a:ext>
                </a:extLst>
              </a:tr>
              <a:tr h="441960">
                <a:tc>
                  <a:txBody>
                    <a:bodyPr/>
                    <a:lstStyle/>
                    <a:p>
                      <a:r>
                        <a:rPr lang="en-US" sz="2000" dirty="0"/>
                        <a:t>The Babylonian captivity of Judah</a:t>
                      </a:r>
                    </a:p>
                  </a:txBody>
                  <a:tcPr>
                    <a:solidFill>
                      <a:srgbClr val="FFFF00"/>
                    </a:solidFill>
                  </a:tcPr>
                </a:tc>
                <a:tc>
                  <a:txBody>
                    <a:bodyPr/>
                    <a:lstStyle/>
                    <a:p>
                      <a:pPr algn="ctr"/>
                      <a:r>
                        <a:rPr lang="en-US" sz="2000" dirty="0"/>
                        <a:t>~606 BC / ~587 BC</a:t>
                      </a:r>
                    </a:p>
                  </a:txBody>
                  <a:tcPr>
                    <a:solidFill>
                      <a:srgbClr val="FFFF00"/>
                    </a:solidFill>
                  </a:tcPr>
                </a:tc>
                <a:extLst>
                  <a:ext uri="{0D108BD9-81ED-4DB2-BD59-A6C34878D82A}">
                    <a16:rowId xmlns:a16="http://schemas.microsoft.com/office/drawing/2014/main" val="3646614661"/>
                  </a:ext>
                </a:extLst>
              </a:tr>
              <a:tr h="381000">
                <a:tc>
                  <a:txBody>
                    <a:bodyPr/>
                    <a:lstStyle/>
                    <a:p>
                      <a:r>
                        <a:rPr lang="en-US" sz="2000" dirty="0"/>
                        <a:t>Return to Judah</a:t>
                      </a:r>
                    </a:p>
                  </a:txBody>
                  <a:tcPr>
                    <a:solidFill>
                      <a:srgbClr val="FFFF00"/>
                    </a:solidFill>
                  </a:tcPr>
                </a:tc>
                <a:tc>
                  <a:txBody>
                    <a:bodyPr/>
                    <a:lstStyle/>
                    <a:p>
                      <a:pPr algn="ctr"/>
                      <a:r>
                        <a:rPr lang="en-US" sz="2000" dirty="0"/>
                        <a:t>~536 BC</a:t>
                      </a:r>
                    </a:p>
                  </a:txBody>
                  <a:tcPr>
                    <a:solidFill>
                      <a:srgbClr val="FFFF00"/>
                    </a:solidFill>
                  </a:tcPr>
                </a:tc>
                <a:extLst>
                  <a:ext uri="{0D108BD9-81ED-4DB2-BD59-A6C34878D82A}">
                    <a16:rowId xmlns:a16="http://schemas.microsoft.com/office/drawing/2014/main" val="1147174603"/>
                  </a:ext>
                </a:extLst>
              </a:tr>
              <a:tr h="365760">
                <a:tc>
                  <a:txBody>
                    <a:bodyPr/>
                    <a:lstStyle/>
                    <a:p>
                      <a:r>
                        <a:rPr lang="en-US" sz="2000" dirty="0"/>
                        <a:t>Birth of Christ</a:t>
                      </a:r>
                    </a:p>
                  </a:txBody>
                  <a:tcPr>
                    <a:solidFill>
                      <a:schemeClr val="accent1">
                        <a:lumMod val="20000"/>
                        <a:lumOff val="80000"/>
                      </a:schemeClr>
                    </a:solidFill>
                  </a:tcPr>
                </a:tc>
                <a:tc>
                  <a:txBody>
                    <a:bodyPr/>
                    <a:lstStyle/>
                    <a:p>
                      <a:pPr algn="ctr"/>
                      <a:r>
                        <a:rPr lang="en-US" sz="2000" dirty="0"/>
                        <a:t>~3 BC</a:t>
                      </a:r>
                    </a:p>
                  </a:txBody>
                  <a:tcPr>
                    <a:solidFill>
                      <a:schemeClr val="accent1">
                        <a:lumMod val="20000"/>
                        <a:lumOff val="80000"/>
                      </a:schemeClr>
                    </a:solidFill>
                  </a:tcPr>
                </a:tc>
                <a:extLst>
                  <a:ext uri="{0D108BD9-81ED-4DB2-BD59-A6C34878D82A}">
                    <a16:rowId xmlns:a16="http://schemas.microsoft.com/office/drawing/2014/main" val="385463881"/>
                  </a:ext>
                </a:extLst>
              </a:tr>
            </a:tbl>
          </a:graphicData>
        </a:graphic>
      </p:graphicFrame>
    </p:spTree>
    <p:extLst>
      <p:ext uri="{BB962C8B-B14F-4D97-AF65-F5344CB8AC3E}">
        <p14:creationId xmlns:p14="http://schemas.microsoft.com/office/powerpoint/2010/main" val="419632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F0BB-5D45-4326-A68A-986B4ED8C9E9}"/>
              </a:ext>
            </a:extLst>
          </p:cNvPr>
          <p:cNvSpPr>
            <a:spLocks noGrp="1"/>
          </p:cNvSpPr>
          <p:nvPr>
            <p:ph type="title"/>
          </p:nvPr>
        </p:nvSpPr>
        <p:spPr/>
        <p:txBody>
          <a:bodyPr/>
          <a:lstStyle/>
          <a:p>
            <a:r>
              <a:rPr lang="en-US" dirty="0"/>
              <a:t>Backup Material</a:t>
            </a:r>
          </a:p>
        </p:txBody>
      </p:sp>
      <p:sp>
        <p:nvSpPr>
          <p:cNvPr id="3" name="Text Placeholder 2">
            <a:extLst>
              <a:ext uri="{FF2B5EF4-FFF2-40B4-BE49-F238E27FC236}">
                <a16:creationId xmlns:a16="http://schemas.microsoft.com/office/drawing/2014/main" id="{4ABE450F-88CA-4AA7-9C78-5B92F22AB0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574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3713327678"/>
              </p:ext>
            </p:extLst>
          </p:nvPr>
        </p:nvGraphicFramePr>
        <p:xfrm>
          <a:off x="152400" y="609600"/>
          <a:ext cx="8915400" cy="6136585"/>
        </p:xfrm>
        <a:graphic>
          <a:graphicData uri="http://schemas.openxmlformats.org/drawingml/2006/table">
            <a:tbl>
              <a:tblPr firstRow="1" firstCol="1" bandRow="1">
                <a:tableStyleId>{5C22544A-7EE6-4342-B048-85BDC9FD1C3A}</a:tableStyleId>
              </a:tblPr>
              <a:tblGrid>
                <a:gridCol w="1454117">
                  <a:extLst>
                    <a:ext uri="{9D8B030D-6E8A-4147-A177-3AD203B41FA5}">
                      <a16:colId xmlns:a16="http://schemas.microsoft.com/office/drawing/2014/main" val="225115154"/>
                    </a:ext>
                  </a:extLst>
                </a:gridCol>
                <a:gridCol w="5784883">
                  <a:extLst>
                    <a:ext uri="{9D8B030D-6E8A-4147-A177-3AD203B41FA5}">
                      <a16:colId xmlns:a16="http://schemas.microsoft.com/office/drawing/2014/main" val="2920137706"/>
                    </a:ext>
                  </a:extLst>
                </a:gridCol>
                <a:gridCol w="1676400">
                  <a:extLst>
                    <a:ext uri="{9D8B030D-6E8A-4147-A177-3AD203B41FA5}">
                      <a16:colId xmlns:a16="http://schemas.microsoft.com/office/drawing/2014/main" val="1072016210"/>
                    </a:ext>
                  </a:extLst>
                </a:gridCol>
              </a:tblGrid>
              <a:tr h="990600">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 (W)</a:t>
                      </a: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dirty="0">
                          <a:effectLst/>
                        </a:rPr>
                        <a:t>Genesis (part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dirty="0">
                          <a:effectLst/>
                        </a:rPr>
                        <a:t>Genesis (part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dirty="0">
                          <a:effectLst/>
                        </a:rPr>
                        <a:t>The Exodus (Egypt to Canaan)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dirty="0">
                          <a:effectLst/>
                        </a:rPr>
                        <a:t>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dirty="0">
                          <a:effectLst/>
                        </a:rPr>
                        <a:t>Joshua and 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dirty="0">
                          <a:effectLst/>
                        </a:rPr>
                        <a:t>The United Kingdom:  Saul, David, and Solomon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dirty="0">
                          <a:effectLst/>
                        </a:rPr>
                        <a:t>The Divided Kingdom: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dirty="0">
                          <a:effectLst/>
                        </a:rPr>
                        <a:t>The Divided Kingdom:  Judah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81372523"/>
                  </a:ext>
                </a:extLst>
              </a:tr>
              <a:tr h="371083">
                <a:tc>
                  <a:txBody>
                    <a:bodyPr/>
                    <a:lstStyle/>
                    <a:p>
                      <a:pPr marL="0" marR="0" algn="ctr">
                        <a:lnSpc>
                          <a:spcPct val="107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solidFill>
                      <a:srgbClr val="4F81BD"/>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Books of Poetry and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Major Prophets:  Isaiah, Jeremiah, Ezekiel, Daniel</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dirty="0">
                          <a:effectLst/>
                        </a:rPr>
                        <a:t>Old Testament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Between the Testaments</a:t>
                      </a: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334866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4D2D-FA42-4876-8119-DF5BF272BABD}"/>
              </a:ext>
            </a:extLst>
          </p:cNvPr>
          <p:cNvSpPr>
            <a:spLocks noGrp="1"/>
          </p:cNvSpPr>
          <p:nvPr>
            <p:ph type="title"/>
          </p:nvPr>
        </p:nvSpPr>
        <p:spPr>
          <a:xfrm>
            <a:off x="381000" y="25667"/>
            <a:ext cx="8229600" cy="715962"/>
          </a:xfrm>
        </p:spPr>
        <p:txBody>
          <a:bodyPr>
            <a:normAutofit/>
          </a:bodyPr>
          <a:lstStyle/>
          <a:p>
            <a:r>
              <a:rPr lang="en-US" sz="3600" dirty="0"/>
              <a:t>Babylonian Empire</a:t>
            </a:r>
          </a:p>
        </p:txBody>
      </p:sp>
      <p:pic>
        <p:nvPicPr>
          <p:cNvPr id="4" name="Picture 3">
            <a:extLst>
              <a:ext uri="{FF2B5EF4-FFF2-40B4-BE49-F238E27FC236}">
                <a16:creationId xmlns:a16="http://schemas.microsoft.com/office/drawing/2014/main" id="{721E5876-F562-4EAF-898E-3E6BE4960F67}"/>
              </a:ext>
            </a:extLst>
          </p:cNvPr>
          <p:cNvPicPr>
            <a:picLocks noChangeAspect="1"/>
          </p:cNvPicPr>
          <p:nvPr/>
        </p:nvPicPr>
        <p:blipFill>
          <a:blip r:embed="rId2"/>
          <a:stretch>
            <a:fillRect/>
          </a:stretch>
        </p:blipFill>
        <p:spPr>
          <a:xfrm>
            <a:off x="76200" y="914400"/>
            <a:ext cx="6705600" cy="5762791"/>
          </a:xfrm>
          <a:prstGeom prst="rect">
            <a:avLst/>
          </a:prstGeom>
        </p:spPr>
      </p:pic>
      <p:sp>
        <p:nvSpPr>
          <p:cNvPr id="5" name="Oval 4">
            <a:extLst>
              <a:ext uri="{FF2B5EF4-FFF2-40B4-BE49-F238E27FC236}">
                <a16:creationId xmlns:a16="http://schemas.microsoft.com/office/drawing/2014/main" id="{4A782C44-7A41-40F7-A26A-12727169F441}"/>
              </a:ext>
            </a:extLst>
          </p:cNvPr>
          <p:cNvSpPr/>
          <p:nvPr/>
        </p:nvSpPr>
        <p:spPr>
          <a:xfrm>
            <a:off x="1485900" y="4326156"/>
            <a:ext cx="10668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4305536-2448-4889-ABA4-DA6CFCB1923B}"/>
              </a:ext>
            </a:extLst>
          </p:cNvPr>
          <p:cNvSpPr/>
          <p:nvPr/>
        </p:nvSpPr>
        <p:spPr>
          <a:xfrm>
            <a:off x="3998495" y="4097556"/>
            <a:ext cx="10668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9721CD-9B73-4E77-BC0B-BC81EEBDDD07}"/>
              </a:ext>
            </a:extLst>
          </p:cNvPr>
          <p:cNvSpPr/>
          <p:nvPr/>
        </p:nvSpPr>
        <p:spPr>
          <a:xfrm>
            <a:off x="5390147" y="4126032"/>
            <a:ext cx="10668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AAE46A-D4D0-49D1-B6DC-AE4B54A54318}"/>
              </a:ext>
            </a:extLst>
          </p:cNvPr>
          <p:cNvSpPr txBox="1"/>
          <p:nvPr/>
        </p:nvSpPr>
        <p:spPr>
          <a:xfrm>
            <a:off x="6781800" y="902368"/>
            <a:ext cx="2300847" cy="4801314"/>
          </a:xfrm>
          <a:prstGeom prst="rect">
            <a:avLst/>
          </a:prstGeom>
          <a:noFill/>
          <a:ln>
            <a:solidFill>
              <a:schemeClr val="tx1"/>
            </a:solidFill>
          </a:ln>
        </p:spPr>
        <p:txBody>
          <a:bodyPr wrap="square" rtlCol="0">
            <a:spAutoFit/>
          </a:bodyPr>
          <a:lstStyle/>
          <a:p>
            <a:r>
              <a:rPr lang="en-US" b="1" u="sng" dirty="0"/>
              <a:t>Jerusalem to Babylon</a:t>
            </a:r>
          </a:p>
          <a:p>
            <a:r>
              <a:rPr lang="en-US" dirty="0"/>
              <a:t>(525 miles)</a:t>
            </a:r>
          </a:p>
          <a:p>
            <a:pPr marL="285750" indent="-285750">
              <a:buFont typeface="Arial" panose="020B0604020202020204" pitchFamily="34" charset="0"/>
              <a:buChar char="•"/>
            </a:pPr>
            <a:endParaRPr lang="en-US" dirty="0"/>
          </a:p>
          <a:p>
            <a:r>
              <a:rPr lang="en-US" dirty="0"/>
              <a:t>Houston to:</a:t>
            </a:r>
          </a:p>
          <a:p>
            <a:pPr marL="285750" indent="-285750">
              <a:buFont typeface="Arial" panose="020B0604020202020204" pitchFamily="34" charset="0"/>
              <a:buChar char="•"/>
            </a:pPr>
            <a:r>
              <a:rPr lang="en-US" dirty="0"/>
              <a:t>Lubbock, TX</a:t>
            </a:r>
          </a:p>
          <a:p>
            <a:pPr marL="285750" indent="-285750">
              <a:buFont typeface="Arial" panose="020B0604020202020204" pitchFamily="34" charset="0"/>
              <a:buChar char="•"/>
            </a:pPr>
            <a:r>
              <a:rPr lang="en-US" dirty="0"/>
              <a:t>Stillwater, OK</a:t>
            </a:r>
          </a:p>
          <a:p>
            <a:pPr marL="285750" indent="-285750">
              <a:buFont typeface="Arial" panose="020B0604020202020204" pitchFamily="34" charset="0"/>
              <a:buChar char="•"/>
            </a:pPr>
            <a:r>
              <a:rPr lang="en-US" dirty="0"/>
              <a:t>Pensacola, FL</a:t>
            </a:r>
          </a:p>
          <a:p>
            <a:pPr marL="285750" indent="-285750">
              <a:buFont typeface="Arial" panose="020B0604020202020204" pitchFamily="34" charset="0"/>
              <a:buChar char="•"/>
            </a:pPr>
            <a:endParaRPr lang="en-US" dirty="0"/>
          </a:p>
          <a:p>
            <a:r>
              <a:rPr lang="en-US" b="1" u="sng" dirty="0"/>
              <a:t>Jerusalem to Shushan</a:t>
            </a:r>
          </a:p>
          <a:p>
            <a:r>
              <a:rPr lang="en-US" b="1" u="sng" dirty="0"/>
              <a:t>(Persia)</a:t>
            </a:r>
          </a:p>
          <a:p>
            <a:r>
              <a:rPr lang="en-US" dirty="0"/>
              <a:t>(750 miles)</a:t>
            </a:r>
          </a:p>
          <a:p>
            <a:pPr marL="285750" indent="-285750">
              <a:buFont typeface="Arial" panose="020B0604020202020204" pitchFamily="34" charset="0"/>
              <a:buChar char="•"/>
            </a:pPr>
            <a:endParaRPr lang="en-US" dirty="0"/>
          </a:p>
          <a:p>
            <a:r>
              <a:rPr lang="en-US" dirty="0"/>
              <a:t>Houston to:</a:t>
            </a:r>
          </a:p>
          <a:p>
            <a:pPr marL="285750" indent="-285750">
              <a:buFont typeface="Arial" panose="020B0604020202020204" pitchFamily="34" charset="0"/>
              <a:buChar char="•"/>
            </a:pPr>
            <a:r>
              <a:rPr lang="en-US" dirty="0"/>
              <a:t>El Paso, TX</a:t>
            </a:r>
          </a:p>
          <a:p>
            <a:pPr marL="285750" indent="-285750">
              <a:buFont typeface="Arial" panose="020B0604020202020204" pitchFamily="34" charset="0"/>
              <a:buChar char="•"/>
            </a:pPr>
            <a:r>
              <a:rPr lang="en-US" dirty="0"/>
              <a:t>Kansas City, MO</a:t>
            </a:r>
          </a:p>
          <a:p>
            <a:pPr marL="285750" indent="-285750">
              <a:buFont typeface="Arial" panose="020B0604020202020204" pitchFamily="34" charset="0"/>
              <a:buChar char="•"/>
            </a:pPr>
            <a:r>
              <a:rPr lang="en-US" dirty="0"/>
              <a:t>Tallahassee, FL</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4D7D3DF2-DE21-4113-96D1-31CF2C94564B}"/>
              </a:ext>
            </a:extLst>
          </p:cNvPr>
          <p:cNvSpPr txBox="1"/>
          <p:nvPr/>
        </p:nvSpPr>
        <p:spPr>
          <a:xfrm>
            <a:off x="3429000" y="3270389"/>
            <a:ext cx="1481559" cy="646331"/>
          </a:xfrm>
          <a:prstGeom prst="rect">
            <a:avLst/>
          </a:prstGeom>
          <a:solidFill>
            <a:schemeClr val="bg1"/>
          </a:solidFill>
          <a:ln>
            <a:solidFill>
              <a:schemeClr val="tx1"/>
            </a:solidFill>
          </a:ln>
        </p:spPr>
        <p:txBody>
          <a:bodyPr wrap="none" rtlCol="0">
            <a:spAutoFit/>
          </a:bodyPr>
          <a:lstStyle/>
          <a:p>
            <a:pPr algn="ctr"/>
            <a:r>
              <a:rPr lang="en-US" dirty="0"/>
              <a:t>Baghdad, Iraq</a:t>
            </a:r>
          </a:p>
          <a:p>
            <a:pPr algn="ctr"/>
            <a:r>
              <a:rPr lang="en-US" dirty="0"/>
              <a:t> today</a:t>
            </a:r>
          </a:p>
        </p:txBody>
      </p:sp>
      <p:sp>
        <p:nvSpPr>
          <p:cNvPr id="12" name="TextBox 11">
            <a:extLst>
              <a:ext uri="{FF2B5EF4-FFF2-40B4-BE49-F238E27FC236}">
                <a16:creationId xmlns:a16="http://schemas.microsoft.com/office/drawing/2014/main" id="{F1234231-9F60-425D-94B3-814CAA887634}"/>
              </a:ext>
            </a:extLst>
          </p:cNvPr>
          <p:cNvSpPr txBox="1"/>
          <p:nvPr/>
        </p:nvSpPr>
        <p:spPr>
          <a:xfrm>
            <a:off x="5384190" y="3416953"/>
            <a:ext cx="1092350" cy="646331"/>
          </a:xfrm>
          <a:prstGeom prst="rect">
            <a:avLst/>
          </a:prstGeom>
          <a:solidFill>
            <a:schemeClr val="bg1"/>
          </a:solidFill>
          <a:ln>
            <a:solidFill>
              <a:schemeClr val="tx1"/>
            </a:solidFill>
          </a:ln>
        </p:spPr>
        <p:txBody>
          <a:bodyPr wrap="none" rtlCol="0">
            <a:spAutoFit/>
          </a:bodyPr>
          <a:lstStyle/>
          <a:p>
            <a:pPr algn="ctr"/>
            <a:r>
              <a:rPr lang="en-US" dirty="0" err="1"/>
              <a:t>Avaz</a:t>
            </a:r>
            <a:r>
              <a:rPr lang="en-US" dirty="0"/>
              <a:t>, Iran</a:t>
            </a:r>
          </a:p>
          <a:p>
            <a:pPr algn="ctr"/>
            <a:r>
              <a:rPr lang="en-US" dirty="0"/>
              <a:t> today</a:t>
            </a:r>
          </a:p>
        </p:txBody>
      </p:sp>
    </p:spTree>
    <p:extLst>
      <p:ext uri="{BB962C8B-B14F-4D97-AF65-F5344CB8AC3E}">
        <p14:creationId xmlns:p14="http://schemas.microsoft.com/office/powerpoint/2010/main" val="41547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3537673196"/>
              </p:ext>
            </p:extLst>
          </p:nvPr>
        </p:nvGraphicFramePr>
        <p:xfrm>
          <a:off x="304800" y="1129364"/>
          <a:ext cx="8763000" cy="4297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r>
                        <a:rPr lang="en-US" sz="2800" dirty="0"/>
                        <a:t>Isaiah</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r>
                        <a:rPr lang="en-US" sz="2000" dirty="0"/>
                        <a:t>Reign of Hezekiah</a:t>
                      </a:r>
                    </a:p>
                    <a:p>
                      <a:pPr algn="ctr"/>
                      <a:endParaRPr lang="en-US" sz="2000" dirty="0"/>
                    </a:p>
                    <a:p>
                      <a:pPr algn="ctr"/>
                      <a:endParaRPr lang="en-US" sz="2000" dirty="0"/>
                    </a:p>
                    <a:p>
                      <a:pPr algn="ctr"/>
                      <a:r>
                        <a:rPr lang="en-US" sz="2000" dirty="0"/>
                        <a:t>740-700 BC</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r>
                        <a:rPr lang="en-US" sz="2000" dirty="0"/>
                        <a:t>Jerusalem</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r>
                        <a:rPr lang="en-US" sz="2000" dirty="0"/>
                        <a:t>Assyria attacks Judah</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r>
                        <a:rPr lang="en-US" sz="2000" dirty="0"/>
                        <a:t>The coming judgement of Judah</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279862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3319687078"/>
              </p:ext>
            </p:extLst>
          </p:nvPr>
        </p:nvGraphicFramePr>
        <p:xfrm>
          <a:off x="304800" y="1129364"/>
          <a:ext cx="8763000" cy="45415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endParaRPr lang="en-US" sz="2800" dirty="0"/>
                    </a:p>
                  </a:txBody>
                  <a:tcPr/>
                </a:tc>
                <a:tc>
                  <a:txBody>
                    <a:bodyPr/>
                    <a:lstStyle/>
                    <a:p>
                      <a:pPr algn="ctr"/>
                      <a:r>
                        <a:rPr lang="en-US" sz="2800" dirty="0"/>
                        <a:t>Jeremiah</a:t>
                      </a:r>
                    </a:p>
                  </a:txBody>
                  <a:tcPr/>
                </a:tc>
                <a:tc>
                  <a:txBody>
                    <a:bodyPr/>
                    <a:lstStyle/>
                    <a:p>
                      <a:pPr algn="ctr"/>
                      <a:endParaRPr lang="en-US" sz="2800" dirty="0"/>
                    </a:p>
                  </a:txBody>
                  <a:tcPr/>
                </a:tc>
                <a:tc>
                  <a:txBody>
                    <a:bodyPr/>
                    <a:lstStyle/>
                    <a:p>
                      <a:pPr algn="ct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Last kings of Judah</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627-575 BC</a:t>
                      </a: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Jerusalem,</a:t>
                      </a:r>
                    </a:p>
                    <a:p>
                      <a:pPr algn="ctr"/>
                      <a:r>
                        <a:rPr lang="en-US" sz="2000" dirty="0"/>
                        <a:t>then Egypt</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The judgement of Judah is here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380601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3998278155"/>
              </p:ext>
            </p:extLst>
          </p:nvPr>
        </p:nvGraphicFramePr>
        <p:xfrm>
          <a:off x="304800" y="1129364"/>
          <a:ext cx="8763000" cy="4297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a:t>Ezekiel</a:t>
                      </a:r>
                    </a:p>
                  </a:txBody>
                  <a:tcPr/>
                </a:tc>
                <a:tc>
                  <a:txBody>
                    <a:bodyPr/>
                    <a:lstStyle/>
                    <a:p>
                      <a:pPr algn="ct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Initial Babylonian captivity</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595 – 570 BC</a:t>
                      </a:r>
                      <a:endParaRPr lang="en-US" sz="2000" dirty="0"/>
                    </a:p>
                  </a:txBody>
                  <a:tcPr>
                    <a:solidFill>
                      <a:schemeClr val="tx2">
                        <a:lumMod val="20000"/>
                        <a:lumOff val="80000"/>
                      </a:schemeClr>
                    </a:solidFill>
                  </a:tcPr>
                </a:tc>
                <a:tc>
                  <a:txBody>
                    <a:bodyPr/>
                    <a:lstStyle/>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Babylon</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Judah is being judged,  but there’s hope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393015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2520834877"/>
              </p:ext>
            </p:extLst>
          </p:nvPr>
        </p:nvGraphicFramePr>
        <p:xfrm>
          <a:off x="304800" y="1129364"/>
          <a:ext cx="8763000" cy="5455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a:t>Daniel</a:t>
                      </a: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Babylonian and Persian captivity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605 – 536 BC</a:t>
                      </a: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Babylon,</a:t>
                      </a:r>
                    </a:p>
                    <a:p>
                      <a:pPr algn="ctr"/>
                      <a:r>
                        <a:rPr lang="en-US" sz="2000" dirty="0"/>
                        <a:t>Persia</a:t>
                      </a:r>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Babylonian captivity,</a:t>
                      </a:r>
                    </a:p>
                    <a:p>
                      <a:pPr algn="ctr"/>
                      <a:r>
                        <a:rPr lang="en-US" sz="2000" dirty="0"/>
                        <a:t>Persia overthrows Babylon</a:t>
                      </a:r>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dirty="0"/>
                        <a:t>God rules in the kingdoms of men</a:t>
                      </a:r>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7459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48E-C593-4FB7-AC3C-8BAFED1C95C3}"/>
              </a:ext>
            </a:extLst>
          </p:cNvPr>
          <p:cNvSpPr>
            <a:spLocks noGrp="1"/>
          </p:cNvSpPr>
          <p:nvPr>
            <p:ph type="title"/>
          </p:nvPr>
        </p:nvSpPr>
        <p:spPr>
          <a:xfrm>
            <a:off x="457200" y="0"/>
            <a:ext cx="8229600" cy="1143000"/>
          </a:xfrm>
        </p:spPr>
        <p:txBody>
          <a:bodyPr>
            <a:normAutofit fontScale="90000"/>
          </a:bodyPr>
          <a:lstStyle/>
          <a:p>
            <a:r>
              <a:rPr lang="en-US" dirty="0"/>
              <a:t>Key Points from the Major Prophets</a:t>
            </a:r>
          </a:p>
        </p:txBody>
      </p:sp>
      <p:graphicFrame>
        <p:nvGraphicFramePr>
          <p:cNvPr id="4" name="Table 4">
            <a:extLst>
              <a:ext uri="{FF2B5EF4-FFF2-40B4-BE49-F238E27FC236}">
                <a16:creationId xmlns:a16="http://schemas.microsoft.com/office/drawing/2014/main" id="{713E0011-8E81-428D-92CD-EFA3F0965016}"/>
              </a:ext>
            </a:extLst>
          </p:cNvPr>
          <p:cNvGraphicFramePr>
            <a:graphicFrameLocks noGrp="1"/>
          </p:cNvGraphicFramePr>
          <p:nvPr>
            <p:ph idx="1"/>
            <p:extLst>
              <p:ext uri="{D42A27DB-BD31-4B8C-83A1-F6EECF244321}">
                <p14:modId xmlns:p14="http://schemas.microsoft.com/office/powerpoint/2010/main" val="3974407937"/>
              </p:ext>
            </p:extLst>
          </p:nvPr>
        </p:nvGraphicFramePr>
        <p:xfrm>
          <a:off x="304800" y="1129364"/>
          <a:ext cx="8763000" cy="5455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02987561"/>
                    </a:ext>
                  </a:extLst>
                </a:gridCol>
                <a:gridCol w="1752600">
                  <a:extLst>
                    <a:ext uri="{9D8B030D-6E8A-4147-A177-3AD203B41FA5}">
                      <a16:colId xmlns:a16="http://schemas.microsoft.com/office/drawing/2014/main" val="2252883134"/>
                    </a:ext>
                  </a:extLst>
                </a:gridCol>
                <a:gridCol w="1752600">
                  <a:extLst>
                    <a:ext uri="{9D8B030D-6E8A-4147-A177-3AD203B41FA5}">
                      <a16:colId xmlns:a16="http://schemas.microsoft.com/office/drawing/2014/main" val="2534567649"/>
                    </a:ext>
                  </a:extLst>
                </a:gridCol>
                <a:gridCol w="1752600">
                  <a:extLst>
                    <a:ext uri="{9D8B030D-6E8A-4147-A177-3AD203B41FA5}">
                      <a16:colId xmlns:a16="http://schemas.microsoft.com/office/drawing/2014/main" val="2042902476"/>
                    </a:ext>
                  </a:extLst>
                </a:gridCol>
                <a:gridCol w="1752600">
                  <a:extLst>
                    <a:ext uri="{9D8B030D-6E8A-4147-A177-3AD203B41FA5}">
                      <a16:colId xmlns:a16="http://schemas.microsoft.com/office/drawing/2014/main" val="1451276616"/>
                    </a:ext>
                  </a:extLst>
                </a:gridCol>
              </a:tblGrid>
              <a:tr h="370840">
                <a:tc>
                  <a:txBody>
                    <a:bodyPr/>
                    <a:lstStyle/>
                    <a:p>
                      <a:r>
                        <a:rPr lang="en-US" sz="2800" dirty="0"/>
                        <a:t>Name</a:t>
                      </a:r>
                    </a:p>
                  </a:txBody>
                  <a:tcPr/>
                </a:tc>
                <a:tc>
                  <a:txBody>
                    <a:bodyPr/>
                    <a:lstStyle/>
                    <a:p>
                      <a:pPr algn="ctr"/>
                      <a:r>
                        <a:rPr lang="en-US" sz="2800" dirty="0"/>
                        <a:t>Isaiah</a:t>
                      </a:r>
                    </a:p>
                  </a:txBody>
                  <a:tcPr/>
                </a:tc>
                <a:tc>
                  <a:txBody>
                    <a:bodyPr/>
                    <a:lstStyle/>
                    <a:p>
                      <a:pPr algn="ctr"/>
                      <a:r>
                        <a:rPr lang="en-US" sz="2800" dirty="0"/>
                        <a:t>Jeremiah</a:t>
                      </a:r>
                    </a:p>
                  </a:txBody>
                  <a:tcPr/>
                </a:tc>
                <a:tc>
                  <a:txBody>
                    <a:bodyPr/>
                    <a:lstStyle/>
                    <a:p>
                      <a:pPr algn="ctr"/>
                      <a:r>
                        <a:rPr lang="en-US" sz="2800" dirty="0"/>
                        <a:t>Ezekiel</a:t>
                      </a:r>
                    </a:p>
                  </a:txBody>
                  <a:tcPr/>
                </a:tc>
                <a:tc>
                  <a:txBody>
                    <a:bodyPr/>
                    <a:lstStyle/>
                    <a:p>
                      <a:pPr algn="ctr"/>
                      <a:r>
                        <a:rPr lang="en-US" sz="2800" dirty="0"/>
                        <a:t>Daniel</a:t>
                      </a:r>
                      <a:endParaRPr lang="en-US" dirty="0"/>
                    </a:p>
                  </a:txBody>
                  <a:tcPr/>
                </a:tc>
                <a:extLst>
                  <a:ext uri="{0D108BD9-81ED-4DB2-BD59-A6C34878D82A}">
                    <a16:rowId xmlns:a16="http://schemas.microsoft.com/office/drawing/2014/main" val="1620658777"/>
                  </a:ext>
                </a:extLst>
              </a:tr>
              <a:tr h="370840">
                <a:tc>
                  <a:txBody>
                    <a:bodyPr/>
                    <a:lstStyle/>
                    <a:p>
                      <a:r>
                        <a:rPr lang="en-US" sz="2400" dirty="0"/>
                        <a:t>Time frame</a:t>
                      </a:r>
                    </a:p>
                  </a:txBody>
                  <a:tcPr>
                    <a:solidFill>
                      <a:schemeClr val="tx2">
                        <a:lumMod val="20000"/>
                        <a:lumOff val="80000"/>
                      </a:schemeClr>
                    </a:solidFill>
                  </a:tcPr>
                </a:tc>
                <a:tc>
                  <a:txBody>
                    <a:bodyPr/>
                    <a:lstStyle/>
                    <a:p>
                      <a:pPr algn="ctr"/>
                      <a:r>
                        <a:rPr lang="en-US" sz="2000" dirty="0"/>
                        <a:t>Reign of Hezekiah</a:t>
                      </a:r>
                    </a:p>
                    <a:p>
                      <a:pPr algn="ctr"/>
                      <a:endParaRPr lang="en-US" sz="2000" dirty="0"/>
                    </a:p>
                    <a:p>
                      <a:pPr algn="ctr"/>
                      <a:endParaRPr lang="en-US" sz="2000" dirty="0"/>
                    </a:p>
                    <a:p>
                      <a:pPr algn="ctr"/>
                      <a:r>
                        <a:rPr lang="en-US" sz="2000" dirty="0"/>
                        <a:t>740-700 BC</a:t>
                      </a:r>
                    </a:p>
                  </a:txBody>
                  <a:tcPr>
                    <a:solidFill>
                      <a:schemeClr val="tx2">
                        <a:lumMod val="20000"/>
                        <a:lumOff val="80000"/>
                      </a:schemeClr>
                    </a:solidFill>
                  </a:tcPr>
                </a:tc>
                <a:tc>
                  <a:txBody>
                    <a:bodyPr/>
                    <a:lstStyle/>
                    <a:p>
                      <a:pPr algn="ctr"/>
                      <a:r>
                        <a:rPr lang="en-US" sz="2000" dirty="0"/>
                        <a:t>Last kings of Judah</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627-575 BC</a:t>
                      </a:r>
                      <a:endParaRPr lang="en-US" sz="2000" dirty="0"/>
                    </a:p>
                  </a:txBody>
                  <a:tcPr>
                    <a:solidFill>
                      <a:schemeClr val="tx2">
                        <a:lumMod val="20000"/>
                        <a:lumOff val="80000"/>
                      </a:schemeClr>
                    </a:solidFill>
                  </a:tcPr>
                </a:tc>
                <a:tc>
                  <a:txBody>
                    <a:bodyPr/>
                    <a:lstStyle/>
                    <a:p>
                      <a:pPr algn="ctr"/>
                      <a:r>
                        <a:rPr lang="en-US" sz="2000" dirty="0"/>
                        <a:t>Initial Babylonian captivity</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595 – 570 BC</a:t>
                      </a:r>
                      <a:endParaRPr lang="en-US" sz="2000" dirty="0"/>
                    </a:p>
                  </a:txBody>
                  <a:tcPr>
                    <a:solidFill>
                      <a:schemeClr val="tx2">
                        <a:lumMod val="20000"/>
                        <a:lumOff val="80000"/>
                      </a:schemeClr>
                    </a:solidFill>
                  </a:tcPr>
                </a:tc>
                <a:tc>
                  <a:txBody>
                    <a:bodyPr/>
                    <a:lstStyle/>
                    <a:p>
                      <a:pPr algn="ctr"/>
                      <a:r>
                        <a:rPr lang="en-US" sz="2000" dirty="0"/>
                        <a:t>Babylonian and Persian captivity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605 – 536 BC</a:t>
                      </a:r>
                    </a:p>
                  </a:txBody>
                  <a:tcPr>
                    <a:solidFill>
                      <a:schemeClr val="tx2">
                        <a:lumMod val="20000"/>
                        <a:lumOff val="80000"/>
                      </a:schemeClr>
                    </a:solidFill>
                  </a:tcPr>
                </a:tc>
                <a:extLst>
                  <a:ext uri="{0D108BD9-81ED-4DB2-BD59-A6C34878D82A}">
                    <a16:rowId xmlns:a16="http://schemas.microsoft.com/office/drawing/2014/main" val="584836102"/>
                  </a:ext>
                </a:extLst>
              </a:tr>
              <a:tr h="370840">
                <a:tc>
                  <a:txBody>
                    <a:bodyPr/>
                    <a:lstStyle/>
                    <a:p>
                      <a:r>
                        <a:rPr lang="en-US" sz="2400" dirty="0"/>
                        <a:t>Location</a:t>
                      </a:r>
                    </a:p>
                  </a:txBody>
                  <a:tcPr>
                    <a:solidFill>
                      <a:schemeClr val="tx2">
                        <a:lumMod val="20000"/>
                        <a:lumOff val="80000"/>
                      </a:schemeClr>
                    </a:solidFill>
                  </a:tcPr>
                </a:tc>
                <a:tc>
                  <a:txBody>
                    <a:bodyPr/>
                    <a:lstStyle/>
                    <a:p>
                      <a:pPr algn="ctr"/>
                      <a:r>
                        <a:rPr lang="en-US" sz="2000" dirty="0"/>
                        <a:t>Jerusalem</a:t>
                      </a:r>
                    </a:p>
                  </a:txBody>
                  <a:tcPr>
                    <a:solidFill>
                      <a:schemeClr val="tx2">
                        <a:lumMod val="20000"/>
                        <a:lumOff val="80000"/>
                      </a:schemeClr>
                    </a:solidFill>
                  </a:tcPr>
                </a:tc>
                <a:tc>
                  <a:txBody>
                    <a:bodyPr/>
                    <a:lstStyle/>
                    <a:p>
                      <a:pPr algn="ctr"/>
                      <a:r>
                        <a:rPr lang="en-US" sz="2000" dirty="0"/>
                        <a:t>Jerusalem,</a:t>
                      </a:r>
                    </a:p>
                    <a:p>
                      <a:pPr algn="ctr"/>
                      <a:r>
                        <a:rPr lang="en-US" sz="2000" dirty="0"/>
                        <a:t>then Egypt</a:t>
                      </a:r>
                    </a:p>
                  </a:txBody>
                  <a:tcPr>
                    <a:solidFill>
                      <a:schemeClr val="tx2">
                        <a:lumMod val="20000"/>
                        <a:lumOff val="80000"/>
                      </a:schemeClr>
                    </a:solidFill>
                  </a:tcPr>
                </a:tc>
                <a:tc>
                  <a:txBody>
                    <a:bodyPr/>
                    <a:lstStyle/>
                    <a:p>
                      <a:pPr algn="ctr"/>
                      <a:r>
                        <a:rPr lang="en-US" sz="2000" dirty="0"/>
                        <a:t>Babylon</a:t>
                      </a:r>
                    </a:p>
                  </a:txBody>
                  <a:tcPr>
                    <a:solidFill>
                      <a:schemeClr val="tx2">
                        <a:lumMod val="20000"/>
                        <a:lumOff val="80000"/>
                      </a:schemeClr>
                    </a:solidFill>
                  </a:tcPr>
                </a:tc>
                <a:tc>
                  <a:txBody>
                    <a:bodyPr/>
                    <a:lstStyle/>
                    <a:p>
                      <a:pPr algn="ctr"/>
                      <a:r>
                        <a:rPr lang="en-US" sz="2000" dirty="0"/>
                        <a:t>Babylon,</a:t>
                      </a:r>
                    </a:p>
                    <a:p>
                      <a:pPr algn="ctr"/>
                      <a:r>
                        <a:rPr lang="en-US" sz="2000" dirty="0"/>
                        <a:t>Persia</a:t>
                      </a:r>
                    </a:p>
                  </a:txBody>
                  <a:tcPr>
                    <a:solidFill>
                      <a:schemeClr val="tx2">
                        <a:lumMod val="20000"/>
                        <a:lumOff val="80000"/>
                      </a:schemeClr>
                    </a:solidFill>
                  </a:tcPr>
                </a:tc>
                <a:extLst>
                  <a:ext uri="{0D108BD9-81ED-4DB2-BD59-A6C34878D82A}">
                    <a16:rowId xmlns:a16="http://schemas.microsoft.com/office/drawing/2014/main" val="745894151"/>
                  </a:ext>
                </a:extLst>
              </a:tr>
              <a:tr h="370840">
                <a:tc>
                  <a:txBody>
                    <a:bodyPr/>
                    <a:lstStyle/>
                    <a:p>
                      <a:r>
                        <a:rPr lang="en-US" sz="2400" dirty="0"/>
                        <a:t>Key event</a:t>
                      </a:r>
                    </a:p>
                  </a:txBody>
                  <a:tcPr>
                    <a:solidFill>
                      <a:schemeClr val="tx2">
                        <a:lumMod val="20000"/>
                        <a:lumOff val="80000"/>
                      </a:schemeClr>
                    </a:solidFill>
                  </a:tcPr>
                </a:tc>
                <a:tc>
                  <a:txBody>
                    <a:bodyPr/>
                    <a:lstStyle/>
                    <a:p>
                      <a:pPr algn="ctr"/>
                      <a:r>
                        <a:rPr lang="en-US" sz="2000" dirty="0"/>
                        <a:t>Assyria attacks Judah</a:t>
                      </a:r>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r>
                        <a:rPr lang="en-US" sz="2000" dirty="0"/>
                        <a:t>Destruction of Jerusalem</a:t>
                      </a:r>
                    </a:p>
                  </a:txBody>
                  <a:tcPr>
                    <a:solidFill>
                      <a:schemeClr val="tx2">
                        <a:lumMod val="20000"/>
                        <a:lumOff val="80000"/>
                      </a:schemeClr>
                    </a:solidFill>
                  </a:tcPr>
                </a:tc>
                <a:tc>
                  <a:txBody>
                    <a:bodyPr/>
                    <a:lstStyle/>
                    <a:p>
                      <a:pPr algn="ctr"/>
                      <a:r>
                        <a:rPr lang="en-US" sz="2000" dirty="0"/>
                        <a:t>Babylonian captivity,</a:t>
                      </a:r>
                    </a:p>
                    <a:p>
                      <a:pPr algn="ctr"/>
                      <a:r>
                        <a:rPr lang="en-US" sz="2000" dirty="0"/>
                        <a:t>Persia overthrows Babylon</a:t>
                      </a:r>
                    </a:p>
                  </a:txBody>
                  <a:tcPr>
                    <a:solidFill>
                      <a:schemeClr val="tx2">
                        <a:lumMod val="20000"/>
                        <a:lumOff val="80000"/>
                      </a:schemeClr>
                    </a:solidFill>
                  </a:tcPr>
                </a:tc>
                <a:extLst>
                  <a:ext uri="{0D108BD9-81ED-4DB2-BD59-A6C34878D82A}">
                    <a16:rowId xmlns:a16="http://schemas.microsoft.com/office/drawing/2014/main" val="1198901966"/>
                  </a:ext>
                </a:extLst>
              </a:tr>
              <a:tr h="370840">
                <a:tc>
                  <a:txBody>
                    <a:bodyPr/>
                    <a:lstStyle/>
                    <a:p>
                      <a:r>
                        <a:rPr lang="en-US" sz="2400" dirty="0"/>
                        <a:t>Key message</a:t>
                      </a:r>
                    </a:p>
                  </a:txBody>
                  <a:tcPr>
                    <a:solidFill>
                      <a:schemeClr val="tx2">
                        <a:lumMod val="20000"/>
                        <a:lumOff val="80000"/>
                      </a:schemeClr>
                    </a:solidFill>
                  </a:tcPr>
                </a:tc>
                <a:tc>
                  <a:txBody>
                    <a:bodyPr/>
                    <a:lstStyle/>
                    <a:p>
                      <a:pPr algn="ctr"/>
                      <a:r>
                        <a:rPr lang="en-US" sz="2000" dirty="0"/>
                        <a:t>The coming judgement of Judah</a:t>
                      </a:r>
                    </a:p>
                  </a:txBody>
                  <a:tcPr>
                    <a:solidFill>
                      <a:schemeClr val="tx2">
                        <a:lumMod val="20000"/>
                        <a:lumOff val="80000"/>
                      </a:schemeClr>
                    </a:solidFill>
                  </a:tcPr>
                </a:tc>
                <a:tc>
                  <a:txBody>
                    <a:bodyPr/>
                    <a:lstStyle/>
                    <a:p>
                      <a:pPr algn="ctr"/>
                      <a:r>
                        <a:rPr lang="en-US" sz="2000" dirty="0"/>
                        <a:t>The judgement of Judah is here</a:t>
                      </a:r>
                    </a:p>
                  </a:txBody>
                  <a:tcPr>
                    <a:solidFill>
                      <a:schemeClr val="tx2">
                        <a:lumMod val="20000"/>
                        <a:lumOff val="80000"/>
                      </a:schemeClr>
                    </a:solidFill>
                  </a:tcPr>
                </a:tc>
                <a:tc>
                  <a:txBody>
                    <a:bodyPr/>
                    <a:lstStyle/>
                    <a:p>
                      <a:pPr algn="ctr"/>
                      <a:r>
                        <a:rPr lang="en-US" sz="2000" dirty="0"/>
                        <a:t>Judah is being judged,  but there’s hope</a:t>
                      </a:r>
                    </a:p>
                  </a:txBody>
                  <a:tcPr>
                    <a:solidFill>
                      <a:schemeClr val="tx2">
                        <a:lumMod val="20000"/>
                        <a:lumOff val="80000"/>
                      </a:schemeClr>
                    </a:solidFill>
                  </a:tcPr>
                </a:tc>
                <a:tc>
                  <a:txBody>
                    <a:bodyPr/>
                    <a:lstStyle/>
                    <a:p>
                      <a:pPr algn="ctr"/>
                      <a:r>
                        <a:rPr lang="en-US" sz="2000" dirty="0"/>
                        <a:t>God rules in the kingdoms of men</a:t>
                      </a:r>
                    </a:p>
                  </a:txBody>
                  <a:tcPr>
                    <a:solidFill>
                      <a:schemeClr val="tx2">
                        <a:lumMod val="20000"/>
                        <a:lumOff val="80000"/>
                      </a:schemeClr>
                    </a:solidFill>
                  </a:tcPr>
                </a:tc>
                <a:extLst>
                  <a:ext uri="{0D108BD9-81ED-4DB2-BD59-A6C34878D82A}">
                    <a16:rowId xmlns:a16="http://schemas.microsoft.com/office/drawing/2014/main" val="676217641"/>
                  </a:ext>
                </a:extLst>
              </a:tr>
            </a:tbl>
          </a:graphicData>
        </a:graphic>
      </p:graphicFrame>
    </p:spTree>
    <p:extLst>
      <p:ext uri="{BB962C8B-B14F-4D97-AF65-F5344CB8AC3E}">
        <p14:creationId xmlns:p14="http://schemas.microsoft.com/office/powerpoint/2010/main" val="49231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16185</TotalTime>
  <Words>2708</Words>
  <Application>Microsoft Office PowerPoint</Application>
  <PresentationFormat>On-screen Show (4:3)</PresentationFormat>
  <Paragraphs>447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Symbol</vt:lpstr>
      <vt:lpstr>Wingdings</vt:lpstr>
      <vt:lpstr>Office Theme</vt:lpstr>
      <vt:lpstr>PowerPoint Presentation</vt:lpstr>
      <vt:lpstr>Structure of the Old Testament</vt:lpstr>
      <vt:lpstr>Summary of OT Bible Chronology (In Round Numbers)</vt:lpstr>
      <vt:lpstr>Babylonian Empire</vt:lpstr>
      <vt:lpstr>Key Points from the Major Prophets</vt:lpstr>
      <vt:lpstr>Key Points from the Major Prophets</vt:lpstr>
      <vt:lpstr>Key Points from the Major Prophets</vt:lpstr>
      <vt:lpstr>Key Points from the Major Prophets</vt:lpstr>
      <vt:lpstr>Key Points from the Major Prophets</vt:lpstr>
      <vt:lpstr>For Each Major Prophet….</vt:lpstr>
      <vt:lpstr>Isaiah (1) “Yahweh is salvation”</vt:lpstr>
      <vt:lpstr>Isaiah (2)</vt:lpstr>
      <vt:lpstr>Isaiah (3)</vt:lpstr>
      <vt:lpstr>Jeremiah (1) “God will uplift”</vt:lpstr>
      <vt:lpstr>Jeremiah (2)</vt:lpstr>
      <vt:lpstr>Jeremiah (4)</vt:lpstr>
      <vt:lpstr>Ezekiel (1) “God will strengthen”</vt:lpstr>
      <vt:lpstr>Ezekiel (2)</vt:lpstr>
      <vt:lpstr>Ezekiel (3)</vt:lpstr>
      <vt:lpstr>Daniel (1) “God is my judge”</vt:lpstr>
      <vt:lpstr>Daniel (2)</vt:lpstr>
      <vt:lpstr>Daniel (3)</vt:lpstr>
      <vt:lpstr>Looking to Jesus (1)</vt:lpstr>
      <vt:lpstr>Looking to Jesus (2)</vt:lpstr>
      <vt:lpstr>Looking to Jesus (3)</vt:lpstr>
      <vt:lpstr>Looking to Jesus (4)</vt:lpstr>
      <vt:lpstr>Key Points from the Major Prophets</vt:lpstr>
      <vt:lpstr>PowerPoint Presentation</vt:lpstr>
      <vt:lpstr>Thanks</vt:lpstr>
      <vt:lpstr>Backup Material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Robert McDonald</cp:lastModifiedBy>
  <cp:revision>108</cp:revision>
  <cp:lastPrinted>2021-10-27T22:21:46Z</cp:lastPrinted>
  <dcterms:created xsi:type="dcterms:W3CDTF">2015-10-04T02:44:57Z</dcterms:created>
  <dcterms:modified xsi:type="dcterms:W3CDTF">2022-01-09T14:56:52Z</dcterms:modified>
</cp:coreProperties>
</file>