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57" r:id="rId3"/>
    <p:sldId id="258" r:id="rId4"/>
    <p:sldId id="259" r:id="rId5"/>
    <p:sldId id="281" r:id="rId6"/>
    <p:sldId id="280" r:id="rId7"/>
    <p:sldId id="260" r:id="rId8"/>
    <p:sldId id="262" r:id="rId9"/>
    <p:sldId id="284" r:id="rId10"/>
    <p:sldId id="263" r:id="rId11"/>
    <p:sldId id="264" r:id="rId12"/>
    <p:sldId id="282" r:id="rId13"/>
    <p:sldId id="265" r:id="rId14"/>
    <p:sldId id="256" r:id="rId15"/>
    <p:sldId id="266" r:id="rId16"/>
    <p:sldId id="261" r:id="rId17"/>
    <p:sldId id="268" r:id="rId18"/>
    <p:sldId id="283" r:id="rId19"/>
    <p:sldId id="267" r:id="rId20"/>
    <p:sldId id="270" r:id="rId21"/>
    <p:sldId id="269" r:id="rId22"/>
    <p:sldId id="272" r:id="rId23"/>
    <p:sldId id="271" r:id="rId24"/>
    <p:sldId id="274" r:id="rId25"/>
    <p:sldId id="273" r:id="rId26"/>
    <p:sldId id="275" r:id="rId27"/>
    <p:sldId id="277" r:id="rId28"/>
    <p:sldId id="276" r:id="rId29"/>
    <p:sldId id="278" r:id="rId30"/>
    <p:sldId id="285"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9" autoAdjust="0"/>
    <p:restoredTop sz="94660"/>
  </p:normalViewPr>
  <p:slideViewPr>
    <p:cSldViewPr snapToGrid="0">
      <p:cViewPr varScale="1">
        <p:scale>
          <a:sx n="93" d="100"/>
          <a:sy n="93" d="100"/>
        </p:scale>
        <p:origin x="1053"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F3FD236-CC2F-4860-A765-67B1413A4B83}"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8DDF6-96CE-47F1-9EAA-6E5C0C5B9C76}" type="slidenum">
              <a:rPr lang="en-US" smtClean="0"/>
              <a:t>‹#›</a:t>
            </a:fld>
            <a:endParaRPr lang="en-US"/>
          </a:p>
        </p:txBody>
      </p:sp>
    </p:spTree>
    <p:extLst>
      <p:ext uri="{BB962C8B-B14F-4D97-AF65-F5344CB8AC3E}">
        <p14:creationId xmlns:p14="http://schemas.microsoft.com/office/powerpoint/2010/main" val="746772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3FD236-CC2F-4860-A765-67B1413A4B83}"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8DDF6-96CE-47F1-9EAA-6E5C0C5B9C76}" type="slidenum">
              <a:rPr lang="en-US" smtClean="0"/>
              <a:t>‹#›</a:t>
            </a:fld>
            <a:endParaRPr lang="en-US"/>
          </a:p>
        </p:txBody>
      </p:sp>
    </p:spTree>
    <p:extLst>
      <p:ext uri="{BB962C8B-B14F-4D97-AF65-F5344CB8AC3E}">
        <p14:creationId xmlns:p14="http://schemas.microsoft.com/office/powerpoint/2010/main" val="4132883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3FD236-CC2F-4860-A765-67B1413A4B83}"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8DDF6-96CE-47F1-9EAA-6E5C0C5B9C76}" type="slidenum">
              <a:rPr lang="en-US" smtClean="0"/>
              <a:t>‹#›</a:t>
            </a:fld>
            <a:endParaRPr lang="en-US"/>
          </a:p>
        </p:txBody>
      </p:sp>
    </p:spTree>
    <p:extLst>
      <p:ext uri="{BB962C8B-B14F-4D97-AF65-F5344CB8AC3E}">
        <p14:creationId xmlns:p14="http://schemas.microsoft.com/office/powerpoint/2010/main" val="1616129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3FD236-CC2F-4860-A765-67B1413A4B83}"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8DDF6-96CE-47F1-9EAA-6E5C0C5B9C76}" type="slidenum">
              <a:rPr lang="en-US" smtClean="0"/>
              <a:t>‹#›</a:t>
            </a:fld>
            <a:endParaRPr lang="en-US"/>
          </a:p>
        </p:txBody>
      </p:sp>
    </p:spTree>
    <p:extLst>
      <p:ext uri="{BB962C8B-B14F-4D97-AF65-F5344CB8AC3E}">
        <p14:creationId xmlns:p14="http://schemas.microsoft.com/office/powerpoint/2010/main" val="2105748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3FD236-CC2F-4860-A765-67B1413A4B83}"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8DDF6-96CE-47F1-9EAA-6E5C0C5B9C76}" type="slidenum">
              <a:rPr lang="en-US" smtClean="0"/>
              <a:t>‹#›</a:t>
            </a:fld>
            <a:endParaRPr lang="en-US"/>
          </a:p>
        </p:txBody>
      </p:sp>
    </p:spTree>
    <p:extLst>
      <p:ext uri="{BB962C8B-B14F-4D97-AF65-F5344CB8AC3E}">
        <p14:creationId xmlns:p14="http://schemas.microsoft.com/office/powerpoint/2010/main" val="2949433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3FD236-CC2F-4860-A765-67B1413A4B83}" type="datetimeFigureOut">
              <a:rPr lang="en-US" smtClean="0"/>
              <a:t>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8DDF6-96CE-47F1-9EAA-6E5C0C5B9C76}" type="slidenum">
              <a:rPr lang="en-US" smtClean="0"/>
              <a:t>‹#›</a:t>
            </a:fld>
            <a:endParaRPr lang="en-US"/>
          </a:p>
        </p:txBody>
      </p:sp>
    </p:spTree>
    <p:extLst>
      <p:ext uri="{BB962C8B-B14F-4D97-AF65-F5344CB8AC3E}">
        <p14:creationId xmlns:p14="http://schemas.microsoft.com/office/powerpoint/2010/main" val="357316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3FD236-CC2F-4860-A765-67B1413A4B83}" type="datetimeFigureOut">
              <a:rPr lang="en-US" smtClean="0"/>
              <a:t>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28DDF6-96CE-47F1-9EAA-6E5C0C5B9C76}" type="slidenum">
              <a:rPr lang="en-US" smtClean="0"/>
              <a:t>‹#›</a:t>
            </a:fld>
            <a:endParaRPr lang="en-US"/>
          </a:p>
        </p:txBody>
      </p:sp>
    </p:spTree>
    <p:extLst>
      <p:ext uri="{BB962C8B-B14F-4D97-AF65-F5344CB8AC3E}">
        <p14:creationId xmlns:p14="http://schemas.microsoft.com/office/powerpoint/2010/main" val="2367696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3FD236-CC2F-4860-A765-67B1413A4B83}" type="datetimeFigureOut">
              <a:rPr lang="en-US" smtClean="0"/>
              <a:t>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28DDF6-96CE-47F1-9EAA-6E5C0C5B9C76}" type="slidenum">
              <a:rPr lang="en-US" smtClean="0"/>
              <a:t>‹#›</a:t>
            </a:fld>
            <a:endParaRPr lang="en-US"/>
          </a:p>
        </p:txBody>
      </p:sp>
    </p:spTree>
    <p:extLst>
      <p:ext uri="{BB962C8B-B14F-4D97-AF65-F5344CB8AC3E}">
        <p14:creationId xmlns:p14="http://schemas.microsoft.com/office/powerpoint/2010/main" val="2207261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3FD236-CC2F-4860-A765-67B1413A4B83}" type="datetimeFigureOut">
              <a:rPr lang="en-US" smtClean="0"/>
              <a:t>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28DDF6-96CE-47F1-9EAA-6E5C0C5B9C76}" type="slidenum">
              <a:rPr lang="en-US" smtClean="0"/>
              <a:t>‹#›</a:t>
            </a:fld>
            <a:endParaRPr lang="en-US"/>
          </a:p>
        </p:txBody>
      </p:sp>
    </p:spTree>
    <p:extLst>
      <p:ext uri="{BB962C8B-B14F-4D97-AF65-F5344CB8AC3E}">
        <p14:creationId xmlns:p14="http://schemas.microsoft.com/office/powerpoint/2010/main" val="1563838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3FD236-CC2F-4860-A765-67B1413A4B83}" type="datetimeFigureOut">
              <a:rPr lang="en-US" smtClean="0"/>
              <a:t>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8DDF6-96CE-47F1-9EAA-6E5C0C5B9C76}" type="slidenum">
              <a:rPr lang="en-US" smtClean="0"/>
              <a:t>‹#›</a:t>
            </a:fld>
            <a:endParaRPr lang="en-US"/>
          </a:p>
        </p:txBody>
      </p:sp>
    </p:spTree>
    <p:extLst>
      <p:ext uri="{BB962C8B-B14F-4D97-AF65-F5344CB8AC3E}">
        <p14:creationId xmlns:p14="http://schemas.microsoft.com/office/powerpoint/2010/main" val="3944802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3FD236-CC2F-4860-A765-67B1413A4B83}" type="datetimeFigureOut">
              <a:rPr lang="en-US" smtClean="0"/>
              <a:t>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8DDF6-96CE-47F1-9EAA-6E5C0C5B9C76}" type="slidenum">
              <a:rPr lang="en-US" smtClean="0"/>
              <a:t>‹#›</a:t>
            </a:fld>
            <a:endParaRPr lang="en-US"/>
          </a:p>
        </p:txBody>
      </p:sp>
    </p:spTree>
    <p:extLst>
      <p:ext uri="{BB962C8B-B14F-4D97-AF65-F5344CB8AC3E}">
        <p14:creationId xmlns:p14="http://schemas.microsoft.com/office/powerpoint/2010/main" val="982908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FD236-CC2F-4860-A765-67B1413A4B83}" type="datetimeFigureOut">
              <a:rPr lang="en-US" smtClean="0"/>
              <a:t>1/9/2022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28DDF6-96CE-47F1-9EAA-6E5C0C5B9C76}" type="slidenum">
              <a:rPr lang="en-US" smtClean="0"/>
              <a:t>‹#›</a:t>
            </a:fld>
            <a:endParaRPr lang="en-US"/>
          </a:p>
        </p:txBody>
      </p:sp>
    </p:spTree>
    <p:extLst>
      <p:ext uri="{BB962C8B-B14F-4D97-AF65-F5344CB8AC3E}">
        <p14:creationId xmlns:p14="http://schemas.microsoft.com/office/powerpoint/2010/main" val="2279989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F341B-77D9-46CA-966C-96F5B4D66908}"/>
              </a:ext>
            </a:extLst>
          </p:cNvPr>
          <p:cNvSpPr>
            <a:spLocks noGrp="1"/>
          </p:cNvSpPr>
          <p:nvPr>
            <p:ph type="ctrTitle"/>
          </p:nvPr>
        </p:nvSpPr>
        <p:spPr/>
        <p:txBody>
          <a:bodyPr/>
          <a:lstStyle/>
          <a:p>
            <a:r>
              <a:rPr lang="en-US" dirty="0">
                <a:latin typeface="Verdana" panose="020B0604030504040204" pitchFamily="34" charset="0"/>
                <a:ea typeface="Verdana" panose="020B0604030504040204" pitchFamily="34" charset="0"/>
              </a:rPr>
              <a:t>What God Has Joined Together</a:t>
            </a:r>
          </a:p>
        </p:txBody>
      </p:sp>
      <p:sp>
        <p:nvSpPr>
          <p:cNvPr id="3" name="Subtitle 2">
            <a:extLst>
              <a:ext uri="{FF2B5EF4-FFF2-40B4-BE49-F238E27FC236}">
                <a16:creationId xmlns:a16="http://schemas.microsoft.com/office/drawing/2014/main" id="{D3D209A1-B24D-40AC-8084-33A18FD120C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2215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Connector 3">
            <a:extLst>
              <a:ext uri="{FF2B5EF4-FFF2-40B4-BE49-F238E27FC236}">
                <a16:creationId xmlns:a16="http://schemas.microsoft.com/office/drawing/2014/main" id="{1014C08C-C51C-4166-940B-19CED5D507C3}"/>
              </a:ext>
            </a:extLst>
          </p:cNvPr>
          <p:cNvSpPr/>
          <p:nvPr/>
        </p:nvSpPr>
        <p:spPr>
          <a:xfrm>
            <a:off x="2202525" y="475692"/>
            <a:ext cx="2381036" cy="2246769"/>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  </a:t>
            </a:r>
          </a:p>
        </p:txBody>
      </p:sp>
      <p:sp>
        <p:nvSpPr>
          <p:cNvPr id="5" name="Flowchart: Connector 4">
            <a:extLst>
              <a:ext uri="{FF2B5EF4-FFF2-40B4-BE49-F238E27FC236}">
                <a16:creationId xmlns:a16="http://schemas.microsoft.com/office/drawing/2014/main" id="{30E72FA0-15E6-448B-8F37-6659579FD80A}"/>
              </a:ext>
            </a:extLst>
          </p:cNvPr>
          <p:cNvSpPr/>
          <p:nvPr/>
        </p:nvSpPr>
        <p:spPr>
          <a:xfrm>
            <a:off x="4255594" y="418316"/>
            <a:ext cx="2424700" cy="22237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CD477C5-A795-4C55-94F8-FD7B8C7510E6}"/>
              </a:ext>
            </a:extLst>
          </p:cNvPr>
          <p:cNvSpPr txBox="1"/>
          <p:nvPr/>
        </p:nvSpPr>
        <p:spPr>
          <a:xfrm>
            <a:off x="368350" y="745344"/>
            <a:ext cx="1916130" cy="1569660"/>
          </a:xfrm>
          <a:prstGeom prst="rect">
            <a:avLst/>
          </a:prstGeom>
          <a:noFill/>
        </p:spPr>
        <p:txBody>
          <a:bodyPr wrap="square" rtlCol="0">
            <a:spAutoFit/>
          </a:bodyPr>
          <a:lstStyle/>
          <a:p>
            <a:pPr algn="ctr"/>
            <a:r>
              <a:rPr lang="en-US" sz="2400" dirty="0"/>
              <a:t> </a:t>
            </a:r>
            <a:r>
              <a:rPr lang="en-US" sz="2400" b="1" dirty="0"/>
              <a:t>God the Father, Jesus Christ &amp; the Holy Spirit</a:t>
            </a:r>
          </a:p>
        </p:txBody>
      </p:sp>
      <p:sp>
        <p:nvSpPr>
          <p:cNvPr id="9" name="TextBox 8">
            <a:extLst>
              <a:ext uri="{FF2B5EF4-FFF2-40B4-BE49-F238E27FC236}">
                <a16:creationId xmlns:a16="http://schemas.microsoft.com/office/drawing/2014/main" id="{D16DCB94-CE2D-44EB-BB10-5A9EB58EE514}"/>
              </a:ext>
            </a:extLst>
          </p:cNvPr>
          <p:cNvSpPr txBox="1"/>
          <p:nvPr/>
        </p:nvSpPr>
        <p:spPr>
          <a:xfrm>
            <a:off x="2635326" y="941871"/>
            <a:ext cx="1530849" cy="1200329"/>
          </a:xfrm>
          <a:prstGeom prst="rect">
            <a:avLst/>
          </a:prstGeom>
          <a:noFill/>
        </p:spPr>
        <p:txBody>
          <a:bodyPr wrap="square" rtlCol="0">
            <a:spAutoFit/>
          </a:bodyPr>
          <a:lstStyle/>
          <a:p>
            <a:pPr algn="ctr"/>
            <a:r>
              <a:rPr lang="en-US" sz="2400" b="1" dirty="0"/>
              <a:t>TRUTH</a:t>
            </a:r>
          </a:p>
          <a:p>
            <a:pPr algn="ctr"/>
            <a:r>
              <a:rPr lang="en-US" sz="2400" b="1" dirty="0"/>
              <a:t>&amp;</a:t>
            </a:r>
          </a:p>
          <a:p>
            <a:pPr algn="ctr"/>
            <a:r>
              <a:rPr lang="en-US" sz="2400" b="1" dirty="0"/>
              <a:t>GRACE</a:t>
            </a:r>
          </a:p>
        </p:txBody>
      </p:sp>
      <p:sp>
        <p:nvSpPr>
          <p:cNvPr id="10" name="Flowchart: Connector 9">
            <a:extLst>
              <a:ext uri="{FF2B5EF4-FFF2-40B4-BE49-F238E27FC236}">
                <a16:creationId xmlns:a16="http://schemas.microsoft.com/office/drawing/2014/main" id="{5BE6F84D-B6FD-445A-8FB3-5B2BFEA7B36B}"/>
              </a:ext>
            </a:extLst>
          </p:cNvPr>
          <p:cNvSpPr/>
          <p:nvPr/>
        </p:nvSpPr>
        <p:spPr>
          <a:xfrm>
            <a:off x="6429054" y="395263"/>
            <a:ext cx="2381036" cy="224676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2" name="Flowchart: Connector 11">
            <a:extLst>
              <a:ext uri="{FF2B5EF4-FFF2-40B4-BE49-F238E27FC236}">
                <a16:creationId xmlns:a16="http://schemas.microsoft.com/office/drawing/2014/main" id="{BD87FCCE-29F3-44CF-A5FE-49048D4FB33B}"/>
              </a:ext>
            </a:extLst>
          </p:cNvPr>
          <p:cNvSpPr/>
          <p:nvPr/>
        </p:nvSpPr>
        <p:spPr>
          <a:xfrm>
            <a:off x="6458347" y="2375048"/>
            <a:ext cx="2424701" cy="234870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CA5291FD-8F9D-4EC1-A538-378B532634C1}"/>
              </a:ext>
            </a:extLst>
          </p:cNvPr>
          <p:cNvSpPr txBox="1"/>
          <p:nvPr/>
        </p:nvSpPr>
        <p:spPr>
          <a:xfrm>
            <a:off x="6775799" y="1101133"/>
            <a:ext cx="2034291" cy="461665"/>
          </a:xfrm>
          <a:prstGeom prst="rect">
            <a:avLst/>
          </a:prstGeom>
          <a:noFill/>
        </p:spPr>
        <p:txBody>
          <a:bodyPr wrap="square" rtlCol="0">
            <a:spAutoFit/>
          </a:bodyPr>
          <a:lstStyle/>
          <a:p>
            <a:pPr algn="ctr"/>
            <a:r>
              <a:rPr lang="en-US" sz="2400" dirty="0"/>
              <a:t> </a:t>
            </a:r>
            <a:endParaRPr lang="en-US" sz="2400" b="1" dirty="0"/>
          </a:p>
        </p:txBody>
      </p:sp>
      <p:sp>
        <p:nvSpPr>
          <p:cNvPr id="15" name="Flowchart: Connector 14">
            <a:extLst>
              <a:ext uri="{FF2B5EF4-FFF2-40B4-BE49-F238E27FC236}">
                <a16:creationId xmlns:a16="http://schemas.microsoft.com/office/drawing/2014/main" id="{31C9F573-395F-45BD-8FC5-8C4DFEAB9601}"/>
              </a:ext>
            </a:extLst>
          </p:cNvPr>
          <p:cNvSpPr/>
          <p:nvPr/>
        </p:nvSpPr>
        <p:spPr>
          <a:xfrm>
            <a:off x="168423" y="391234"/>
            <a:ext cx="2381037" cy="2250797"/>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0E94BEC9-427B-4E87-9E59-FD25602CF8C4}"/>
              </a:ext>
            </a:extLst>
          </p:cNvPr>
          <p:cNvSpPr/>
          <p:nvPr/>
        </p:nvSpPr>
        <p:spPr>
          <a:xfrm>
            <a:off x="4286663" y="1368847"/>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C91505B8-396F-48AF-A356-6428CF9CAB25}"/>
              </a:ext>
            </a:extLst>
          </p:cNvPr>
          <p:cNvSpPr/>
          <p:nvPr/>
        </p:nvSpPr>
        <p:spPr>
          <a:xfrm>
            <a:off x="6440480" y="1362532"/>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C72E29B2-6944-4857-97BB-366CC7819CF6}"/>
              </a:ext>
            </a:extLst>
          </p:cNvPr>
          <p:cNvSpPr/>
          <p:nvPr/>
        </p:nvSpPr>
        <p:spPr>
          <a:xfrm rot="5400000">
            <a:off x="7324225" y="2602076"/>
            <a:ext cx="74642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6434DA9E-65EF-4A04-89F2-A348A9417B6B}"/>
              </a:ext>
            </a:extLst>
          </p:cNvPr>
          <p:cNvSpPr/>
          <p:nvPr/>
        </p:nvSpPr>
        <p:spPr>
          <a:xfrm rot="10800000">
            <a:off x="6183527" y="3272330"/>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a:extLst>
              <a:ext uri="{FF2B5EF4-FFF2-40B4-BE49-F238E27FC236}">
                <a16:creationId xmlns:a16="http://schemas.microsoft.com/office/drawing/2014/main" id="{698B428B-98A0-4656-8A8C-3BD75847C99C}"/>
              </a:ext>
            </a:extLst>
          </p:cNvPr>
          <p:cNvSpPr/>
          <p:nvPr/>
        </p:nvSpPr>
        <p:spPr>
          <a:xfrm>
            <a:off x="4286662" y="2393879"/>
            <a:ext cx="2437807" cy="232987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Right 24">
            <a:extLst>
              <a:ext uri="{FF2B5EF4-FFF2-40B4-BE49-F238E27FC236}">
                <a16:creationId xmlns:a16="http://schemas.microsoft.com/office/drawing/2014/main" id="{BD16FF84-2A18-4EB2-94AE-658B4C155DC4}"/>
              </a:ext>
            </a:extLst>
          </p:cNvPr>
          <p:cNvSpPr/>
          <p:nvPr/>
        </p:nvSpPr>
        <p:spPr>
          <a:xfrm>
            <a:off x="2237630" y="1339603"/>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a:extLst>
              <a:ext uri="{FF2B5EF4-FFF2-40B4-BE49-F238E27FC236}">
                <a16:creationId xmlns:a16="http://schemas.microsoft.com/office/drawing/2014/main" id="{28F31819-6587-444E-A714-C7EE3C1B60F1}"/>
              </a:ext>
            </a:extLst>
          </p:cNvPr>
          <p:cNvSpPr/>
          <p:nvPr/>
        </p:nvSpPr>
        <p:spPr>
          <a:xfrm>
            <a:off x="2098224" y="2450677"/>
            <a:ext cx="2437807" cy="232987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a:extLst>
              <a:ext uri="{FF2B5EF4-FFF2-40B4-BE49-F238E27FC236}">
                <a16:creationId xmlns:a16="http://schemas.microsoft.com/office/drawing/2014/main" id="{821F8A7E-2029-43FA-8DE5-561C45086255}"/>
              </a:ext>
            </a:extLst>
          </p:cNvPr>
          <p:cNvSpPr/>
          <p:nvPr/>
        </p:nvSpPr>
        <p:spPr>
          <a:xfrm>
            <a:off x="2134133" y="4508622"/>
            <a:ext cx="2437807" cy="225079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59DE0B35-AFF3-44B7-BAFB-F9CD4711D2C7}"/>
              </a:ext>
            </a:extLst>
          </p:cNvPr>
          <p:cNvSpPr/>
          <p:nvPr/>
        </p:nvSpPr>
        <p:spPr>
          <a:xfrm rot="10800000">
            <a:off x="4003447" y="3312209"/>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BE0BD6F0-B49A-4844-90B1-07364FE2A6CF}"/>
              </a:ext>
            </a:extLst>
          </p:cNvPr>
          <p:cNvSpPr/>
          <p:nvPr/>
        </p:nvSpPr>
        <p:spPr>
          <a:xfrm rot="5400000">
            <a:off x="3097931" y="4612915"/>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Right 31">
            <a:extLst>
              <a:ext uri="{FF2B5EF4-FFF2-40B4-BE49-F238E27FC236}">
                <a16:creationId xmlns:a16="http://schemas.microsoft.com/office/drawing/2014/main" id="{20B68AD2-6395-4E45-9A64-CBA5E525EFE3}"/>
              </a:ext>
            </a:extLst>
          </p:cNvPr>
          <p:cNvSpPr/>
          <p:nvPr/>
        </p:nvSpPr>
        <p:spPr>
          <a:xfrm>
            <a:off x="4607849" y="5489153"/>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4AAD1B5-C751-495B-BFA4-ACCC305324EB}"/>
              </a:ext>
            </a:extLst>
          </p:cNvPr>
          <p:cNvSpPr txBox="1"/>
          <p:nvPr/>
        </p:nvSpPr>
        <p:spPr>
          <a:xfrm>
            <a:off x="367691" y="3142927"/>
            <a:ext cx="1571041" cy="3323987"/>
          </a:xfrm>
          <a:prstGeom prst="rect">
            <a:avLst/>
          </a:prstGeom>
          <a:noFill/>
        </p:spPr>
        <p:txBody>
          <a:bodyPr wrap="square" rtlCol="0">
            <a:spAutoFit/>
          </a:bodyPr>
          <a:lstStyle/>
          <a:p>
            <a:r>
              <a:rPr lang="en-US" sz="2900" b="1" dirty="0">
                <a:solidFill>
                  <a:srgbClr val="7030A0"/>
                </a:solidFill>
              </a:rPr>
              <a:t>What God Has Joined Together Let Not Man Put Asunder</a:t>
            </a:r>
          </a:p>
        </p:txBody>
      </p:sp>
    </p:spTree>
    <p:extLst>
      <p:ext uri="{BB962C8B-B14F-4D97-AF65-F5344CB8AC3E}">
        <p14:creationId xmlns:p14="http://schemas.microsoft.com/office/powerpoint/2010/main" val="262178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A5C73E-45E5-4D94-B962-D0BCC217C59A}"/>
              </a:ext>
            </a:extLst>
          </p:cNvPr>
          <p:cNvSpPr>
            <a:spLocks noGrp="1"/>
          </p:cNvSpPr>
          <p:nvPr>
            <p:ph idx="1"/>
          </p:nvPr>
        </p:nvSpPr>
        <p:spPr>
          <a:xfrm>
            <a:off x="287676" y="174661"/>
            <a:ext cx="8522414" cy="6467582"/>
          </a:xfrm>
        </p:spPr>
        <p:txBody>
          <a:bodyPr/>
          <a:lstStyle/>
          <a:p>
            <a:pPr marL="0" indent="0">
              <a:buNone/>
            </a:pPr>
            <a:r>
              <a:rPr lang="en-US" baseline="30000" dirty="0">
                <a:effectLst/>
                <a:latin typeface="Verdana" panose="020B0604030504040204" pitchFamily="34" charset="0"/>
                <a:ea typeface="Verdana" panose="020B0604030504040204" pitchFamily="34" charset="0"/>
                <a:cs typeface="Times New Roman" panose="02020603050405020304" pitchFamily="18" charset="0"/>
              </a:rPr>
              <a:t>4</a:t>
            </a:r>
            <a:r>
              <a:rPr lang="en-US" dirty="0">
                <a:effectLst/>
                <a:latin typeface="Verdana" panose="020B0604030504040204" pitchFamily="34" charset="0"/>
                <a:ea typeface="Verdana" panose="020B0604030504040204" pitchFamily="34" charset="0"/>
                <a:cs typeface="Times New Roman" panose="02020603050405020304" pitchFamily="18" charset="0"/>
              </a:rPr>
              <a:t> But God, being rich in mercy, because of the great love with which he loved us, </a:t>
            </a:r>
            <a:r>
              <a:rPr lang="en-US" baseline="30000" dirty="0">
                <a:effectLst/>
                <a:latin typeface="Verdana" panose="020B0604030504040204" pitchFamily="34" charset="0"/>
                <a:ea typeface="Verdana" panose="020B0604030504040204" pitchFamily="34" charset="0"/>
                <a:cs typeface="Times New Roman" panose="02020603050405020304" pitchFamily="18" charset="0"/>
              </a:rPr>
              <a:t>5</a:t>
            </a:r>
            <a:r>
              <a:rPr lang="en-US" dirty="0">
                <a:effectLst/>
                <a:latin typeface="Verdana" panose="020B0604030504040204" pitchFamily="34" charset="0"/>
                <a:ea typeface="Verdana" panose="020B0604030504040204" pitchFamily="34" charset="0"/>
                <a:cs typeface="Times New Roman" panose="02020603050405020304" pitchFamily="18" charset="0"/>
              </a:rPr>
              <a:t> even when we were dead in our trespasses, made us alive together with Christ—by grace you have been saved— </a:t>
            </a:r>
            <a:r>
              <a:rPr lang="en-US" baseline="30000" dirty="0">
                <a:effectLst/>
                <a:latin typeface="Verdana" panose="020B0604030504040204" pitchFamily="34" charset="0"/>
                <a:ea typeface="Verdana" panose="020B0604030504040204" pitchFamily="34" charset="0"/>
                <a:cs typeface="Times New Roman" panose="02020603050405020304" pitchFamily="18" charset="0"/>
              </a:rPr>
              <a:t>6</a:t>
            </a:r>
            <a:r>
              <a:rPr lang="en-US" dirty="0">
                <a:effectLst/>
                <a:latin typeface="Verdana" panose="020B0604030504040204" pitchFamily="34" charset="0"/>
                <a:ea typeface="Verdana" panose="020B0604030504040204" pitchFamily="34" charset="0"/>
                <a:cs typeface="Times New Roman" panose="02020603050405020304" pitchFamily="18" charset="0"/>
              </a:rPr>
              <a:t> and raised us up with him and seated us with him in the heavenly places in Christ Jesus, </a:t>
            </a:r>
            <a:r>
              <a:rPr lang="en-US" baseline="30000" dirty="0">
                <a:effectLst/>
                <a:latin typeface="Verdana" panose="020B0604030504040204" pitchFamily="34" charset="0"/>
                <a:ea typeface="Verdana" panose="020B0604030504040204" pitchFamily="34" charset="0"/>
                <a:cs typeface="Times New Roman" panose="02020603050405020304" pitchFamily="18" charset="0"/>
              </a:rPr>
              <a:t>7</a:t>
            </a:r>
            <a:r>
              <a:rPr lang="en-US" dirty="0">
                <a:effectLst/>
                <a:latin typeface="Verdana" panose="020B0604030504040204" pitchFamily="34" charset="0"/>
                <a:ea typeface="Verdana" panose="020B0604030504040204" pitchFamily="34" charset="0"/>
                <a:cs typeface="Times New Roman" panose="02020603050405020304" pitchFamily="18" charset="0"/>
              </a:rPr>
              <a:t> so that in the coming ages he might show the immeasurable riches of his grace in kindness toward us in Christ Jesus. </a:t>
            </a:r>
            <a:r>
              <a:rPr lang="en-US" baseline="30000" dirty="0">
                <a:effectLst/>
                <a:latin typeface="Verdana" panose="020B0604030504040204" pitchFamily="34" charset="0"/>
                <a:ea typeface="Verdana" panose="020B0604030504040204" pitchFamily="34" charset="0"/>
                <a:cs typeface="Times New Roman" panose="02020603050405020304" pitchFamily="18" charset="0"/>
              </a:rPr>
              <a:t>8</a:t>
            </a:r>
            <a:r>
              <a:rPr lang="en-US" dirty="0">
                <a:effectLst/>
                <a:latin typeface="Verdana" panose="020B0604030504040204" pitchFamily="34" charset="0"/>
                <a:ea typeface="Verdana" panose="020B0604030504040204" pitchFamily="34" charset="0"/>
                <a:cs typeface="Times New Roman" panose="02020603050405020304" pitchFamily="18" charset="0"/>
              </a:rPr>
              <a:t> For by grace you have been saved through faith. And this is not your own doing; it is the gift of God, </a:t>
            </a:r>
            <a:r>
              <a:rPr lang="en-US" baseline="30000" dirty="0">
                <a:effectLst/>
                <a:latin typeface="Verdana" panose="020B0604030504040204" pitchFamily="34" charset="0"/>
                <a:ea typeface="Verdana" panose="020B0604030504040204" pitchFamily="34" charset="0"/>
                <a:cs typeface="Times New Roman" panose="02020603050405020304" pitchFamily="18" charset="0"/>
              </a:rPr>
              <a:t>9</a:t>
            </a:r>
            <a:r>
              <a:rPr lang="en-US" dirty="0">
                <a:effectLst/>
                <a:latin typeface="Verdana" panose="020B0604030504040204" pitchFamily="34" charset="0"/>
                <a:ea typeface="Verdana" panose="020B0604030504040204" pitchFamily="34" charset="0"/>
                <a:cs typeface="Times New Roman" panose="02020603050405020304" pitchFamily="18" charset="0"/>
              </a:rPr>
              <a:t> not a result of works, so that no one may boast. </a:t>
            </a:r>
            <a:r>
              <a:rPr lang="en-US" baseline="30000" dirty="0">
                <a:effectLst/>
                <a:latin typeface="Verdana" panose="020B0604030504040204" pitchFamily="34" charset="0"/>
                <a:ea typeface="Verdana" panose="020B0604030504040204" pitchFamily="34" charset="0"/>
                <a:cs typeface="Times New Roman" panose="02020603050405020304" pitchFamily="18" charset="0"/>
              </a:rPr>
              <a:t>10</a:t>
            </a:r>
            <a:r>
              <a:rPr lang="en-US" dirty="0">
                <a:effectLst/>
                <a:latin typeface="Verdana" panose="020B0604030504040204" pitchFamily="34" charset="0"/>
                <a:ea typeface="Verdana" panose="020B0604030504040204" pitchFamily="34" charset="0"/>
                <a:cs typeface="Times New Roman" panose="02020603050405020304" pitchFamily="18" charset="0"/>
              </a:rPr>
              <a:t> For we are his workmanship, created in Christ Jesus for good works, which God prepared beforehand, that we should walk in them. Ephesians 2:4-10</a:t>
            </a:r>
          </a:p>
          <a:p>
            <a:pPr marL="0" indent="0">
              <a:buNone/>
            </a:pPr>
            <a:endParaRPr lang="en-US" dirty="0"/>
          </a:p>
        </p:txBody>
      </p:sp>
    </p:spTree>
    <p:extLst>
      <p:ext uri="{BB962C8B-B14F-4D97-AF65-F5344CB8AC3E}">
        <p14:creationId xmlns:p14="http://schemas.microsoft.com/office/powerpoint/2010/main" val="3149115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3377DE-4721-4D91-834D-49C2759BD857}"/>
              </a:ext>
            </a:extLst>
          </p:cNvPr>
          <p:cNvSpPr>
            <a:spLocks noGrp="1"/>
          </p:cNvSpPr>
          <p:nvPr>
            <p:ph idx="1"/>
          </p:nvPr>
        </p:nvSpPr>
        <p:spPr>
          <a:xfrm>
            <a:off x="628650" y="349321"/>
            <a:ext cx="7886700" cy="6226140"/>
          </a:xfrm>
        </p:spPr>
        <p:txBody>
          <a:bodyPr>
            <a:normAutofit/>
          </a:bodyPr>
          <a:lstStyle/>
          <a:p>
            <a:pPr marL="0" marR="0" indent="0">
              <a:lnSpc>
                <a:spcPct val="107000"/>
              </a:lnSpc>
              <a:spcBef>
                <a:spcPts val="0"/>
              </a:spcBef>
              <a:spcAft>
                <a:spcPts val="800"/>
              </a:spcAft>
              <a:buNone/>
            </a:pPr>
            <a:r>
              <a:rPr lang="en-US" sz="3200" dirty="0">
                <a:effectLst/>
                <a:latin typeface="Verdana" panose="020B0604030504040204" pitchFamily="34" charset="0"/>
                <a:ea typeface="Verdana" panose="020B0604030504040204" pitchFamily="34" charset="0"/>
                <a:cs typeface="Times New Roman" panose="02020603050405020304" pitchFamily="18" charset="0"/>
              </a:rPr>
              <a:t>How is it that God can look upon us favorably when we have not earned or merited it?</a:t>
            </a:r>
          </a:p>
          <a:p>
            <a:pPr marL="0" marR="0" indent="0">
              <a:lnSpc>
                <a:spcPct val="107000"/>
              </a:lnSpc>
              <a:spcBef>
                <a:spcPts val="0"/>
              </a:spcBef>
              <a:spcAft>
                <a:spcPts val="800"/>
              </a:spcAft>
              <a:buNone/>
            </a:pPr>
            <a:r>
              <a:rPr lang="en-US" sz="3200" b="1"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We have faith! </a:t>
            </a:r>
          </a:p>
          <a:p>
            <a:pPr marL="0" indent="0">
              <a:lnSpc>
                <a:spcPct val="107000"/>
              </a:lnSpc>
              <a:spcBef>
                <a:spcPts val="0"/>
              </a:spcBef>
              <a:spcAft>
                <a:spcPts val="800"/>
              </a:spcAft>
              <a:buNone/>
            </a:pPr>
            <a:r>
              <a:rPr lang="en-US" sz="3200" dirty="0">
                <a:effectLst/>
                <a:latin typeface="Verdana" panose="020B0604030504040204" pitchFamily="34" charset="0"/>
                <a:ea typeface="Verdana" panose="020B0604030504040204" pitchFamily="34" charset="0"/>
                <a:cs typeface="Times New Roman" panose="02020603050405020304" pitchFamily="18" charset="0"/>
              </a:rPr>
              <a:t>Faith causes us to supply/appropriate to ourselves the one and only thing able to make us perfect, Holy, set apart, God’s children and favored in the Godhead’s sight!</a:t>
            </a:r>
          </a:p>
          <a:p>
            <a:pPr marL="0" marR="0" indent="0">
              <a:lnSpc>
                <a:spcPct val="107000"/>
              </a:lnSpc>
              <a:spcBef>
                <a:spcPts val="0"/>
              </a:spcBef>
              <a:spcAft>
                <a:spcPts val="800"/>
              </a:spcAft>
              <a:buNone/>
            </a:pPr>
            <a:endParaRPr lang="en-US" sz="32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72441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ADFC1-A0C3-4345-91AE-E991DFAB5B05}"/>
              </a:ext>
            </a:extLst>
          </p:cNvPr>
          <p:cNvSpPr>
            <a:spLocks noGrp="1"/>
          </p:cNvSpPr>
          <p:nvPr>
            <p:ph idx="1"/>
          </p:nvPr>
        </p:nvSpPr>
        <p:spPr>
          <a:xfrm>
            <a:off x="328773" y="205483"/>
            <a:ext cx="8522414" cy="6477856"/>
          </a:xfrm>
        </p:spPr>
        <p:txBody>
          <a:bodyPr>
            <a:normAutofit/>
          </a:bodyPr>
          <a:lstStyle/>
          <a:p>
            <a:pPr marL="0" indent="0">
              <a:buNone/>
            </a:pPr>
            <a:r>
              <a:rPr lang="en-US" sz="2900" baseline="30000" dirty="0">
                <a:effectLst/>
                <a:latin typeface="Verdana" panose="020B0604030504040204" pitchFamily="34" charset="0"/>
                <a:ea typeface="Calibri" panose="020F0502020204030204" pitchFamily="34" charset="0"/>
                <a:cs typeface="Times New Roman" panose="02020603050405020304" pitchFamily="18" charset="0"/>
              </a:rPr>
              <a:t>5</a:t>
            </a:r>
            <a:r>
              <a:rPr lang="en-US" sz="2900" dirty="0">
                <a:effectLst/>
                <a:latin typeface="Verdana" panose="020B0604030504040204" pitchFamily="34" charset="0"/>
                <a:ea typeface="Calibri" panose="020F0502020204030204" pitchFamily="34" charset="0"/>
                <a:cs typeface="Times New Roman" panose="02020603050405020304" pitchFamily="18" charset="0"/>
              </a:rPr>
              <a:t> This is the message we have heard from him and proclaim to you, that God is light, and in him is no darkness at all. </a:t>
            </a:r>
            <a:r>
              <a:rPr lang="en-US" sz="2900" baseline="30000" dirty="0">
                <a:effectLst/>
                <a:latin typeface="Verdana" panose="020B0604030504040204" pitchFamily="34" charset="0"/>
                <a:ea typeface="Calibri" panose="020F0502020204030204" pitchFamily="34" charset="0"/>
                <a:cs typeface="Times New Roman" panose="02020603050405020304" pitchFamily="18" charset="0"/>
              </a:rPr>
              <a:t>6</a:t>
            </a:r>
            <a:r>
              <a:rPr lang="en-US" sz="2900" dirty="0">
                <a:effectLst/>
                <a:latin typeface="Verdana" panose="020B0604030504040204" pitchFamily="34" charset="0"/>
                <a:ea typeface="Calibri" panose="020F0502020204030204" pitchFamily="34" charset="0"/>
                <a:cs typeface="Times New Roman" panose="02020603050405020304" pitchFamily="18" charset="0"/>
              </a:rPr>
              <a:t> If we say we have fellowship with him while we walk in darkness, we lie and do not practice the truth. </a:t>
            </a:r>
            <a:r>
              <a:rPr lang="en-US" sz="2900" baseline="30000" dirty="0">
                <a:effectLst/>
                <a:latin typeface="Verdana" panose="020B0604030504040204" pitchFamily="34" charset="0"/>
                <a:ea typeface="Calibri" panose="020F0502020204030204" pitchFamily="34" charset="0"/>
                <a:cs typeface="Times New Roman" panose="02020603050405020304" pitchFamily="18" charset="0"/>
              </a:rPr>
              <a:t>7</a:t>
            </a:r>
            <a:r>
              <a:rPr lang="en-US" sz="2900" dirty="0">
                <a:effectLst/>
                <a:latin typeface="Verdana" panose="020B0604030504040204" pitchFamily="34" charset="0"/>
                <a:ea typeface="Calibri" panose="020F0502020204030204" pitchFamily="34" charset="0"/>
                <a:cs typeface="Times New Roman" panose="02020603050405020304" pitchFamily="18" charset="0"/>
              </a:rPr>
              <a:t> But if we walk in the light, as he is in the light, we have fellowship with one another, and the blood of Jesus his Son cleanses us from all sin. </a:t>
            </a:r>
            <a:r>
              <a:rPr lang="en-US" sz="2900" baseline="30000" dirty="0">
                <a:effectLst/>
                <a:latin typeface="Verdana" panose="020B0604030504040204" pitchFamily="34" charset="0"/>
                <a:ea typeface="Calibri" panose="020F0502020204030204" pitchFamily="34" charset="0"/>
                <a:cs typeface="Times New Roman" panose="02020603050405020304" pitchFamily="18" charset="0"/>
              </a:rPr>
              <a:t>8</a:t>
            </a:r>
            <a:r>
              <a:rPr lang="en-US" sz="2900" dirty="0">
                <a:effectLst/>
                <a:latin typeface="Verdana" panose="020B0604030504040204" pitchFamily="34" charset="0"/>
                <a:ea typeface="Calibri" panose="020F0502020204030204" pitchFamily="34" charset="0"/>
                <a:cs typeface="Times New Roman" panose="02020603050405020304" pitchFamily="18" charset="0"/>
              </a:rPr>
              <a:t> If we say we have no sin, we deceive ourselves, and the truth is not in us. </a:t>
            </a:r>
            <a:r>
              <a:rPr lang="en-US" sz="2900" baseline="30000" dirty="0">
                <a:effectLst/>
                <a:latin typeface="Verdana" panose="020B0604030504040204" pitchFamily="34" charset="0"/>
                <a:ea typeface="Calibri" panose="020F0502020204030204" pitchFamily="34" charset="0"/>
                <a:cs typeface="Times New Roman" panose="02020603050405020304" pitchFamily="18" charset="0"/>
              </a:rPr>
              <a:t>9</a:t>
            </a:r>
            <a:r>
              <a:rPr lang="en-US" sz="2900" dirty="0">
                <a:effectLst/>
                <a:latin typeface="Verdana" panose="020B0604030504040204" pitchFamily="34" charset="0"/>
                <a:ea typeface="Calibri" panose="020F0502020204030204" pitchFamily="34" charset="0"/>
                <a:cs typeface="Times New Roman" panose="02020603050405020304" pitchFamily="18" charset="0"/>
              </a:rPr>
              <a:t> If we confess our sins, he is faithful and just to forgive us our sins and to cleanse us from all unrighteousness. </a:t>
            </a:r>
            <a:r>
              <a:rPr lang="en-US" sz="2900" baseline="30000" dirty="0">
                <a:effectLst/>
                <a:latin typeface="Verdana" panose="020B0604030504040204" pitchFamily="34" charset="0"/>
                <a:ea typeface="Calibri" panose="020F0502020204030204" pitchFamily="34" charset="0"/>
                <a:cs typeface="Times New Roman" panose="02020603050405020304" pitchFamily="18" charset="0"/>
              </a:rPr>
              <a:t>10</a:t>
            </a:r>
            <a:r>
              <a:rPr lang="en-US" sz="2900" dirty="0">
                <a:effectLst/>
                <a:latin typeface="Verdana" panose="020B0604030504040204" pitchFamily="34" charset="0"/>
                <a:ea typeface="Calibri" panose="020F0502020204030204" pitchFamily="34" charset="0"/>
                <a:cs typeface="Times New Roman" panose="02020603050405020304" pitchFamily="18" charset="0"/>
              </a:rPr>
              <a:t> If we say we have not sinned, we make him a liar, and his word is not in us. 1 John 1:5-10</a:t>
            </a:r>
            <a:endParaRPr lang="en-US" sz="2900" dirty="0"/>
          </a:p>
        </p:txBody>
      </p:sp>
    </p:spTree>
    <p:extLst>
      <p:ext uri="{BB962C8B-B14F-4D97-AF65-F5344CB8AC3E}">
        <p14:creationId xmlns:p14="http://schemas.microsoft.com/office/powerpoint/2010/main" val="3017028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Connector 3">
            <a:extLst>
              <a:ext uri="{FF2B5EF4-FFF2-40B4-BE49-F238E27FC236}">
                <a16:creationId xmlns:a16="http://schemas.microsoft.com/office/drawing/2014/main" id="{1014C08C-C51C-4166-940B-19CED5D507C3}"/>
              </a:ext>
            </a:extLst>
          </p:cNvPr>
          <p:cNvSpPr/>
          <p:nvPr/>
        </p:nvSpPr>
        <p:spPr>
          <a:xfrm>
            <a:off x="2202525" y="475692"/>
            <a:ext cx="2381036" cy="2246769"/>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  </a:t>
            </a:r>
          </a:p>
        </p:txBody>
      </p:sp>
      <p:sp>
        <p:nvSpPr>
          <p:cNvPr id="5" name="Flowchart: Connector 4">
            <a:extLst>
              <a:ext uri="{FF2B5EF4-FFF2-40B4-BE49-F238E27FC236}">
                <a16:creationId xmlns:a16="http://schemas.microsoft.com/office/drawing/2014/main" id="{30E72FA0-15E6-448B-8F37-6659579FD80A}"/>
              </a:ext>
            </a:extLst>
          </p:cNvPr>
          <p:cNvSpPr/>
          <p:nvPr/>
        </p:nvSpPr>
        <p:spPr>
          <a:xfrm>
            <a:off x="4255594" y="418316"/>
            <a:ext cx="2424700" cy="22237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CD477C5-A795-4C55-94F8-FD7B8C7510E6}"/>
              </a:ext>
            </a:extLst>
          </p:cNvPr>
          <p:cNvSpPr txBox="1"/>
          <p:nvPr/>
        </p:nvSpPr>
        <p:spPr>
          <a:xfrm>
            <a:off x="368350" y="745344"/>
            <a:ext cx="1916130" cy="1569660"/>
          </a:xfrm>
          <a:prstGeom prst="rect">
            <a:avLst/>
          </a:prstGeom>
          <a:noFill/>
        </p:spPr>
        <p:txBody>
          <a:bodyPr wrap="square" rtlCol="0">
            <a:spAutoFit/>
          </a:bodyPr>
          <a:lstStyle/>
          <a:p>
            <a:pPr algn="ctr"/>
            <a:r>
              <a:rPr lang="en-US" sz="2400" dirty="0"/>
              <a:t> </a:t>
            </a:r>
            <a:r>
              <a:rPr lang="en-US" sz="2400" b="1" dirty="0"/>
              <a:t>God the Father, Jesus Christ &amp; the Holy Spirit</a:t>
            </a:r>
          </a:p>
        </p:txBody>
      </p:sp>
      <p:sp>
        <p:nvSpPr>
          <p:cNvPr id="9" name="TextBox 8">
            <a:extLst>
              <a:ext uri="{FF2B5EF4-FFF2-40B4-BE49-F238E27FC236}">
                <a16:creationId xmlns:a16="http://schemas.microsoft.com/office/drawing/2014/main" id="{D16DCB94-CE2D-44EB-BB10-5A9EB58EE514}"/>
              </a:ext>
            </a:extLst>
          </p:cNvPr>
          <p:cNvSpPr txBox="1"/>
          <p:nvPr/>
        </p:nvSpPr>
        <p:spPr>
          <a:xfrm>
            <a:off x="2635326" y="941871"/>
            <a:ext cx="1530849" cy="1200329"/>
          </a:xfrm>
          <a:prstGeom prst="rect">
            <a:avLst/>
          </a:prstGeom>
          <a:noFill/>
        </p:spPr>
        <p:txBody>
          <a:bodyPr wrap="square" rtlCol="0">
            <a:spAutoFit/>
          </a:bodyPr>
          <a:lstStyle/>
          <a:p>
            <a:pPr algn="ctr"/>
            <a:r>
              <a:rPr lang="en-US" sz="2400" b="1" dirty="0"/>
              <a:t>TRUTH</a:t>
            </a:r>
          </a:p>
          <a:p>
            <a:pPr algn="ctr"/>
            <a:r>
              <a:rPr lang="en-US" sz="2400" b="1" dirty="0"/>
              <a:t>&amp;</a:t>
            </a:r>
          </a:p>
          <a:p>
            <a:pPr algn="ctr"/>
            <a:r>
              <a:rPr lang="en-US" sz="2400" b="1" dirty="0"/>
              <a:t>GRACE</a:t>
            </a:r>
          </a:p>
        </p:txBody>
      </p:sp>
      <p:sp>
        <p:nvSpPr>
          <p:cNvPr id="10" name="Flowchart: Connector 9">
            <a:extLst>
              <a:ext uri="{FF2B5EF4-FFF2-40B4-BE49-F238E27FC236}">
                <a16:creationId xmlns:a16="http://schemas.microsoft.com/office/drawing/2014/main" id="{5BE6F84D-B6FD-445A-8FB3-5B2BFEA7B36B}"/>
              </a:ext>
            </a:extLst>
          </p:cNvPr>
          <p:cNvSpPr/>
          <p:nvPr/>
        </p:nvSpPr>
        <p:spPr>
          <a:xfrm>
            <a:off x="6429054" y="395263"/>
            <a:ext cx="2381036" cy="224676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2" name="Flowchart: Connector 11">
            <a:extLst>
              <a:ext uri="{FF2B5EF4-FFF2-40B4-BE49-F238E27FC236}">
                <a16:creationId xmlns:a16="http://schemas.microsoft.com/office/drawing/2014/main" id="{BD87FCCE-29F3-44CF-A5FE-49048D4FB33B}"/>
              </a:ext>
            </a:extLst>
          </p:cNvPr>
          <p:cNvSpPr/>
          <p:nvPr/>
        </p:nvSpPr>
        <p:spPr>
          <a:xfrm>
            <a:off x="6458347" y="2375048"/>
            <a:ext cx="2424701" cy="234870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2AD52794-A585-4228-884A-76F8B1999698}"/>
              </a:ext>
            </a:extLst>
          </p:cNvPr>
          <p:cNvSpPr txBox="1"/>
          <p:nvPr/>
        </p:nvSpPr>
        <p:spPr>
          <a:xfrm>
            <a:off x="4502009" y="1126538"/>
            <a:ext cx="1967742" cy="830997"/>
          </a:xfrm>
          <a:prstGeom prst="rect">
            <a:avLst/>
          </a:prstGeom>
          <a:noFill/>
        </p:spPr>
        <p:txBody>
          <a:bodyPr wrap="square" rtlCol="0">
            <a:spAutoFit/>
          </a:bodyPr>
          <a:lstStyle/>
          <a:p>
            <a:pPr algn="ctr"/>
            <a:r>
              <a:rPr lang="en-US" sz="2400" b="1" dirty="0"/>
              <a:t>TEACHING THE GOSPEL</a:t>
            </a:r>
          </a:p>
        </p:txBody>
      </p:sp>
      <p:sp>
        <p:nvSpPr>
          <p:cNvPr id="14" name="TextBox 13">
            <a:extLst>
              <a:ext uri="{FF2B5EF4-FFF2-40B4-BE49-F238E27FC236}">
                <a16:creationId xmlns:a16="http://schemas.microsoft.com/office/drawing/2014/main" id="{CA5291FD-8F9D-4EC1-A538-378B532634C1}"/>
              </a:ext>
            </a:extLst>
          </p:cNvPr>
          <p:cNvSpPr txBox="1"/>
          <p:nvPr/>
        </p:nvSpPr>
        <p:spPr>
          <a:xfrm>
            <a:off x="6775799" y="1101133"/>
            <a:ext cx="2034291" cy="461665"/>
          </a:xfrm>
          <a:prstGeom prst="rect">
            <a:avLst/>
          </a:prstGeom>
          <a:noFill/>
        </p:spPr>
        <p:txBody>
          <a:bodyPr wrap="square" rtlCol="0">
            <a:spAutoFit/>
          </a:bodyPr>
          <a:lstStyle/>
          <a:p>
            <a:pPr algn="ctr"/>
            <a:r>
              <a:rPr lang="en-US" sz="2400" dirty="0"/>
              <a:t> </a:t>
            </a:r>
            <a:endParaRPr lang="en-US" sz="2400" b="1" dirty="0"/>
          </a:p>
        </p:txBody>
      </p:sp>
      <p:sp>
        <p:nvSpPr>
          <p:cNvPr id="15" name="Flowchart: Connector 14">
            <a:extLst>
              <a:ext uri="{FF2B5EF4-FFF2-40B4-BE49-F238E27FC236}">
                <a16:creationId xmlns:a16="http://schemas.microsoft.com/office/drawing/2014/main" id="{31C9F573-395F-45BD-8FC5-8C4DFEAB9601}"/>
              </a:ext>
            </a:extLst>
          </p:cNvPr>
          <p:cNvSpPr/>
          <p:nvPr/>
        </p:nvSpPr>
        <p:spPr>
          <a:xfrm>
            <a:off x="168423" y="391234"/>
            <a:ext cx="2381037" cy="2250797"/>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0E94BEC9-427B-4E87-9E59-FD25602CF8C4}"/>
              </a:ext>
            </a:extLst>
          </p:cNvPr>
          <p:cNvSpPr/>
          <p:nvPr/>
        </p:nvSpPr>
        <p:spPr>
          <a:xfrm>
            <a:off x="4286663" y="1368847"/>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C91505B8-396F-48AF-A356-6428CF9CAB25}"/>
              </a:ext>
            </a:extLst>
          </p:cNvPr>
          <p:cNvSpPr/>
          <p:nvPr/>
        </p:nvSpPr>
        <p:spPr>
          <a:xfrm>
            <a:off x="6440480" y="1362532"/>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C72E29B2-6944-4857-97BB-366CC7819CF6}"/>
              </a:ext>
            </a:extLst>
          </p:cNvPr>
          <p:cNvSpPr/>
          <p:nvPr/>
        </p:nvSpPr>
        <p:spPr>
          <a:xfrm rot="5400000">
            <a:off x="7324225" y="2602076"/>
            <a:ext cx="74642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6434DA9E-65EF-4A04-89F2-A348A9417B6B}"/>
              </a:ext>
            </a:extLst>
          </p:cNvPr>
          <p:cNvSpPr/>
          <p:nvPr/>
        </p:nvSpPr>
        <p:spPr>
          <a:xfrm rot="10800000">
            <a:off x="6183527" y="3272330"/>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a:extLst>
              <a:ext uri="{FF2B5EF4-FFF2-40B4-BE49-F238E27FC236}">
                <a16:creationId xmlns:a16="http://schemas.microsoft.com/office/drawing/2014/main" id="{698B428B-98A0-4656-8A8C-3BD75847C99C}"/>
              </a:ext>
            </a:extLst>
          </p:cNvPr>
          <p:cNvSpPr/>
          <p:nvPr/>
        </p:nvSpPr>
        <p:spPr>
          <a:xfrm>
            <a:off x="4286662" y="2393879"/>
            <a:ext cx="2437807" cy="232987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Right 24">
            <a:extLst>
              <a:ext uri="{FF2B5EF4-FFF2-40B4-BE49-F238E27FC236}">
                <a16:creationId xmlns:a16="http://schemas.microsoft.com/office/drawing/2014/main" id="{BD16FF84-2A18-4EB2-94AE-658B4C155DC4}"/>
              </a:ext>
            </a:extLst>
          </p:cNvPr>
          <p:cNvSpPr/>
          <p:nvPr/>
        </p:nvSpPr>
        <p:spPr>
          <a:xfrm>
            <a:off x="2237630" y="1339603"/>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a:extLst>
              <a:ext uri="{FF2B5EF4-FFF2-40B4-BE49-F238E27FC236}">
                <a16:creationId xmlns:a16="http://schemas.microsoft.com/office/drawing/2014/main" id="{28F31819-6587-444E-A714-C7EE3C1B60F1}"/>
              </a:ext>
            </a:extLst>
          </p:cNvPr>
          <p:cNvSpPr/>
          <p:nvPr/>
        </p:nvSpPr>
        <p:spPr>
          <a:xfrm>
            <a:off x="2098224" y="2450677"/>
            <a:ext cx="2437807" cy="232987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a:extLst>
              <a:ext uri="{FF2B5EF4-FFF2-40B4-BE49-F238E27FC236}">
                <a16:creationId xmlns:a16="http://schemas.microsoft.com/office/drawing/2014/main" id="{821F8A7E-2029-43FA-8DE5-561C45086255}"/>
              </a:ext>
            </a:extLst>
          </p:cNvPr>
          <p:cNvSpPr/>
          <p:nvPr/>
        </p:nvSpPr>
        <p:spPr>
          <a:xfrm>
            <a:off x="2134133" y="4508622"/>
            <a:ext cx="2437807" cy="225079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59DE0B35-AFF3-44B7-BAFB-F9CD4711D2C7}"/>
              </a:ext>
            </a:extLst>
          </p:cNvPr>
          <p:cNvSpPr/>
          <p:nvPr/>
        </p:nvSpPr>
        <p:spPr>
          <a:xfrm rot="10800000">
            <a:off x="4003447" y="3312209"/>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BE0BD6F0-B49A-4844-90B1-07364FE2A6CF}"/>
              </a:ext>
            </a:extLst>
          </p:cNvPr>
          <p:cNvSpPr/>
          <p:nvPr/>
        </p:nvSpPr>
        <p:spPr>
          <a:xfrm rot="5400000">
            <a:off x="3097931" y="4612915"/>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9FDBB59-53CD-4BA3-A6F2-0AA75108C271}"/>
              </a:ext>
            </a:extLst>
          </p:cNvPr>
          <p:cNvSpPr txBox="1"/>
          <p:nvPr/>
        </p:nvSpPr>
        <p:spPr>
          <a:xfrm>
            <a:off x="5134812" y="5056628"/>
            <a:ext cx="3585457" cy="1200329"/>
          </a:xfrm>
          <a:prstGeom prst="rect">
            <a:avLst/>
          </a:prstGeom>
          <a:noFill/>
        </p:spPr>
        <p:txBody>
          <a:bodyPr wrap="square" rtlCol="0">
            <a:spAutoFit/>
          </a:bodyPr>
          <a:lstStyle/>
          <a:p>
            <a:pPr algn="ctr"/>
            <a:r>
              <a:rPr lang="en-US" sz="3600" b="1" dirty="0">
                <a:solidFill>
                  <a:schemeClr val="accent1"/>
                </a:solidFill>
              </a:rPr>
              <a:t>Salvation: Remission of Sins</a:t>
            </a:r>
          </a:p>
        </p:txBody>
      </p:sp>
      <p:sp>
        <p:nvSpPr>
          <p:cNvPr id="32" name="Arrow: Right 31">
            <a:extLst>
              <a:ext uri="{FF2B5EF4-FFF2-40B4-BE49-F238E27FC236}">
                <a16:creationId xmlns:a16="http://schemas.microsoft.com/office/drawing/2014/main" id="{20B68AD2-6395-4E45-9A64-CBA5E525EFE3}"/>
              </a:ext>
            </a:extLst>
          </p:cNvPr>
          <p:cNvSpPr/>
          <p:nvPr/>
        </p:nvSpPr>
        <p:spPr>
          <a:xfrm>
            <a:off x="4607849" y="5489153"/>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4AAD1B5-C751-495B-BFA4-ACCC305324EB}"/>
              </a:ext>
            </a:extLst>
          </p:cNvPr>
          <p:cNvSpPr txBox="1"/>
          <p:nvPr/>
        </p:nvSpPr>
        <p:spPr>
          <a:xfrm>
            <a:off x="367691" y="3142927"/>
            <a:ext cx="1571041" cy="3323987"/>
          </a:xfrm>
          <a:prstGeom prst="rect">
            <a:avLst/>
          </a:prstGeom>
          <a:noFill/>
        </p:spPr>
        <p:txBody>
          <a:bodyPr wrap="square" rtlCol="0">
            <a:spAutoFit/>
          </a:bodyPr>
          <a:lstStyle/>
          <a:p>
            <a:r>
              <a:rPr lang="en-US" sz="2900" b="1" dirty="0">
                <a:solidFill>
                  <a:srgbClr val="7030A0"/>
                </a:solidFill>
              </a:rPr>
              <a:t>What God Has Joined Together Let Not Man Put Asunder</a:t>
            </a:r>
          </a:p>
        </p:txBody>
      </p:sp>
    </p:spTree>
    <p:extLst>
      <p:ext uri="{BB962C8B-B14F-4D97-AF65-F5344CB8AC3E}">
        <p14:creationId xmlns:p14="http://schemas.microsoft.com/office/powerpoint/2010/main" val="1201552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6816C0-05B3-4FDE-B096-97DCAFDD1DBA}"/>
              </a:ext>
            </a:extLst>
          </p:cNvPr>
          <p:cNvSpPr>
            <a:spLocks noGrp="1"/>
          </p:cNvSpPr>
          <p:nvPr>
            <p:ph idx="1"/>
          </p:nvPr>
        </p:nvSpPr>
        <p:spPr>
          <a:xfrm>
            <a:off x="267127" y="169524"/>
            <a:ext cx="8625155" cy="6472719"/>
          </a:xfrm>
        </p:spPr>
        <p:txBody>
          <a:bodyPr/>
          <a:lstStyle/>
          <a:p>
            <a:pPr marL="0" marR="0" indent="0">
              <a:lnSpc>
                <a:spcPct val="107000"/>
              </a:lnSpc>
              <a:spcBef>
                <a:spcPts val="0"/>
              </a:spcBef>
              <a:spcAft>
                <a:spcPts val="800"/>
              </a:spcAft>
              <a:buNone/>
            </a:pPr>
            <a:r>
              <a:rPr lang="en-US" baseline="30000" dirty="0">
                <a:effectLst/>
                <a:latin typeface="Verdana" panose="020B0604030504040204" pitchFamily="34" charset="0"/>
                <a:ea typeface="Verdana" panose="020B0604030504040204" pitchFamily="34" charset="0"/>
                <a:cs typeface="Times New Roman" panose="02020603050405020304" pitchFamily="18" charset="0"/>
              </a:rPr>
              <a:t>1</a:t>
            </a:r>
            <a:r>
              <a:rPr lang="en-US" dirty="0">
                <a:effectLst/>
                <a:latin typeface="Verdana" panose="020B0604030504040204" pitchFamily="34" charset="0"/>
                <a:ea typeface="Verdana" panose="020B0604030504040204" pitchFamily="34" charset="0"/>
                <a:cs typeface="Times New Roman" panose="02020603050405020304" pitchFamily="18" charset="0"/>
              </a:rPr>
              <a:t> For the grace of God has appeared, bringing salvation for all people, </a:t>
            </a:r>
            <a:r>
              <a:rPr lang="en-US" baseline="30000" dirty="0">
                <a:effectLst/>
                <a:latin typeface="Verdana" panose="020B0604030504040204" pitchFamily="34" charset="0"/>
                <a:ea typeface="Verdana" panose="020B0604030504040204" pitchFamily="34" charset="0"/>
                <a:cs typeface="Times New Roman" panose="02020603050405020304" pitchFamily="18" charset="0"/>
              </a:rPr>
              <a:t>12</a:t>
            </a:r>
            <a:r>
              <a:rPr lang="en-US" dirty="0">
                <a:effectLst/>
                <a:latin typeface="Verdana" panose="020B0604030504040204" pitchFamily="34" charset="0"/>
                <a:ea typeface="Verdana" panose="020B0604030504040204" pitchFamily="34" charset="0"/>
                <a:cs typeface="Times New Roman" panose="02020603050405020304" pitchFamily="18" charset="0"/>
              </a:rPr>
              <a:t> training us to renounce ungodliness and worldly passions, and to live self-controlled, upright, and godly lives in the present age, Titus 2:11-12</a:t>
            </a:r>
          </a:p>
          <a:p>
            <a:pPr marL="0" marR="0" indent="0">
              <a:lnSpc>
                <a:spcPct val="107000"/>
              </a:lnSpc>
              <a:spcBef>
                <a:spcPts val="0"/>
              </a:spcBef>
              <a:spcAft>
                <a:spcPts val="800"/>
              </a:spcAft>
              <a:buNone/>
            </a:pPr>
            <a:endParaRPr lang="en-US" baseline="30000"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lnSpc>
                <a:spcPct val="107000"/>
              </a:lnSpc>
              <a:spcBef>
                <a:spcPts val="0"/>
              </a:spcBef>
              <a:spcAft>
                <a:spcPts val="800"/>
              </a:spcAft>
              <a:buNone/>
            </a:pPr>
            <a:r>
              <a:rPr lang="en-US" baseline="30000" dirty="0">
                <a:effectLst/>
                <a:latin typeface="Verdana" panose="020B0604030504040204" pitchFamily="34" charset="0"/>
                <a:ea typeface="Verdana" panose="020B0604030504040204" pitchFamily="34" charset="0"/>
                <a:cs typeface="Times New Roman" panose="02020603050405020304" pitchFamily="18" charset="0"/>
              </a:rPr>
              <a:t>19</a:t>
            </a:r>
            <a:r>
              <a:rPr lang="en-US" dirty="0">
                <a:effectLst/>
                <a:latin typeface="Verdana" panose="020B0604030504040204" pitchFamily="34" charset="0"/>
                <a:ea typeface="Verdana" panose="020B0604030504040204" pitchFamily="34" charset="0"/>
                <a:cs typeface="Times New Roman" panose="02020603050405020304" pitchFamily="18" charset="0"/>
              </a:rPr>
              <a:t> Go therefore and make disciples of all nations, baptizing them in the name of the Father and of the Son and of the Holy Spirit, </a:t>
            </a:r>
            <a:r>
              <a:rPr lang="en-US" baseline="30000" dirty="0">
                <a:effectLst/>
                <a:latin typeface="Verdana" panose="020B0604030504040204" pitchFamily="34" charset="0"/>
                <a:ea typeface="Verdana" panose="020B0604030504040204" pitchFamily="34" charset="0"/>
                <a:cs typeface="Times New Roman" panose="02020603050405020304" pitchFamily="18" charset="0"/>
              </a:rPr>
              <a:t>20</a:t>
            </a:r>
            <a:r>
              <a:rPr lang="en-US" dirty="0">
                <a:effectLst/>
                <a:latin typeface="Verdana" panose="020B0604030504040204" pitchFamily="34" charset="0"/>
                <a:ea typeface="Verdana" panose="020B0604030504040204" pitchFamily="34" charset="0"/>
                <a:cs typeface="Times New Roman" panose="02020603050405020304" pitchFamily="18" charset="0"/>
              </a:rPr>
              <a:t> teaching them to observe all that I have commanded you. And behold, I am with you always, to the end of the age.” Matt 28:19-20</a:t>
            </a:r>
          </a:p>
          <a:p>
            <a:pPr marL="0" indent="0">
              <a:buNone/>
            </a:pPr>
            <a:endParaRPr lang="en-US" dirty="0"/>
          </a:p>
        </p:txBody>
      </p:sp>
    </p:spTree>
    <p:extLst>
      <p:ext uri="{BB962C8B-B14F-4D97-AF65-F5344CB8AC3E}">
        <p14:creationId xmlns:p14="http://schemas.microsoft.com/office/powerpoint/2010/main" val="392234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Connector 3">
            <a:extLst>
              <a:ext uri="{FF2B5EF4-FFF2-40B4-BE49-F238E27FC236}">
                <a16:creationId xmlns:a16="http://schemas.microsoft.com/office/drawing/2014/main" id="{1014C08C-C51C-4166-940B-19CED5D507C3}"/>
              </a:ext>
            </a:extLst>
          </p:cNvPr>
          <p:cNvSpPr/>
          <p:nvPr/>
        </p:nvSpPr>
        <p:spPr>
          <a:xfrm>
            <a:off x="2202525" y="475692"/>
            <a:ext cx="2381036" cy="2246769"/>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  </a:t>
            </a:r>
          </a:p>
        </p:txBody>
      </p:sp>
      <p:sp>
        <p:nvSpPr>
          <p:cNvPr id="5" name="Flowchart: Connector 4">
            <a:extLst>
              <a:ext uri="{FF2B5EF4-FFF2-40B4-BE49-F238E27FC236}">
                <a16:creationId xmlns:a16="http://schemas.microsoft.com/office/drawing/2014/main" id="{30E72FA0-15E6-448B-8F37-6659579FD80A}"/>
              </a:ext>
            </a:extLst>
          </p:cNvPr>
          <p:cNvSpPr/>
          <p:nvPr/>
        </p:nvSpPr>
        <p:spPr>
          <a:xfrm>
            <a:off x="4255594" y="418316"/>
            <a:ext cx="2424700" cy="22237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CD477C5-A795-4C55-94F8-FD7B8C7510E6}"/>
              </a:ext>
            </a:extLst>
          </p:cNvPr>
          <p:cNvSpPr txBox="1"/>
          <p:nvPr/>
        </p:nvSpPr>
        <p:spPr>
          <a:xfrm>
            <a:off x="368350" y="745344"/>
            <a:ext cx="1916130" cy="1569660"/>
          </a:xfrm>
          <a:prstGeom prst="rect">
            <a:avLst/>
          </a:prstGeom>
          <a:noFill/>
        </p:spPr>
        <p:txBody>
          <a:bodyPr wrap="square" rtlCol="0">
            <a:spAutoFit/>
          </a:bodyPr>
          <a:lstStyle/>
          <a:p>
            <a:pPr algn="ctr"/>
            <a:r>
              <a:rPr lang="en-US" sz="2400" dirty="0"/>
              <a:t> </a:t>
            </a:r>
            <a:r>
              <a:rPr lang="en-US" sz="2400" b="1" dirty="0"/>
              <a:t>God the Father, Jesus Christ &amp; the Holy Spirit</a:t>
            </a:r>
          </a:p>
        </p:txBody>
      </p:sp>
      <p:sp>
        <p:nvSpPr>
          <p:cNvPr id="9" name="TextBox 8">
            <a:extLst>
              <a:ext uri="{FF2B5EF4-FFF2-40B4-BE49-F238E27FC236}">
                <a16:creationId xmlns:a16="http://schemas.microsoft.com/office/drawing/2014/main" id="{D16DCB94-CE2D-44EB-BB10-5A9EB58EE514}"/>
              </a:ext>
            </a:extLst>
          </p:cNvPr>
          <p:cNvSpPr txBox="1"/>
          <p:nvPr/>
        </p:nvSpPr>
        <p:spPr>
          <a:xfrm>
            <a:off x="2635326" y="941871"/>
            <a:ext cx="1530849" cy="1200329"/>
          </a:xfrm>
          <a:prstGeom prst="rect">
            <a:avLst/>
          </a:prstGeom>
          <a:noFill/>
        </p:spPr>
        <p:txBody>
          <a:bodyPr wrap="square" rtlCol="0">
            <a:spAutoFit/>
          </a:bodyPr>
          <a:lstStyle/>
          <a:p>
            <a:pPr algn="ctr"/>
            <a:r>
              <a:rPr lang="en-US" sz="2400" b="1" dirty="0"/>
              <a:t>TRUTH</a:t>
            </a:r>
          </a:p>
          <a:p>
            <a:pPr algn="ctr"/>
            <a:r>
              <a:rPr lang="en-US" sz="2400" b="1" dirty="0"/>
              <a:t>&amp;</a:t>
            </a:r>
          </a:p>
          <a:p>
            <a:pPr algn="ctr"/>
            <a:r>
              <a:rPr lang="en-US" sz="2400" b="1" dirty="0"/>
              <a:t>GRACE</a:t>
            </a:r>
          </a:p>
        </p:txBody>
      </p:sp>
      <p:sp>
        <p:nvSpPr>
          <p:cNvPr id="10" name="Flowchart: Connector 9">
            <a:extLst>
              <a:ext uri="{FF2B5EF4-FFF2-40B4-BE49-F238E27FC236}">
                <a16:creationId xmlns:a16="http://schemas.microsoft.com/office/drawing/2014/main" id="{5BE6F84D-B6FD-445A-8FB3-5B2BFEA7B36B}"/>
              </a:ext>
            </a:extLst>
          </p:cNvPr>
          <p:cNvSpPr/>
          <p:nvPr/>
        </p:nvSpPr>
        <p:spPr>
          <a:xfrm>
            <a:off x="6429054" y="395263"/>
            <a:ext cx="2381036" cy="224676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2" name="Flowchart: Connector 11">
            <a:extLst>
              <a:ext uri="{FF2B5EF4-FFF2-40B4-BE49-F238E27FC236}">
                <a16:creationId xmlns:a16="http://schemas.microsoft.com/office/drawing/2014/main" id="{BD87FCCE-29F3-44CF-A5FE-49048D4FB33B}"/>
              </a:ext>
            </a:extLst>
          </p:cNvPr>
          <p:cNvSpPr/>
          <p:nvPr/>
        </p:nvSpPr>
        <p:spPr>
          <a:xfrm>
            <a:off x="6458347" y="2375048"/>
            <a:ext cx="2424701" cy="234870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2AD52794-A585-4228-884A-76F8B1999698}"/>
              </a:ext>
            </a:extLst>
          </p:cNvPr>
          <p:cNvSpPr txBox="1"/>
          <p:nvPr/>
        </p:nvSpPr>
        <p:spPr>
          <a:xfrm>
            <a:off x="4502009" y="1126538"/>
            <a:ext cx="1967742" cy="830997"/>
          </a:xfrm>
          <a:prstGeom prst="rect">
            <a:avLst/>
          </a:prstGeom>
          <a:noFill/>
        </p:spPr>
        <p:txBody>
          <a:bodyPr wrap="square" rtlCol="0">
            <a:spAutoFit/>
          </a:bodyPr>
          <a:lstStyle/>
          <a:p>
            <a:pPr algn="ctr"/>
            <a:r>
              <a:rPr lang="en-US" sz="2400" b="1" dirty="0"/>
              <a:t>TEACHING THE GOSPEL</a:t>
            </a:r>
          </a:p>
        </p:txBody>
      </p:sp>
      <p:sp>
        <p:nvSpPr>
          <p:cNvPr id="14" name="TextBox 13">
            <a:extLst>
              <a:ext uri="{FF2B5EF4-FFF2-40B4-BE49-F238E27FC236}">
                <a16:creationId xmlns:a16="http://schemas.microsoft.com/office/drawing/2014/main" id="{CA5291FD-8F9D-4EC1-A538-378B532634C1}"/>
              </a:ext>
            </a:extLst>
          </p:cNvPr>
          <p:cNvSpPr txBox="1"/>
          <p:nvPr/>
        </p:nvSpPr>
        <p:spPr>
          <a:xfrm>
            <a:off x="6775799" y="1101133"/>
            <a:ext cx="2034291" cy="830997"/>
          </a:xfrm>
          <a:prstGeom prst="rect">
            <a:avLst/>
          </a:prstGeom>
          <a:noFill/>
        </p:spPr>
        <p:txBody>
          <a:bodyPr wrap="square" rtlCol="0">
            <a:spAutoFit/>
          </a:bodyPr>
          <a:lstStyle/>
          <a:p>
            <a:pPr algn="ctr"/>
            <a:r>
              <a:rPr lang="en-US" sz="2400" dirty="0"/>
              <a:t> </a:t>
            </a:r>
            <a:r>
              <a:rPr lang="en-US" sz="2400" b="1" dirty="0"/>
              <a:t>WILLINGNESS </a:t>
            </a:r>
          </a:p>
          <a:p>
            <a:pPr algn="ctr"/>
            <a:r>
              <a:rPr lang="en-US" sz="2400" b="1" dirty="0"/>
              <a:t>TO OBEY</a:t>
            </a:r>
          </a:p>
        </p:txBody>
      </p:sp>
      <p:sp>
        <p:nvSpPr>
          <p:cNvPr id="15" name="Flowchart: Connector 14">
            <a:extLst>
              <a:ext uri="{FF2B5EF4-FFF2-40B4-BE49-F238E27FC236}">
                <a16:creationId xmlns:a16="http://schemas.microsoft.com/office/drawing/2014/main" id="{31C9F573-395F-45BD-8FC5-8C4DFEAB9601}"/>
              </a:ext>
            </a:extLst>
          </p:cNvPr>
          <p:cNvSpPr/>
          <p:nvPr/>
        </p:nvSpPr>
        <p:spPr>
          <a:xfrm>
            <a:off x="168423" y="391234"/>
            <a:ext cx="2381037" cy="2250797"/>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0E94BEC9-427B-4E87-9E59-FD25602CF8C4}"/>
              </a:ext>
            </a:extLst>
          </p:cNvPr>
          <p:cNvSpPr/>
          <p:nvPr/>
        </p:nvSpPr>
        <p:spPr>
          <a:xfrm>
            <a:off x="4286663" y="1368847"/>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C91505B8-396F-48AF-A356-6428CF9CAB25}"/>
              </a:ext>
            </a:extLst>
          </p:cNvPr>
          <p:cNvSpPr/>
          <p:nvPr/>
        </p:nvSpPr>
        <p:spPr>
          <a:xfrm>
            <a:off x="6440480" y="1362532"/>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C72E29B2-6944-4857-97BB-366CC7819CF6}"/>
              </a:ext>
            </a:extLst>
          </p:cNvPr>
          <p:cNvSpPr/>
          <p:nvPr/>
        </p:nvSpPr>
        <p:spPr>
          <a:xfrm rot="5400000">
            <a:off x="7324225" y="2602076"/>
            <a:ext cx="74642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6434DA9E-65EF-4A04-89F2-A348A9417B6B}"/>
              </a:ext>
            </a:extLst>
          </p:cNvPr>
          <p:cNvSpPr/>
          <p:nvPr/>
        </p:nvSpPr>
        <p:spPr>
          <a:xfrm rot="10800000">
            <a:off x="6183527" y="3272330"/>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a:extLst>
              <a:ext uri="{FF2B5EF4-FFF2-40B4-BE49-F238E27FC236}">
                <a16:creationId xmlns:a16="http://schemas.microsoft.com/office/drawing/2014/main" id="{698B428B-98A0-4656-8A8C-3BD75847C99C}"/>
              </a:ext>
            </a:extLst>
          </p:cNvPr>
          <p:cNvSpPr/>
          <p:nvPr/>
        </p:nvSpPr>
        <p:spPr>
          <a:xfrm>
            <a:off x="4286662" y="2393879"/>
            <a:ext cx="2437807" cy="232987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Right 24">
            <a:extLst>
              <a:ext uri="{FF2B5EF4-FFF2-40B4-BE49-F238E27FC236}">
                <a16:creationId xmlns:a16="http://schemas.microsoft.com/office/drawing/2014/main" id="{BD16FF84-2A18-4EB2-94AE-658B4C155DC4}"/>
              </a:ext>
            </a:extLst>
          </p:cNvPr>
          <p:cNvSpPr/>
          <p:nvPr/>
        </p:nvSpPr>
        <p:spPr>
          <a:xfrm>
            <a:off x="2237630" y="1339603"/>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a:extLst>
              <a:ext uri="{FF2B5EF4-FFF2-40B4-BE49-F238E27FC236}">
                <a16:creationId xmlns:a16="http://schemas.microsoft.com/office/drawing/2014/main" id="{28F31819-6587-444E-A714-C7EE3C1B60F1}"/>
              </a:ext>
            </a:extLst>
          </p:cNvPr>
          <p:cNvSpPr/>
          <p:nvPr/>
        </p:nvSpPr>
        <p:spPr>
          <a:xfrm>
            <a:off x="2098224" y="2450677"/>
            <a:ext cx="2437807" cy="232987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a:extLst>
              <a:ext uri="{FF2B5EF4-FFF2-40B4-BE49-F238E27FC236}">
                <a16:creationId xmlns:a16="http://schemas.microsoft.com/office/drawing/2014/main" id="{821F8A7E-2029-43FA-8DE5-561C45086255}"/>
              </a:ext>
            </a:extLst>
          </p:cNvPr>
          <p:cNvSpPr/>
          <p:nvPr/>
        </p:nvSpPr>
        <p:spPr>
          <a:xfrm>
            <a:off x="2134133" y="4508622"/>
            <a:ext cx="2437807" cy="225079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59DE0B35-AFF3-44B7-BAFB-F9CD4711D2C7}"/>
              </a:ext>
            </a:extLst>
          </p:cNvPr>
          <p:cNvSpPr/>
          <p:nvPr/>
        </p:nvSpPr>
        <p:spPr>
          <a:xfrm rot="10800000">
            <a:off x="4003447" y="3312209"/>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BE0BD6F0-B49A-4844-90B1-07364FE2A6CF}"/>
              </a:ext>
            </a:extLst>
          </p:cNvPr>
          <p:cNvSpPr/>
          <p:nvPr/>
        </p:nvSpPr>
        <p:spPr>
          <a:xfrm rot="5400000">
            <a:off x="3097931" y="4612915"/>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9FDBB59-53CD-4BA3-A6F2-0AA75108C271}"/>
              </a:ext>
            </a:extLst>
          </p:cNvPr>
          <p:cNvSpPr txBox="1"/>
          <p:nvPr/>
        </p:nvSpPr>
        <p:spPr>
          <a:xfrm>
            <a:off x="5134812" y="5056628"/>
            <a:ext cx="3585457" cy="1200329"/>
          </a:xfrm>
          <a:prstGeom prst="rect">
            <a:avLst/>
          </a:prstGeom>
          <a:noFill/>
        </p:spPr>
        <p:txBody>
          <a:bodyPr wrap="square" rtlCol="0">
            <a:spAutoFit/>
          </a:bodyPr>
          <a:lstStyle/>
          <a:p>
            <a:pPr algn="ctr"/>
            <a:r>
              <a:rPr lang="en-US" sz="3600" b="1" dirty="0">
                <a:solidFill>
                  <a:schemeClr val="accent1"/>
                </a:solidFill>
              </a:rPr>
              <a:t>Salvation: Remission of Sins</a:t>
            </a:r>
          </a:p>
        </p:txBody>
      </p:sp>
      <p:sp>
        <p:nvSpPr>
          <p:cNvPr id="32" name="Arrow: Right 31">
            <a:extLst>
              <a:ext uri="{FF2B5EF4-FFF2-40B4-BE49-F238E27FC236}">
                <a16:creationId xmlns:a16="http://schemas.microsoft.com/office/drawing/2014/main" id="{20B68AD2-6395-4E45-9A64-CBA5E525EFE3}"/>
              </a:ext>
            </a:extLst>
          </p:cNvPr>
          <p:cNvSpPr/>
          <p:nvPr/>
        </p:nvSpPr>
        <p:spPr>
          <a:xfrm>
            <a:off x="4607849" y="5489153"/>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4AAD1B5-C751-495B-BFA4-ACCC305324EB}"/>
              </a:ext>
            </a:extLst>
          </p:cNvPr>
          <p:cNvSpPr txBox="1"/>
          <p:nvPr/>
        </p:nvSpPr>
        <p:spPr>
          <a:xfrm>
            <a:off x="367691" y="3142927"/>
            <a:ext cx="1571041" cy="3323987"/>
          </a:xfrm>
          <a:prstGeom prst="rect">
            <a:avLst/>
          </a:prstGeom>
          <a:noFill/>
        </p:spPr>
        <p:txBody>
          <a:bodyPr wrap="square" rtlCol="0">
            <a:spAutoFit/>
          </a:bodyPr>
          <a:lstStyle/>
          <a:p>
            <a:r>
              <a:rPr lang="en-US" sz="2900" b="1" dirty="0">
                <a:solidFill>
                  <a:srgbClr val="7030A0"/>
                </a:solidFill>
              </a:rPr>
              <a:t>What God Has Joined Together Let Not Man Put Asunder</a:t>
            </a:r>
          </a:p>
        </p:txBody>
      </p:sp>
    </p:spTree>
    <p:extLst>
      <p:ext uri="{BB962C8B-B14F-4D97-AF65-F5344CB8AC3E}">
        <p14:creationId xmlns:p14="http://schemas.microsoft.com/office/powerpoint/2010/main" val="861492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B26362-B9C6-4DE3-857B-BE2EC9031D94}"/>
              </a:ext>
            </a:extLst>
          </p:cNvPr>
          <p:cNvSpPr>
            <a:spLocks noGrp="1"/>
          </p:cNvSpPr>
          <p:nvPr>
            <p:ph idx="1"/>
          </p:nvPr>
        </p:nvSpPr>
        <p:spPr>
          <a:xfrm>
            <a:off x="297950" y="246580"/>
            <a:ext cx="8548099" cy="6477856"/>
          </a:xfrm>
        </p:spPr>
        <p:txBody>
          <a:bodyPr>
            <a:normAutofit/>
          </a:bodyPr>
          <a:lstStyle/>
          <a:p>
            <a:pPr marL="0" indent="0">
              <a:buNone/>
            </a:pPr>
            <a:endParaRPr lang="en-US" sz="3000" baseline="300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r>
              <a:rPr lang="en-US" sz="3600" dirty="0">
                <a:latin typeface="Verdana" panose="020B0604030504040204" pitchFamily="34" charset="0"/>
                <a:ea typeface="Verdana" panose="020B0604030504040204" pitchFamily="34" charset="0"/>
              </a:rPr>
              <a:t>Point:  </a:t>
            </a:r>
            <a:r>
              <a:rPr lang="en-US" sz="3600" dirty="0">
                <a:solidFill>
                  <a:schemeClr val="accent1"/>
                </a:solidFill>
                <a:latin typeface="Verdana" panose="020B0604030504040204" pitchFamily="34" charset="0"/>
                <a:ea typeface="Verdana" panose="020B0604030504040204" pitchFamily="34" charset="0"/>
              </a:rPr>
              <a:t>Mankind can’t just decide to leave out obeying some of God’s commands – </a:t>
            </a:r>
          </a:p>
          <a:p>
            <a:pPr marL="0" indent="0">
              <a:buNone/>
            </a:pPr>
            <a:endParaRPr lang="en-US" sz="3600" baseline="300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r>
              <a:rPr lang="en-US" sz="3600" baseline="30000" dirty="0">
                <a:effectLst/>
                <a:latin typeface="Verdana" panose="020B0604030504040204" pitchFamily="34" charset="0"/>
                <a:ea typeface="Verdana" panose="020B0604030504040204" pitchFamily="34" charset="0"/>
                <a:cs typeface="Times New Roman" panose="02020603050405020304" pitchFamily="18" charset="0"/>
              </a:rPr>
              <a:t>21</a:t>
            </a:r>
            <a:r>
              <a:rPr lang="en-US" sz="3600" dirty="0">
                <a:effectLst/>
                <a:latin typeface="Verdana" panose="020B0604030504040204" pitchFamily="34" charset="0"/>
                <a:ea typeface="Verdana" panose="020B0604030504040204" pitchFamily="34" charset="0"/>
                <a:cs typeface="Times New Roman" panose="02020603050405020304" pitchFamily="18" charset="0"/>
              </a:rPr>
              <a:t> “Not everyone who says to me, ‘Lord, Lord,’ will enter the kingdom of heaven, but the one who does the will of my Father who is in heaven. Matthew 7:21</a:t>
            </a:r>
          </a:p>
          <a:p>
            <a:pPr marL="0" marR="0" indent="0">
              <a:lnSpc>
                <a:spcPct val="107000"/>
              </a:lnSpc>
              <a:spcBef>
                <a:spcPts val="0"/>
              </a:spcBef>
              <a:spcAft>
                <a:spcPts val="800"/>
              </a:spcAft>
              <a:buNone/>
            </a:pPr>
            <a:endParaRPr lang="en-US" b="1" dirty="0">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32571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5184A0-EFD0-4B01-8AAE-5FEDF6F3C62E}"/>
              </a:ext>
            </a:extLst>
          </p:cNvPr>
          <p:cNvSpPr>
            <a:spLocks noGrp="1"/>
          </p:cNvSpPr>
          <p:nvPr>
            <p:ph idx="1"/>
          </p:nvPr>
        </p:nvSpPr>
        <p:spPr>
          <a:xfrm>
            <a:off x="308225" y="241443"/>
            <a:ext cx="8465905" cy="6298058"/>
          </a:xfrm>
        </p:spPr>
        <p:txBody>
          <a:bodyPr/>
          <a:lstStyle/>
          <a:p>
            <a:pPr marL="0" indent="0">
              <a:buNone/>
            </a:pPr>
            <a:r>
              <a:rPr lang="en-US" sz="3200" b="1" dirty="0">
                <a:latin typeface="Verdana" panose="020B0604030504040204" pitchFamily="34" charset="0"/>
                <a:ea typeface="Verdana" panose="020B0604030504040204" pitchFamily="34" charset="0"/>
              </a:rPr>
              <a:t>Truth demands two things:</a:t>
            </a:r>
          </a:p>
          <a:p>
            <a:pPr marL="0" indent="0">
              <a:buNone/>
            </a:pPr>
            <a:r>
              <a:rPr lang="en-US" sz="3200" b="1" dirty="0">
                <a:solidFill>
                  <a:schemeClr val="accent1"/>
                </a:solidFill>
                <a:latin typeface="Verdana" panose="020B0604030504040204" pitchFamily="34" charset="0"/>
                <a:ea typeface="Verdana" panose="020B0604030504040204" pitchFamily="34" charset="0"/>
              </a:rPr>
              <a:t>Honesty and Courage</a:t>
            </a:r>
          </a:p>
          <a:p>
            <a:pPr marL="0" indent="0">
              <a:buNone/>
            </a:pPr>
            <a:endParaRPr lang="en-US" sz="3200" b="1" dirty="0">
              <a:latin typeface="Verdana" panose="020B0604030504040204" pitchFamily="34" charset="0"/>
              <a:ea typeface="Verdana" panose="020B0604030504040204" pitchFamily="34" charset="0"/>
            </a:endParaRPr>
          </a:p>
          <a:p>
            <a:pPr marL="0" indent="0">
              <a:buNone/>
            </a:pPr>
            <a:r>
              <a:rPr lang="en-US" sz="3200" b="1" dirty="0">
                <a:latin typeface="Verdana" panose="020B0604030504040204" pitchFamily="34" charset="0"/>
                <a:ea typeface="Verdana" panose="020B0604030504040204" pitchFamily="34" charset="0"/>
              </a:rPr>
              <a:t>There are two truths we must hear and accept:</a:t>
            </a:r>
            <a:endParaRPr lang="en-US" sz="3200" dirty="0">
              <a:latin typeface="Verdana" panose="020B0604030504040204" pitchFamily="34" charset="0"/>
              <a:ea typeface="Verdana" panose="020B0604030504040204" pitchFamily="34" charset="0"/>
            </a:endParaRPr>
          </a:p>
          <a:p>
            <a:pPr marL="0" indent="0">
              <a:buNone/>
            </a:pPr>
            <a:r>
              <a:rPr lang="en-US" sz="3200" dirty="0">
                <a:latin typeface="Verdana" panose="020B0604030504040204" pitchFamily="34" charset="0"/>
                <a:ea typeface="Verdana" panose="020B0604030504040204" pitchFamily="34" charset="0"/>
              </a:rPr>
              <a:t>The sinful truth about ourselves – and admit it!</a:t>
            </a:r>
          </a:p>
          <a:p>
            <a:pPr marL="0" indent="0">
              <a:buNone/>
            </a:pPr>
            <a:r>
              <a:rPr lang="en-US" sz="3200" dirty="0">
                <a:latin typeface="Verdana" panose="020B0604030504040204" pitchFamily="34" charset="0"/>
                <a:ea typeface="Verdana" panose="020B0604030504040204" pitchFamily="34" charset="0"/>
              </a:rPr>
              <a:t>The saving truth about God – and believe it!</a:t>
            </a:r>
          </a:p>
          <a:p>
            <a:endParaRPr lang="en-US" dirty="0"/>
          </a:p>
        </p:txBody>
      </p:sp>
    </p:spTree>
    <p:extLst>
      <p:ext uri="{BB962C8B-B14F-4D97-AF65-F5344CB8AC3E}">
        <p14:creationId xmlns:p14="http://schemas.microsoft.com/office/powerpoint/2010/main" val="4148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Connector 3">
            <a:extLst>
              <a:ext uri="{FF2B5EF4-FFF2-40B4-BE49-F238E27FC236}">
                <a16:creationId xmlns:a16="http://schemas.microsoft.com/office/drawing/2014/main" id="{1014C08C-C51C-4166-940B-19CED5D507C3}"/>
              </a:ext>
            </a:extLst>
          </p:cNvPr>
          <p:cNvSpPr/>
          <p:nvPr/>
        </p:nvSpPr>
        <p:spPr>
          <a:xfrm>
            <a:off x="2202525" y="475692"/>
            <a:ext cx="2381036" cy="2246769"/>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  </a:t>
            </a:r>
          </a:p>
        </p:txBody>
      </p:sp>
      <p:sp>
        <p:nvSpPr>
          <p:cNvPr id="5" name="Flowchart: Connector 4">
            <a:extLst>
              <a:ext uri="{FF2B5EF4-FFF2-40B4-BE49-F238E27FC236}">
                <a16:creationId xmlns:a16="http://schemas.microsoft.com/office/drawing/2014/main" id="{30E72FA0-15E6-448B-8F37-6659579FD80A}"/>
              </a:ext>
            </a:extLst>
          </p:cNvPr>
          <p:cNvSpPr/>
          <p:nvPr/>
        </p:nvSpPr>
        <p:spPr>
          <a:xfrm>
            <a:off x="4255594" y="418316"/>
            <a:ext cx="2424700" cy="22237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CD477C5-A795-4C55-94F8-FD7B8C7510E6}"/>
              </a:ext>
            </a:extLst>
          </p:cNvPr>
          <p:cNvSpPr txBox="1"/>
          <p:nvPr/>
        </p:nvSpPr>
        <p:spPr>
          <a:xfrm>
            <a:off x="368350" y="745344"/>
            <a:ext cx="1916130" cy="1569660"/>
          </a:xfrm>
          <a:prstGeom prst="rect">
            <a:avLst/>
          </a:prstGeom>
          <a:noFill/>
        </p:spPr>
        <p:txBody>
          <a:bodyPr wrap="square" rtlCol="0">
            <a:spAutoFit/>
          </a:bodyPr>
          <a:lstStyle/>
          <a:p>
            <a:pPr algn="ctr"/>
            <a:r>
              <a:rPr lang="en-US" sz="2400" dirty="0"/>
              <a:t> </a:t>
            </a:r>
            <a:r>
              <a:rPr lang="en-US" sz="2400" b="1" dirty="0"/>
              <a:t>God the Father, Jesus Christ &amp; the Holy Spirit</a:t>
            </a:r>
          </a:p>
        </p:txBody>
      </p:sp>
      <p:sp>
        <p:nvSpPr>
          <p:cNvPr id="9" name="TextBox 8">
            <a:extLst>
              <a:ext uri="{FF2B5EF4-FFF2-40B4-BE49-F238E27FC236}">
                <a16:creationId xmlns:a16="http://schemas.microsoft.com/office/drawing/2014/main" id="{D16DCB94-CE2D-44EB-BB10-5A9EB58EE514}"/>
              </a:ext>
            </a:extLst>
          </p:cNvPr>
          <p:cNvSpPr txBox="1"/>
          <p:nvPr/>
        </p:nvSpPr>
        <p:spPr>
          <a:xfrm>
            <a:off x="2635326" y="941871"/>
            <a:ext cx="1530849" cy="1200329"/>
          </a:xfrm>
          <a:prstGeom prst="rect">
            <a:avLst/>
          </a:prstGeom>
          <a:noFill/>
        </p:spPr>
        <p:txBody>
          <a:bodyPr wrap="square" rtlCol="0">
            <a:spAutoFit/>
          </a:bodyPr>
          <a:lstStyle/>
          <a:p>
            <a:pPr algn="ctr"/>
            <a:r>
              <a:rPr lang="en-US" sz="2400" b="1" dirty="0"/>
              <a:t>TRUTH</a:t>
            </a:r>
          </a:p>
          <a:p>
            <a:pPr algn="ctr"/>
            <a:r>
              <a:rPr lang="en-US" sz="2400" b="1" dirty="0"/>
              <a:t>&amp;</a:t>
            </a:r>
          </a:p>
          <a:p>
            <a:pPr algn="ctr"/>
            <a:r>
              <a:rPr lang="en-US" sz="2400" b="1" dirty="0"/>
              <a:t>GRACE</a:t>
            </a:r>
          </a:p>
        </p:txBody>
      </p:sp>
      <p:sp>
        <p:nvSpPr>
          <p:cNvPr id="10" name="Flowchart: Connector 9">
            <a:extLst>
              <a:ext uri="{FF2B5EF4-FFF2-40B4-BE49-F238E27FC236}">
                <a16:creationId xmlns:a16="http://schemas.microsoft.com/office/drawing/2014/main" id="{5BE6F84D-B6FD-445A-8FB3-5B2BFEA7B36B}"/>
              </a:ext>
            </a:extLst>
          </p:cNvPr>
          <p:cNvSpPr/>
          <p:nvPr/>
        </p:nvSpPr>
        <p:spPr>
          <a:xfrm>
            <a:off x="6429054" y="395263"/>
            <a:ext cx="2381036" cy="224676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2" name="Flowchart: Connector 11">
            <a:extLst>
              <a:ext uri="{FF2B5EF4-FFF2-40B4-BE49-F238E27FC236}">
                <a16:creationId xmlns:a16="http://schemas.microsoft.com/office/drawing/2014/main" id="{BD87FCCE-29F3-44CF-A5FE-49048D4FB33B}"/>
              </a:ext>
            </a:extLst>
          </p:cNvPr>
          <p:cNvSpPr/>
          <p:nvPr/>
        </p:nvSpPr>
        <p:spPr>
          <a:xfrm>
            <a:off x="6458347" y="2375048"/>
            <a:ext cx="2424701" cy="234870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2AD52794-A585-4228-884A-76F8B1999698}"/>
              </a:ext>
            </a:extLst>
          </p:cNvPr>
          <p:cNvSpPr txBox="1"/>
          <p:nvPr/>
        </p:nvSpPr>
        <p:spPr>
          <a:xfrm>
            <a:off x="4502009" y="1126538"/>
            <a:ext cx="1967742" cy="830997"/>
          </a:xfrm>
          <a:prstGeom prst="rect">
            <a:avLst/>
          </a:prstGeom>
          <a:noFill/>
        </p:spPr>
        <p:txBody>
          <a:bodyPr wrap="square" rtlCol="0">
            <a:spAutoFit/>
          </a:bodyPr>
          <a:lstStyle/>
          <a:p>
            <a:pPr algn="ctr"/>
            <a:r>
              <a:rPr lang="en-US" sz="2400" b="1" dirty="0"/>
              <a:t>TEACHING THE GOSPEL</a:t>
            </a:r>
          </a:p>
        </p:txBody>
      </p:sp>
      <p:sp>
        <p:nvSpPr>
          <p:cNvPr id="14" name="TextBox 13">
            <a:extLst>
              <a:ext uri="{FF2B5EF4-FFF2-40B4-BE49-F238E27FC236}">
                <a16:creationId xmlns:a16="http://schemas.microsoft.com/office/drawing/2014/main" id="{CA5291FD-8F9D-4EC1-A538-378B532634C1}"/>
              </a:ext>
            </a:extLst>
          </p:cNvPr>
          <p:cNvSpPr txBox="1"/>
          <p:nvPr/>
        </p:nvSpPr>
        <p:spPr>
          <a:xfrm>
            <a:off x="6775799" y="1101133"/>
            <a:ext cx="2034291" cy="830997"/>
          </a:xfrm>
          <a:prstGeom prst="rect">
            <a:avLst/>
          </a:prstGeom>
          <a:noFill/>
        </p:spPr>
        <p:txBody>
          <a:bodyPr wrap="square" rtlCol="0">
            <a:spAutoFit/>
          </a:bodyPr>
          <a:lstStyle/>
          <a:p>
            <a:pPr algn="ctr"/>
            <a:r>
              <a:rPr lang="en-US" sz="2400" dirty="0"/>
              <a:t> </a:t>
            </a:r>
            <a:r>
              <a:rPr lang="en-US" sz="2400" b="1" dirty="0"/>
              <a:t>WILLINGNESS </a:t>
            </a:r>
          </a:p>
          <a:p>
            <a:pPr algn="ctr"/>
            <a:r>
              <a:rPr lang="en-US" sz="2400" b="1" dirty="0"/>
              <a:t>TO OBEY</a:t>
            </a:r>
          </a:p>
        </p:txBody>
      </p:sp>
      <p:sp>
        <p:nvSpPr>
          <p:cNvPr id="15" name="Flowchart: Connector 14">
            <a:extLst>
              <a:ext uri="{FF2B5EF4-FFF2-40B4-BE49-F238E27FC236}">
                <a16:creationId xmlns:a16="http://schemas.microsoft.com/office/drawing/2014/main" id="{31C9F573-395F-45BD-8FC5-8C4DFEAB9601}"/>
              </a:ext>
            </a:extLst>
          </p:cNvPr>
          <p:cNvSpPr/>
          <p:nvPr/>
        </p:nvSpPr>
        <p:spPr>
          <a:xfrm>
            <a:off x="168423" y="391234"/>
            <a:ext cx="2381037" cy="2250797"/>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0E94BEC9-427B-4E87-9E59-FD25602CF8C4}"/>
              </a:ext>
            </a:extLst>
          </p:cNvPr>
          <p:cNvSpPr/>
          <p:nvPr/>
        </p:nvSpPr>
        <p:spPr>
          <a:xfrm>
            <a:off x="4286663" y="1368847"/>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C91505B8-396F-48AF-A356-6428CF9CAB25}"/>
              </a:ext>
            </a:extLst>
          </p:cNvPr>
          <p:cNvSpPr/>
          <p:nvPr/>
        </p:nvSpPr>
        <p:spPr>
          <a:xfrm>
            <a:off x="6440480" y="1362532"/>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C72E29B2-6944-4857-97BB-366CC7819CF6}"/>
              </a:ext>
            </a:extLst>
          </p:cNvPr>
          <p:cNvSpPr/>
          <p:nvPr/>
        </p:nvSpPr>
        <p:spPr>
          <a:xfrm rot="5400000">
            <a:off x="7324225" y="2602076"/>
            <a:ext cx="74642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6434DA9E-65EF-4A04-89F2-A348A9417B6B}"/>
              </a:ext>
            </a:extLst>
          </p:cNvPr>
          <p:cNvSpPr/>
          <p:nvPr/>
        </p:nvSpPr>
        <p:spPr>
          <a:xfrm rot="10800000">
            <a:off x="6183527" y="3272330"/>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a:extLst>
              <a:ext uri="{FF2B5EF4-FFF2-40B4-BE49-F238E27FC236}">
                <a16:creationId xmlns:a16="http://schemas.microsoft.com/office/drawing/2014/main" id="{698B428B-98A0-4656-8A8C-3BD75847C99C}"/>
              </a:ext>
            </a:extLst>
          </p:cNvPr>
          <p:cNvSpPr/>
          <p:nvPr/>
        </p:nvSpPr>
        <p:spPr>
          <a:xfrm>
            <a:off x="4286662" y="2393879"/>
            <a:ext cx="2437807" cy="232987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B77746B6-1C71-4733-8D63-6DBF2E819415}"/>
              </a:ext>
            </a:extLst>
          </p:cNvPr>
          <p:cNvSpPr txBox="1"/>
          <p:nvPr/>
        </p:nvSpPr>
        <p:spPr>
          <a:xfrm>
            <a:off x="6809986" y="3196045"/>
            <a:ext cx="1721421" cy="461665"/>
          </a:xfrm>
          <a:prstGeom prst="rect">
            <a:avLst/>
          </a:prstGeom>
          <a:noFill/>
        </p:spPr>
        <p:txBody>
          <a:bodyPr wrap="square">
            <a:spAutoFit/>
          </a:bodyPr>
          <a:lstStyle/>
          <a:p>
            <a:pPr algn="ctr"/>
            <a:r>
              <a:rPr lang="en-US" sz="2400" b="1" dirty="0"/>
              <a:t>BELIEVING</a:t>
            </a:r>
          </a:p>
        </p:txBody>
      </p:sp>
      <p:sp>
        <p:nvSpPr>
          <p:cNvPr id="25" name="Arrow: Right 24">
            <a:extLst>
              <a:ext uri="{FF2B5EF4-FFF2-40B4-BE49-F238E27FC236}">
                <a16:creationId xmlns:a16="http://schemas.microsoft.com/office/drawing/2014/main" id="{BD16FF84-2A18-4EB2-94AE-658B4C155DC4}"/>
              </a:ext>
            </a:extLst>
          </p:cNvPr>
          <p:cNvSpPr/>
          <p:nvPr/>
        </p:nvSpPr>
        <p:spPr>
          <a:xfrm>
            <a:off x="2237630" y="1339603"/>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a:extLst>
              <a:ext uri="{FF2B5EF4-FFF2-40B4-BE49-F238E27FC236}">
                <a16:creationId xmlns:a16="http://schemas.microsoft.com/office/drawing/2014/main" id="{28F31819-6587-444E-A714-C7EE3C1B60F1}"/>
              </a:ext>
            </a:extLst>
          </p:cNvPr>
          <p:cNvSpPr/>
          <p:nvPr/>
        </p:nvSpPr>
        <p:spPr>
          <a:xfrm>
            <a:off x="2098224" y="2450677"/>
            <a:ext cx="2437807" cy="232987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a:extLst>
              <a:ext uri="{FF2B5EF4-FFF2-40B4-BE49-F238E27FC236}">
                <a16:creationId xmlns:a16="http://schemas.microsoft.com/office/drawing/2014/main" id="{821F8A7E-2029-43FA-8DE5-561C45086255}"/>
              </a:ext>
            </a:extLst>
          </p:cNvPr>
          <p:cNvSpPr/>
          <p:nvPr/>
        </p:nvSpPr>
        <p:spPr>
          <a:xfrm>
            <a:off x="2134133" y="4508622"/>
            <a:ext cx="2437807" cy="225079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59DE0B35-AFF3-44B7-BAFB-F9CD4711D2C7}"/>
              </a:ext>
            </a:extLst>
          </p:cNvPr>
          <p:cNvSpPr/>
          <p:nvPr/>
        </p:nvSpPr>
        <p:spPr>
          <a:xfrm rot="10800000">
            <a:off x="4003447" y="3312209"/>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BE0BD6F0-B49A-4844-90B1-07364FE2A6CF}"/>
              </a:ext>
            </a:extLst>
          </p:cNvPr>
          <p:cNvSpPr/>
          <p:nvPr/>
        </p:nvSpPr>
        <p:spPr>
          <a:xfrm rot="5400000">
            <a:off x="3097931" y="4612915"/>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9FDBB59-53CD-4BA3-A6F2-0AA75108C271}"/>
              </a:ext>
            </a:extLst>
          </p:cNvPr>
          <p:cNvSpPr txBox="1"/>
          <p:nvPr/>
        </p:nvSpPr>
        <p:spPr>
          <a:xfrm>
            <a:off x="5134812" y="5056628"/>
            <a:ext cx="3585457" cy="1200329"/>
          </a:xfrm>
          <a:prstGeom prst="rect">
            <a:avLst/>
          </a:prstGeom>
          <a:noFill/>
        </p:spPr>
        <p:txBody>
          <a:bodyPr wrap="square" rtlCol="0">
            <a:spAutoFit/>
          </a:bodyPr>
          <a:lstStyle/>
          <a:p>
            <a:pPr algn="ctr"/>
            <a:r>
              <a:rPr lang="en-US" sz="3600" b="1" dirty="0">
                <a:solidFill>
                  <a:schemeClr val="accent1"/>
                </a:solidFill>
              </a:rPr>
              <a:t>Salvation: Remission of Sins</a:t>
            </a:r>
          </a:p>
        </p:txBody>
      </p:sp>
      <p:sp>
        <p:nvSpPr>
          <p:cNvPr id="32" name="Arrow: Right 31">
            <a:extLst>
              <a:ext uri="{FF2B5EF4-FFF2-40B4-BE49-F238E27FC236}">
                <a16:creationId xmlns:a16="http://schemas.microsoft.com/office/drawing/2014/main" id="{20B68AD2-6395-4E45-9A64-CBA5E525EFE3}"/>
              </a:ext>
            </a:extLst>
          </p:cNvPr>
          <p:cNvSpPr/>
          <p:nvPr/>
        </p:nvSpPr>
        <p:spPr>
          <a:xfrm>
            <a:off x="4607849" y="5489153"/>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4AAD1B5-C751-495B-BFA4-ACCC305324EB}"/>
              </a:ext>
            </a:extLst>
          </p:cNvPr>
          <p:cNvSpPr txBox="1"/>
          <p:nvPr/>
        </p:nvSpPr>
        <p:spPr>
          <a:xfrm>
            <a:off x="367691" y="3142927"/>
            <a:ext cx="1571041" cy="3323987"/>
          </a:xfrm>
          <a:prstGeom prst="rect">
            <a:avLst/>
          </a:prstGeom>
          <a:noFill/>
        </p:spPr>
        <p:txBody>
          <a:bodyPr wrap="square" rtlCol="0">
            <a:spAutoFit/>
          </a:bodyPr>
          <a:lstStyle/>
          <a:p>
            <a:r>
              <a:rPr lang="en-US" sz="2900" b="1" dirty="0">
                <a:solidFill>
                  <a:srgbClr val="7030A0"/>
                </a:solidFill>
              </a:rPr>
              <a:t>What God Has Joined Together Let Not Man Put Asunder</a:t>
            </a:r>
          </a:p>
        </p:txBody>
      </p:sp>
    </p:spTree>
    <p:extLst>
      <p:ext uri="{BB962C8B-B14F-4D97-AF65-F5344CB8AC3E}">
        <p14:creationId xmlns:p14="http://schemas.microsoft.com/office/powerpoint/2010/main" val="98938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97F6939D-8EBD-42A1-9183-B6200B076C30}"/>
              </a:ext>
            </a:extLst>
          </p:cNvPr>
          <p:cNvSpPr txBox="1">
            <a:spLocks noGrp="1"/>
          </p:cNvSpPr>
          <p:nvPr>
            <p:ph idx="1"/>
          </p:nvPr>
        </p:nvSpPr>
        <p:spPr>
          <a:xfrm>
            <a:off x="628650" y="202308"/>
            <a:ext cx="7886700" cy="6493957"/>
          </a:xfrm>
          <a:prstGeom prst="rect">
            <a:avLst/>
          </a:prstGeom>
          <a:noFill/>
        </p:spPr>
        <p:txBody>
          <a:bodyPr wrap="square" rtlCol="0">
            <a:spAutoFit/>
          </a:bodyPr>
          <a:lstStyle/>
          <a:p>
            <a:pPr marL="0" marR="0" indent="0">
              <a:lnSpc>
                <a:spcPct val="107000"/>
              </a:lnSpc>
              <a:spcBef>
                <a:spcPts val="0"/>
              </a:spcBef>
              <a:spcAft>
                <a:spcPts val="800"/>
              </a:spcAft>
              <a:buNone/>
            </a:pPr>
            <a:r>
              <a:rPr lang="en-US" sz="2300" dirty="0">
                <a:effectLst/>
                <a:latin typeface="Verdana" panose="020B0604030504040204" pitchFamily="34" charset="0"/>
                <a:ea typeface="Verdana" panose="020B0604030504040204" pitchFamily="34" charset="0"/>
                <a:cs typeface="Times New Roman" panose="02020603050405020304" pitchFamily="18" charset="0"/>
              </a:rPr>
              <a:t>Deut. 30:15-18</a:t>
            </a:r>
          </a:p>
          <a:p>
            <a:pPr marL="0" marR="0" indent="0">
              <a:lnSpc>
                <a:spcPct val="107000"/>
              </a:lnSpc>
              <a:spcBef>
                <a:spcPts val="0"/>
              </a:spcBef>
              <a:spcAft>
                <a:spcPts val="800"/>
              </a:spcAft>
              <a:buNone/>
            </a:pPr>
            <a:r>
              <a:rPr lang="en-US" sz="2300" baseline="30000" dirty="0">
                <a:effectLst/>
                <a:latin typeface="Verdana" panose="020B0604030504040204" pitchFamily="34" charset="0"/>
                <a:ea typeface="Verdana" panose="020B0604030504040204" pitchFamily="34" charset="0"/>
                <a:cs typeface="Times New Roman" panose="02020603050405020304" pitchFamily="18" charset="0"/>
              </a:rPr>
              <a:t>15</a:t>
            </a:r>
            <a:r>
              <a:rPr lang="en-US" sz="2300" dirty="0">
                <a:effectLst/>
                <a:latin typeface="Verdana" panose="020B0604030504040204" pitchFamily="34" charset="0"/>
                <a:ea typeface="Verdana" panose="020B0604030504040204" pitchFamily="34" charset="0"/>
                <a:cs typeface="Times New Roman" panose="02020603050405020304" pitchFamily="18" charset="0"/>
              </a:rPr>
              <a:t> “See, I have set before you today life and good, death and evil. </a:t>
            </a:r>
            <a:r>
              <a:rPr lang="en-US" sz="2300" baseline="30000" dirty="0">
                <a:effectLst/>
                <a:latin typeface="Verdana" panose="020B0604030504040204" pitchFamily="34" charset="0"/>
                <a:ea typeface="Verdana" panose="020B0604030504040204" pitchFamily="34" charset="0"/>
                <a:cs typeface="Times New Roman" panose="02020603050405020304" pitchFamily="18" charset="0"/>
              </a:rPr>
              <a:t>16</a:t>
            </a:r>
            <a:r>
              <a:rPr lang="en-US" sz="2300" dirty="0">
                <a:effectLst/>
                <a:latin typeface="Verdana" panose="020B0604030504040204" pitchFamily="34" charset="0"/>
                <a:ea typeface="Verdana" panose="020B0604030504040204" pitchFamily="34" charset="0"/>
                <a:cs typeface="Times New Roman" panose="02020603050405020304" pitchFamily="18" charset="0"/>
              </a:rPr>
              <a:t> If you obey the commandments of the LORD your God that I command you today, by loving the LORD your God, by walking in his ways, and by keeping his commandments and his statutes and his rules, then you shall live and multiply, and the LORD your God will bless you in the land that you are entering to take possession of it. </a:t>
            </a:r>
            <a:r>
              <a:rPr lang="en-US" sz="2300" baseline="30000" dirty="0">
                <a:effectLst/>
                <a:latin typeface="Verdana" panose="020B0604030504040204" pitchFamily="34" charset="0"/>
                <a:ea typeface="Verdana" panose="020B0604030504040204" pitchFamily="34" charset="0"/>
                <a:cs typeface="Times New Roman" panose="02020603050405020304" pitchFamily="18" charset="0"/>
              </a:rPr>
              <a:t>17</a:t>
            </a:r>
            <a:r>
              <a:rPr lang="en-US" sz="2300" dirty="0">
                <a:effectLst/>
                <a:latin typeface="Verdana" panose="020B0604030504040204" pitchFamily="34" charset="0"/>
                <a:ea typeface="Verdana" panose="020B0604030504040204" pitchFamily="34" charset="0"/>
                <a:cs typeface="Times New Roman" panose="02020603050405020304" pitchFamily="18" charset="0"/>
              </a:rPr>
              <a:t> But if your heart turns away, and you will not hear, but are drawn away to worship other gods and serve them, </a:t>
            </a:r>
            <a:r>
              <a:rPr lang="en-US" sz="2300" baseline="30000" dirty="0">
                <a:effectLst/>
                <a:latin typeface="Verdana" panose="020B0604030504040204" pitchFamily="34" charset="0"/>
                <a:ea typeface="Verdana" panose="020B0604030504040204" pitchFamily="34" charset="0"/>
                <a:cs typeface="Times New Roman" panose="02020603050405020304" pitchFamily="18" charset="0"/>
              </a:rPr>
              <a:t>18</a:t>
            </a:r>
            <a:r>
              <a:rPr lang="en-US" sz="2300" dirty="0">
                <a:effectLst/>
                <a:latin typeface="Verdana" panose="020B0604030504040204" pitchFamily="34" charset="0"/>
                <a:ea typeface="Verdana" panose="020B0604030504040204" pitchFamily="34" charset="0"/>
                <a:cs typeface="Times New Roman" panose="02020603050405020304" pitchFamily="18" charset="0"/>
              </a:rPr>
              <a:t> I declare to you today, that you shall surely perish. You shall not live long in the land that you are going over the Jordan to enter and possess. </a:t>
            </a:r>
          </a:p>
          <a:p>
            <a:pPr marL="0" indent="0">
              <a:buNone/>
            </a:pPr>
            <a:endParaRPr lang="en-US" dirty="0"/>
          </a:p>
        </p:txBody>
      </p:sp>
    </p:spTree>
    <p:extLst>
      <p:ext uri="{BB962C8B-B14F-4D97-AF65-F5344CB8AC3E}">
        <p14:creationId xmlns:p14="http://schemas.microsoft.com/office/powerpoint/2010/main" val="2363519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FDEDE8-95CA-479E-92C7-4DCFA81BEB51}"/>
              </a:ext>
            </a:extLst>
          </p:cNvPr>
          <p:cNvSpPr>
            <a:spLocks noGrp="1"/>
          </p:cNvSpPr>
          <p:nvPr>
            <p:ph idx="1"/>
          </p:nvPr>
        </p:nvSpPr>
        <p:spPr>
          <a:xfrm>
            <a:off x="241443" y="226030"/>
            <a:ext cx="8553236" cy="6452171"/>
          </a:xfrm>
        </p:spPr>
        <p:txBody>
          <a:bodyPr/>
          <a:lstStyle/>
          <a:p>
            <a:pPr marL="0" marR="0" indent="0">
              <a:lnSpc>
                <a:spcPct val="107000"/>
              </a:lnSpc>
              <a:spcBef>
                <a:spcPts val="0"/>
              </a:spcBef>
              <a:spcAft>
                <a:spcPts val="800"/>
              </a:spcAft>
              <a:buNone/>
            </a:pPr>
            <a:r>
              <a:rPr lang="en-US" sz="2400" baseline="30000" dirty="0">
                <a:effectLst/>
                <a:latin typeface="Verdana" panose="020B0604030504040204" pitchFamily="34" charset="0"/>
                <a:ea typeface="Verdana" panose="020B0604030504040204" pitchFamily="34" charset="0"/>
                <a:cs typeface="Times New Roman" panose="02020603050405020304" pitchFamily="18" charset="0"/>
              </a:rPr>
              <a:t>46</a:t>
            </a:r>
            <a:r>
              <a:rPr lang="en-US" sz="2400" dirty="0">
                <a:effectLst/>
                <a:latin typeface="Verdana" panose="020B0604030504040204" pitchFamily="34" charset="0"/>
                <a:ea typeface="Verdana" panose="020B0604030504040204" pitchFamily="34" charset="0"/>
                <a:cs typeface="Times New Roman" panose="02020603050405020304" pitchFamily="18" charset="0"/>
              </a:rPr>
              <a:t> I have come into the world as light, so that whoever believes in me may not remain in darkness John 12:46</a:t>
            </a:r>
          </a:p>
          <a:p>
            <a:pPr marL="0" marR="0" indent="0">
              <a:lnSpc>
                <a:spcPct val="107000"/>
              </a:lnSpc>
              <a:spcBef>
                <a:spcPts val="0"/>
              </a:spcBef>
              <a:spcAft>
                <a:spcPts val="800"/>
              </a:spcAft>
              <a:buNone/>
            </a:pPr>
            <a:r>
              <a:rPr lang="en-US" sz="2400" baseline="30000" dirty="0">
                <a:effectLst/>
                <a:latin typeface="Verdana" panose="020B0604030504040204" pitchFamily="34" charset="0"/>
                <a:ea typeface="Verdana" panose="020B0604030504040204" pitchFamily="34" charset="0"/>
                <a:cs typeface="Times New Roman" panose="02020603050405020304" pitchFamily="18" charset="0"/>
              </a:rPr>
              <a:t>23</a:t>
            </a:r>
            <a:r>
              <a:rPr lang="en-US" sz="2400" dirty="0">
                <a:effectLst/>
                <a:latin typeface="Verdana" panose="020B0604030504040204" pitchFamily="34" charset="0"/>
                <a:ea typeface="Verdana" panose="020B0604030504040204" pitchFamily="34" charset="0"/>
                <a:cs typeface="Times New Roman" panose="02020603050405020304" pitchFamily="18" charset="0"/>
              </a:rPr>
              <a:t> He said to them, “You are from below; I am from above. You are of this world; I am not of this world. </a:t>
            </a:r>
            <a:r>
              <a:rPr lang="en-US" sz="2400" baseline="30000" dirty="0">
                <a:effectLst/>
                <a:latin typeface="Verdana" panose="020B0604030504040204" pitchFamily="34" charset="0"/>
                <a:ea typeface="Verdana" panose="020B0604030504040204" pitchFamily="34" charset="0"/>
                <a:cs typeface="Times New Roman" panose="02020603050405020304" pitchFamily="18" charset="0"/>
              </a:rPr>
              <a:t>24</a:t>
            </a:r>
            <a:r>
              <a:rPr lang="en-US" sz="2400" dirty="0">
                <a:effectLst/>
                <a:latin typeface="Verdana" panose="020B0604030504040204" pitchFamily="34" charset="0"/>
                <a:ea typeface="Verdana" panose="020B0604030504040204" pitchFamily="34" charset="0"/>
                <a:cs typeface="Times New Roman" panose="02020603050405020304" pitchFamily="18" charset="0"/>
              </a:rPr>
              <a:t> I told you that you would die in your sins, for unless you believe that I am he you will die in your sins.” John 8:23-24</a:t>
            </a:r>
          </a:p>
          <a:p>
            <a:pPr marL="0" marR="0" indent="0">
              <a:lnSpc>
                <a:spcPct val="107000"/>
              </a:lnSpc>
              <a:spcBef>
                <a:spcPts val="0"/>
              </a:spcBef>
              <a:spcAft>
                <a:spcPts val="800"/>
              </a:spcAft>
              <a:buNone/>
            </a:pPr>
            <a:r>
              <a:rPr lang="en-US" sz="2400" baseline="30000" dirty="0">
                <a:effectLst/>
                <a:latin typeface="Verdana" panose="020B0604030504040204" pitchFamily="34" charset="0"/>
                <a:ea typeface="Verdana" panose="020B0604030504040204" pitchFamily="34" charset="0"/>
                <a:cs typeface="Times New Roman" panose="02020603050405020304" pitchFamily="18" charset="0"/>
              </a:rPr>
              <a:t>24</a:t>
            </a:r>
            <a:r>
              <a:rPr lang="en-US" sz="2400" dirty="0">
                <a:effectLst/>
                <a:latin typeface="Verdana" panose="020B0604030504040204" pitchFamily="34" charset="0"/>
                <a:ea typeface="Verdana" panose="020B0604030504040204" pitchFamily="34" charset="0"/>
                <a:cs typeface="Times New Roman" panose="02020603050405020304" pitchFamily="18" charset="0"/>
              </a:rPr>
              <a:t> I told you that you would die in your sins, for unless you believe that I am he you will die in your sins.” John 8:24</a:t>
            </a:r>
          </a:p>
          <a:p>
            <a:pPr marL="0" marR="0" indent="0">
              <a:lnSpc>
                <a:spcPct val="107000"/>
              </a:lnSpc>
              <a:spcBef>
                <a:spcPts val="0"/>
              </a:spcBef>
              <a:spcAft>
                <a:spcPts val="800"/>
              </a:spcAft>
              <a:buNone/>
            </a:pPr>
            <a:r>
              <a:rPr lang="en-US" sz="2400" baseline="30000" dirty="0">
                <a:effectLst/>
                <a:latin typeface="Verdana" panose="020B0604030504040204" pitchFamily="34" charset="0"/>
                <a:ea typeface="Verdana" panose="020B0604030504040204" pitchFamily="34" charset="0"/>
                <a:cs typeface="Times New Roman" panose="02020603050405020304" pitchFamily="18" charset="0"/>
              </a:rPr>
              <a:t>19</a:t>
            </a:r>
            <a:r>
              <a:rPr lang="en-US" sz="2400" dirty="0">
                <a:effectLst/>
                <a:latin typeface="Verdana" panose="020B0604030504040204" pitchFamily="34" charset="0"/>
                <a:ea typeface="Verdana" panose="020B0604030504040204" pitchFamily="34" charset="0"/>
                <a:cs typeface="Times New Roman" panose="02020603050405020304" pitchFamily="18" charset="0"/>
              </a:rPr>
              <a:t> You believe that God is one; you do well. Even the demons believe—and shudder! </a:t>
            </a:r>
            <a:r>
              <a:rPr lang="en-US" sz="2400" baseline="30000" dirty="0">
                <a:effectLst/>
                <a:latin typeface="Verdana" panose="020B0604030504040204" pitchFamily="34" charset="0"/>
                <a:ea typeface="Verdana" panose="020B0604030504040204" pitchFamily="34" charset="0"/>
                <a:cs typeface="Times New Roman" panose="02020603050405020304" pitchFamily="18" charset="0"/>
              </a:rPr>
              <a:t>20</a:t>
            </a:r>
            <a:r>
              <a:rPr lang="en-US" sz="2400" dirty="0">
                <a:effectLst/>
                <a:latin typeface="Verdana" panose="020B0604030504040204" pitchFamily="34" charset="0"/>
                <a:ea typeface="Verdana" panose="020B0604030504040204" pitchFamily="34" charset="0"/>
                <a:cs typeface="Times New Roman" panose="02020603050405020304" pitchFamily="18" charset="0"/>
              </a:rPr>
              <a:t> Do you want to be shown, you foolish person, that faith apart from works is useless? James 2:19-20</a:t>
            </a:r>
          </a:p>
          <a:p>
            <a:pPr marL="0" indent="0">
              <a:buNone/>
            </a:pPr>
            <a:endParaRPr lang="en-US" dirty="0"/>
          </a:p>
        </p:txBody>
      </p:sp>
    </p:spTree>
    <p:extLst>
      <p:ext uri="{BB962C8B-B14F-4D97-AF65-F5344CB8AC3E}">
        <p14:creationId xmlns:p14="http://schemas.microsoft.com/office/powerpoint/2010/main" val="410558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Connector 3">
            <a:extLst>
              <a:ext uri="{FF2B5EF4-FFF2-40B4-BE49-F238E27FC236}">
                <a16:creationId xmlns:a16="http://schemas.microsoft.com/office/drawing/2014/main" id="{1014C08C-C51C-4166-940B-19CED5D507C3}"/>
              </a:ext>
            </a:extLst>
          </p:cNvPr>
          <p:cNvSpPr/>
          <p:nvPr/>
        </p:nvSpPr>
        <p:spPr>
          <a:xfrm>
            <a:off x="2202525" y="475692"/>
            <a:ext cx="2381036" cy="2246769"/>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  </a:t>
            </a:r>
          </a:p>
        </p:txBody>
      </p:sp>
      <p:sp>
        <p:nvSpPr>
          <p:cNvPr id="5" name="Flowchart: Connector 4">
            <a:extLst>
              <a:ext uri="{FF2B5EF4-FFF2-40B4-BE49-F238E27FC236}">
                <a16:creationId xmlns:a16="http://schemas.microsoft.com/office/drawing/2014/main" id="{30E72FA0-15E6-448B-8F37-6659579FD80A}"/>
              </a:ext>
            </a:extLst>
          </p:cNvPr>
          <p:cNvSpPr/>
          <p:nvPr/>
        </p:nvSpPr>
        <p:spPr>
          <a:xfrm>
            <a:off x="4255594" y="418316"/>
            <a:ext cx="2424700" cy="22237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CD477C5-A795-4C55-94F8-FD7B8C7510E6}"/>
              </a:ext>
            </a:extLst>
          </p:cNvPr>
          <p:cNvSpPr txBox="1"/>
          <p:nvPr/>
        </p:nvSpPr>
        <p:spPr>
          <a:xfrm>
            <a:off x="368350" y="745344"/>
            <a:ext cx="1916130" cy="1569660"/>
          </a:xfrm>
          <a:prstGeom prst="rect">
            <a:avLst/>
          </a:prstGeom>
          <a:noFill/>
        </p:spPr>
        <p:txBody>
          <a:bodyPr wrap="square" rtlCol="0">
            <a:spAutoFit/>
          </a:bodyPr>
          <a:lstStyle/>
          <a:p>
            <a:pPr algn="ctr"/>
            <a:r>
              <a:rPr lang="en-US" sz="2400" dirty="0"/>
              <a:t> </a:t>
            </a:r>
            <a:r>
              <a:rPr lang="en-US" sz="2400" b="1" dirty="0"/>
              <a:t>God the Father, Jesus Christ &amp; the Holy Spirit</a:t>
            </a:r>
          </a:p>
        </p:txBody>
      </p:sp>
      <p:sp>
        <p:nvSpPr>
          <p:cNvPr id="9" name="TextBox 8">
            <a:extLst>
              <a:ext uri="{FF2B5EF4-FFF2-40B4-BE49-F238E27FC236}">
                <a16:creationId xmlns:a16="http://schemas.microsoft.com/office/drawing/2014/main" id="{D16DCB94-CE2D-44EB-BB10-5A9EB58EE514}"/>
              </a:ext>
            </a:extLst>
          </p:cNvPr>
          <p:cNvSpPr txBox="1"/>
          <p:nvPr/>
        </p:nvSpPr>
        <p:spPr>
          <a:xfrm>
            <a:off x="2635326" y="941871"/>
            <a:ext cx="1530849" cy="1200329"/>
          </a:xfrm>
          <a:prstGeom prst="rect">
            <a:avLst/>
          </a:prstGeom>
          <a:noFill/>
        </p:spPr>
        <p:txBody>
          <a:bodyPr wrap="square" rtlCol="0">
            <a:spAutoFit/>
          </a:bodyPr>
          <a:lstStyle/>
          <a:p>
            <a:pPr algn="ctr"/>
            <a:r>
              <a:rPr lang="en-US" sz="2400" b="1" dirty="0"/>
              <a:t>TRUTH</a:t>
            </a:r>
          </a:p>
          <a:p>
            <a:pPr algn="ctr"/>
            <a:r>
              <a:rPr lang="en-US" sz="2400" b="1" dirty="0"/>
              <a:t>&amp;</a:t>
            </a:r>
          </a:p>
          <a:p>
            <a:pPr algn="ctr"/>
            <a:r>
              <a:rPr lang="en-US" sz="2400" b="1" dirty="0"/>
              <a:t>GRACE</a:t>
            </a:r>
          </a:p>
        </p:txBody>
      </p:sp>
      <p:sp>
        <p:nvSpPr>
          <p:cNvPr id="10" name="Flowchart: Connector 9">
            <a:extLst>
              <a:ext uri="{FF2B5EF4-FFF2-40B4-BE49-F238E27FC236}">
                <a16:creationId xmlns:a16="http://schemas.microsoft.com/office/drawing/2014/main" id="{5BE6F84D-B6FD-445A-8FB3-5B2BFEA7B36B}"/>
              </a:ext>
            </a:extLst>
          </p:cNvPr>
          <p:cNvSpPr/>
          <p:nvPr/>
        </p:nvSpPr>
        <p:spPr>
          <a:xfrm>
            <a:off x="6429054" y="395263"/>
            <a:ext cx="2381036" cy="224676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2" name="Flowchart: Connector 11">
            <a:extLst>
              <a:ext uri="{FF2B5EF4-FFF2-40B4-BE49-F238E27FC236}">
                <a16:creationId xmlns:a16="http://schemas.microsoft.com/office/drawing/2014/main" id="{BD87FCCE-29F3-44CF-A5FE-49048D4FB33B}"/>
              </a:ext>
            </a:extLst>
          </p:cNvPr>
          <p:cNvSpPr/>
          <p:nvPr/>
        </p:nvSpPr>
        <p:spPr>
          <a:xfrm>
            <a:off x="6458347" y="2375048"/>
            <a:ext cx="2424701" cy="234870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2AD52794-A585-4228-884A-76F8B1999698}"/>
              </a:ext>
            </a:extLst>
          </p:cNvPr>
          <p:cNvSpPr txBox="1"/>
          <p:nvPr/>
        </p:nvSpPr>
        <p:spPr>
          <a:xfrm>
            <a:off x="4502009" y="1126538"/>
            <a:ext cx="1967742" cy="830997"/>
          </a:xfrm>
          <a:prstGeom prst="rect">
            <a:avLst/>
          </a:prstGeom>
          <a:noFill/>
        </p:spPr>
        <p:txBody>
          <a:bodyPr wrap="square" rtlCol="0">
            <a:spAutoFit/>
          </a:bodyPr>
          <a:lstStyle/>
          <a:p>
            <a:pPr algn="ctr"/>
            <a:r>
              <a:rPr lang="en-US" sz="2400" b="1" dirty="0"/>
              <a:t>TEACHING THE GOSPEL</a:t>
            </a:r>
          </a:p>
        </p:txBody>
      </p:sp>
      <p:sp>
        <p:nvSpPr>
          <p:cNvPr id="14" name="TextBox 13">
            <a:extLst>
              <a:ext uri="{FF2B5EF4-FFF2-40B4-BE49-F238E27FC236}">
                <a16:creationId xmlns:a16="http://schemas.microsoft.com/office/drawing/2014/main" id="{CA5291FD-8F9D-4EC1-A538-378B532634C1}"/>
              </a:ext>
            </a:extLst>
          </p:cNvPr>
          <p:cNvSpPr txBox="1"/>
          <p:nvPr/>
        </p:nvSpPr>
        <p:spPr>
          <a:xfrm>
            <a:off x="6775799" y="1101133"/>
            <a:ext cx="2034291" cy="830997"/>
          </a:xfrm>
          <a:prstGeom prst="rect">
            <a:avLst/>
          </a:prstGeom>
          <a:noFill/>
        </p:spPr>
        <p:txBody>
          <a:bodyPr wrap="square" rtlCol="0">
            <a:spAutoFit/>
          </a:bodyPr>
          <a:lstStyle/>
          <a:p>
            <a:pPr algn="ctr"/>
            <a:r>
              <a:rPr lang="en-US" sz="2400" dirty="0"/>
              <a:t> </a:t>
            </a:r>
            <a:r>
              <a:rPr lang="en-US" sz="2400" b="1" dirty="0"/>
              <a:t>WILLINGNESS </a:t>
            </a:r>
          </a:p>
          <a:p>
            <a:pPr algn="ctr"/>
            <a:r>
              <a:rPr lang="en-US" sz="2400" b="1" dirty="0"/>
              <a:t>TO OBEY</a:t>
            </a:r>
          </a:p>
        </p:txBody>
      </p:sp>
      <p:sp>
        <p:nvSpPr>
          <p:cNvPr id="15" name="Flowchart: Connector 14">
            <a:extLst>
              <a:ext uri="{FF2B5EF4-FFF2-40B4-BE49-F238E27FC236}">
                <a16:creationId xmlns:a16="http://schemas.microsoft.com/office/drawing/2014/main" id="{31C9F573-395F-45BD-8FC5-8C4DFEAB9601}"/>
              </a:ext>
            </a:extLst>
          </p:cNvPr>
          <p:cNvSpPr/>
          <p:nvPr/>
        </p:nvSpPr>
        <p:spPr>
          <a:xfrm>
            <a:off x="168423" y="391234"/>
            <a:ext cx="2381037" cy="2250797"/>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0E94BEC9-427B-4E87-9E59-FD25602CF8C4}"/>
              </a:ext>
            </a:extLst>
          </p:cNvPr>
          <p:cNvSpPr/>
          <p:nvPr/>
        </p:nvSpPr>
        <p:spPr>
          <a:xfrm>
            <a:off x="4286663" y="1368847"/>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C91505B8-396F-48AF-A356-6428CF9CAB25}"/>
              </a:ext>
            </a:extLst>
          </p:cNvPr>
          <p:cNvSpPr/>
          <p:nvPr/>
        </p:nvSpPr>
        <p:spPr>
          <a:xfrm>
            <a:off x="6440480" y="1362532"/>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C72E29B2-6944-4857-97BB-366CC7819CF6}"/>
              </a:ext>
            </a:extLst>
          </p:cNvPr>
          <p:cNvSpPr/>
          <p:nvPr/>
        </p:nvSpPr>
        <p:spPr>
          <a:xfrm rot="5400000">
            <a:off x="7324225" y="2602076"/>
            <a:ext cx="74642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6434DA9E-65EF-4A04-89F2-A348A9417B6B}"/>
              </a:ext>
            </a:extLst>
          </p:cNvPr>
          <p:cNvSpPr/>
          <p:nvPr/>
        </p:nvSpPr>
        <p:spPr>
          <a:xfrm rot="10800000">
            <a:off x="6183527" y="3272330"/>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a:extLst>
              <a:ext uri="{FF2B5EF4-FFF2-40B4-BE49-F238E27FC236}">
                <a16:creationId xmlns:a16="http://schemas.microsoft.com/office/drawing/2014/main" id="{698B428B-98A0-4656-8A8C-3BD75847C99C}"/>
              </a:ext>
            </a:extLst>
          </p:cNvPr>
          <p:cNvSpPr/>
          <p:nvPr/>
        </p:nvSpPr>
        <p:spPr>
          <a:xfrm>
            <a:off x="4286662" y="2393879"/>
            <a:ext cx="2437807" cy="232987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B77746B6-1C71-4733-8D63-6DBF2E819415}"/>
              </a:ext>
            </a:extLst>
          </p:cNvPr>
          <p:cNvSpPr txBox="1"/>
          <p:nvPr/>
        </p:nvSpPr>
        <p:spPr>
          <a:xfrm>
            <a:off x="6809986" y="3196045"/>
            <a:ext cx="1721421" cy="461665"/>
          </a:xfrm>
          <a:prstGeom prst="rect">
            <a:avLst/>
          </a:prstGeom>
          <a:noFill/>
        </p:spPr>
        <p:txBody>
          <a:bodyPr wrap="square">
            <a:spAutoFit/>
          </a:bodyPr>
          <a:lstStyle/>
          <a:p>
            <a:pPr algn="ctr"/>
            <a:r>
              <a:rPr lang="en-US" sz="2400" b="1" dirty="0"/>
              <a:t>BELIEVING</a:t>
            </a:r>
          </a:p>
        </p:txBody>
      </p:sp>
      <p:sp>
        <p:nvSpPr>
          <p:cNvPr id="2" name="TextBox 1">
            <a:extLst>
              <a:ext uri="{FF2B5EF4-FFF2-40B4-BE49-F238E27FC236}">
                <a16:creationId xmlns:a16="http://schemas.microsoft.com/office/drawing/2014/main" id="{75C4C8A2-A924-45DE-8EED-13546C3DEC30}"/>
              </a:ext>
            </a:extLst>
          </p:cNvPr>
          <p:cNvSpPr txBox="1"/>
          <p:nvPr/>
        </p:nvSpPr>
        <p:spPr>
          <a:xfrm>
            <a:off x="4229025" y="3209139"/>
            <a:ext cx="2220624" cy="461665"/>
          </a:xfrm>
          <a:prstGeom prst="rect">
            <a:avLst/>
          </a:prstGeom>
          <a:noFill/>
        </p:spPr>
        <p:txBody>
          <a:bodyPr wrap="square" rtlCol="0">
            <a:spAutoFit/>
          </a:bodyPr>
          <a:lstStyle/>
          <a:p>
            <a:pPr algn="ctr"/>
            <a:r>
              <a:rPr lang="en-US" sz="2400" b="1" dirty="0"/>
              <a:t>REPENTANCE</a:t>
            </a:r>
          </a:p>
        </p:txBody>
      </p:sp>
      <p:sp>
        <p:nvSpPr>
          <p:cNvPr id="25" name="Arrow: Right 24">
            <a:extLst>
              <a:ext uri="{FF2B5EF4-FFF2-40B4-BE49-F238E27FC236}">
                <a16:creationId xmlns:a16="http://schemas.microsoft.com/office/drawing/2014/main" id="{BD16FF84-2A18-4EB2-94AE-658B4C155DC4}"/>
              </a:ext>
            </a:extLst>
          </p:cNvPr>
          <p:cNvSpPr/>
          <p:nvPr/>
        </p:nvSpPr>
        <p:spPr>
          <a:xfrm>
            <a:off x="2237630" y="1339603"/>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a:extLst>
              <a:ext uri="{FF2B5EF4-FFF2-40B4-BE49-F238E27FC236}">
                <a16:creationId xmlns:a16="http://schemas.microsoft.com/office/drawing/2014/main" id="{28F31819-6587-444E-A714-C7EE3C1B60F1}"/>
              </a:ext>
            </a:extLst>
          </p:cNvPr>
          <p:cNvSpPr/>
          <p:nvPr/>
        </p:nvSpPr>
        <p:spPr>
          <a:xfrm>
            <a:off x="2098224" y="2450677"/>
            <a:ext cx="2437807" cy="232987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a:extLst>
              <a:ext uri="{FF2B5EF4-FFF2-40B4-BE49-F238E27FC236}">
                <a16:creationId xmlns:a16="http://schemas.microsoft.com/office/drawing/2014/main" id="{821F8A7E-2029-43FA-8DE5-561C45086255}"/>
              </a:ext>
            </a:extLst>
          </p:cNvPr>
          <p:cNvSpPr/>
          <p:nvPr/>
        </p:nvSpPr>
        <p:spPr>
          <a:xfrm>
            <a:off x="2134133" y="4508622"/>
            <a:ext cx="2437807" cy="225079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59DE0B35-AFF3-44B7-BAFB-F9CD4711D2C7}"/>
              </a:ext>
            </a:extLst>
          </p:cNvPr>
          <p:cNvSpPr/>
          <p:nvPr/>
        </p:nvSpPr>
        <p:spPr>
          <a:xfrm rot="10800000">
            <a:off x="4003447" y="3312209"/>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BE0BD6F0-B49A-4844-90B1-07364FE2A6CF}"/>
              </a:ext>
            </a:extLst>
          </p:cNvPr>
          <p:cNvSpPr/>
          <p:nvPr/>
        </p:nvSpPr>
        <p:spPr>
          <a:xfrm rot="5400000">
            <a:off x="3097931" y="4612915"/>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9FDBB59-53CD-4BA3-A6F2-0AA75108C271}"/>
              </a:ext>
            </a:extLst>
          </p:cNvPr>
          <p:cNvSpPr txBox="1"/>
          <p:nvPr/>
        </p:nvSpPr>
        <p:spPr>
          <a:xfrm>
            <a:off x="5134812" y="5056628"/>
            <a:ext cx="3585457" cy="1200329"/>
          </a:xfrm>
          <a:prstGeom prst="rect">
            <a:avLst/>
          </a:prstGeom>
          <a:noFill/>
        </p:spPr>
        <p:txBody>
          <a:bodyPr wrap="square" rtlCol="0">
            <a:spAutoFit/>
          </a:bodyPr>
          <a:lstStyle/>
          <a:p>
            <a:pPr algn="ctr"/>
            <a:r>
              <a:rPr lang="en-US" sz="3600" b="1" dirty="0">
                <a:solidFill>
                  <a:schemeClr val="accent1"/>
                </a:solidFill>
              </a:rPr>
              <a:t>Salvation: Remission of Sins</a:t>
            </a:r>
          </a:p>
        </p:txBody>
      </p:sp>
      <p:sp>
        <p:nvSpPr>
          <p:cNvPr id="32" name="Arrow: Right 31">
            <a:extLst>
              <a:ext uri="{FF2B5EF4-FFF2-40B4-BE49-F238E27FC236}">
                <a16:creationId xmlns:a16="http://schemas.microsoft.com/office/drawing/2014/main" id="{20B68AD2-6395-4E45-9A64-CBA5E525EFE3}"/>
              </a:ext>
            </a:extLst>
          </p:cNvPr>
          <p:cNvSpPr/>
          <p:nvPr/>
        </p:nvSpPr>
        <p:spPr>
          <a:xfrm>
            <a:off x="4607849" y="5489153"/>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4AAD1B5-C751-495B-BFA4-ACCC305324EB}"/>
              </a:ext>
            </a:extLst>
          </p:cNvPr>
          <p:cNvSpPr txBox="1"/>
          <p:nvPr/>
        </p:nvSpPr>
        <p:spPr>
          <a:xfrm>
            <a:off x="367691" y="3142927"/>
            <a:ext cx="1571041" cy="3323987"/>
          </a:xfrm>
          <a:prstGeom prst="rect">
            <a:avLst/>
          </a:prstGeom>
          <a:noFill/>
        </p:spPr>
        <p:txBody>
          <a:bodyPr wrap="square" rtlCol="0">
            <a:spAutoFit/>
          </a:bodyPr>
          <a:lstStyle/>
          <a:p>
            <a:r>
              <a:rPr lang="en-US" sz="2900" b="1" dirty="0">
                <a:solidFill>
                  <a:srgbClr val="7030A0"/>
                </a:solidFill>
              </a:rPr>
              <a:t>What God Has Joined Together Let Not Man Put Asunder</a:t>
            </a:r>
          </a:p>
        </p:txBody>
      </p:sp>
    </p:spTree>
    <p:extLst>
      <p:ext uri="{BB962C8B-B14F-4D97-AF65-F5344CB8AC3E}">
        <p14:creationId xmlns:p14="http://schemas.microsoft.com/office/powerpoint/2010/main" val="1041020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61EB72-8782-4382-A834-F9B0216C7674}"/>
              </a:ext>
            </a:extLst>
          </p:cNvPr>
          <p:cNvSpPr>
            <a:spLocks noGrp="1"/>
          </p:cNvSpPr>
          <p:nvPr>
            <p:ph idx="1"/>
          </p:nvPr>
        </p:nvSpPr>
        <p:spPr>
          <a:xfrm>
            <a:off x="344184" y="349321"/>
            <a:ext cx="8419672" cy="6190180"/>
          </a:xfrm>
        </p:spPr>
        <p:txBody>
          <a:bodyPr/>
          <a:lstStyle/>
          <a:p>
            <a:pPr marL="0" marR="0" indent="0">
              <a:lnSpc>
                <a:spcPct val="107000"/>
              </a:lnSpc>
              <a:spcBef>
                <a:spcPts val="0"/>
              </a:spcBef>
              <a:spcAft>
                <a:spcPts val="800"/>
              </a:spcAft>
              <a:buNone/>
            </a:pPr>
            <a:r>
              <a:rPr lang="en-US" sz="3200" baseline="30000" dirty="0">
                <a:effectLst/>
                <a:latin typeface="Verdana" panose="020B0604030504040204" pitchFamily="34" charset="0"/>
                <a:ea typeface="Verdana" panose="020B0604030504040204" pitchFamily="34" charset="0"/>
                <a:cs typeface="Times New Roman" panose="02020603050405020304" pitchFamily="18" charset="0"/>
              </a:rPr>
              <a:t>19</a:t>
            </a:r>
            <a:r>
              <a:rPr lang="en-US" sz="3200" dirty="0">
                <a:effectLst/>
                <a:latin typeface="Verdana" panose="020B0604030504040204" pitchFamily="34" charset="0"/>
                <a:ea typeface="Verdana" panose="020B0604030504040204" pitchFamily="34" charset="0"/>
                <a:cs typeface="Times New Roman" panose="02020603050405020304" pitchFamily="18" charset="0"/>
              </a:rPr>
              <a:t> Repent therefore, and turn back, that your sins may be blotted out, Acts 3:19</a:t>
            </a:r>
          </a:p>
          <a:p>
            <a:pPr marL="0" marR="0" indent="0">
              <a:lnSpc>
                <a:spcPct val="107000"/>
              </a:lnSpc>
              <a:spcBef>
                <a:spcPts val="0"/>
              </a:spcBef>
              <a:spcAft>
                <a:spcPts val="800"/>
              </a:spcAft>
              <a:buNone/>
            </a:pPr>
            <a:endParaRPr lang="en-US" sz="3200" baseline="30000"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lnSpc>
                <a:spcPct val="107000"/>
              </a:lnSpc>
              <a:spcBef>
                <a:spcPts val="0"/>
              </a:spcBef>
              <a:spcAft>
                <a:spcPts val="800"/>
              </a:spcAft>
              <a:buNone/>
            </a:pPr>
            <a:r>
              <a:rPr lang="en-US" sz="3200" baseline="30000" dirty="0">
                <a:effectLst/>
                <a:latin typeface="Verdana" panose="020B0604030504040204" pitchFamily="34" charset="0"/>
                <a:ea typeface="Verdana" panose="020B0604030504040204" pitchFamily="34" charset="0"/>
                <a:cs typeface="Times New Roman" panose="02020603050405020304" pitchFamily="18" charset="0"/>
              </a:rPr>
              <a:t>3</a:t>
            </a:r>
            <a:r>
              <a:rPr lang="en-US" sz="3200" dirty="0">
                <a:effectLst/>
                <a:latin typeface="Verdana" panose="020B0604030504040204" pitchFamily="34" charset="0"/>
                <a:ea typeface="Verdana" panose="020B0604030504040204" pitchFamily="34" charset="0"/>
                <a:cs typeface="Times New Roman" panose="02020603050405020304" pitchFamily="18" charset="0"/>
              </a:rPr>
              <a:t> No, I tell you; but unless you repent, you will all likewise perish.  Luke 13:3</a:t>
            </a:r>
          </a:p>
          <a:p>
            <a:pPr marL="0" indent="0">
              <a:buNone/>
            </a:pPr>
            <a:endParaRPr lang="en-US" dirty="0"/>
          </a:p>
        </p:txBody>
      </p:sp>
    </p:spTree>
    <p:extLst>
      <p:ext uri="{BB962C8B-B14F-4D97-AF65-F5344CB8AC3E}">
        <p14:creationId xmlns:p14="http://schemas.microsoft.com/office/powerpoint/2010/main" val="1749193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Connector 3">
            <a:extLst>
              <a:ext uri="{FF2B5EF4-FFF2-40B4-BE49-F238E27FC236}">
                <a16:creationId xmlns:a16="http://schemas.microsoft.com/office/drawing/2014/main" id="{1014C08C-C51C-4166-940B-19CED5D507C3}"/>
              </a:ext>
            </a:extLst>
          </p:cNvPr>
          <p:cNvSpPr/>
          <p:nvPr/>
        </p:nvSpPr>
        <p:spPr>
          <a:xfrm>
            <a:off x="2202525" y="475692"/>
            <a:ext cx="2381036" cy="2246769"/>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  </a:t>
            </a:r>
          </a:p>
        </p:txBody>
      </p:sp>
      <p:sp>
        <p:nvSpPr>
          <p:cNvPr id="5" name="Flowchart: Connector 4">
            <a:extLst>
              <a:ext uri="{FF2B5EF4-FFF2-40B4-BE49-F238E27FC236}">
                <a16:creationId xmlns:a16="http://schemas.microsoft.com/office/drawing/2014/main" id="{30E72FA0-15E6-448B-8F37-6659579FD80A}"/>
              </a:ext>
            </a:extLst>
          </p:cNvPr>
          <p:cNvSpPr/>
          <p:nvPr/>
        </p:nvSpPr>
        <p:spPr>
          <a:xfrm>
            <a:off x="4255594" y="418316"/>
            <a:ext cx="2424700" cy="22237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CD477C5-A795-4C55-94F8-FD7B8C7510E6}"/>
              </a:ext>
            </a:extLst>
          </p:cNvPr>
          <p:cNvSpPr txBox="1"/>
          <p:nvPr/>
        </p:nvSpPr>
        <p:spPr>
          <a:xfrm>
            <a:off x="368350" y="745344"/>
            <a:ext cx="1916130" cy="1569660"/>
          </a:xfrm>
          <a:prstGeom prst="rect">
            <a:avLst/>
          </a:prstGeom>
          <a:noFill/>
        </p:spPr>
        <p:txBody>
          <a:bodyPr wrap="square" rtlCol="0">
            <a:spAutoFit/>
          </a:bodyPr>
          <a:lstStyle/>
          <a:p>
            <a:pPr algn="ctr"/>
            <a:r>
              <a:rPr lang="en-US" sz="2400" dirty="0"/>
              <a:t> </a:t>
            </a:r>
            <a:r>
              <a:rPr lang="en-US" sz="2400" b="1" dirty="0"/>
              <a:t>God the Father, Jesus Christ &amp; the Holy Spirit</a:t>
            </a:r>
          </a:p>
        </p:txBody>
      </p:sp>
      <p:sp>
        <p:nvSpPr>
          <p:cNvPr id="9" name="TextBox 8">
            <a:extLst>
              <a:ext uri="{FF2B5EF4-FFF2-40B4-BE49-F238E27FC236}">
                <a16:creationId xmlns:a16="http://schemas.microsoft.com/office/drawing/2014/main" id="{D16DCB94-CE2D-44EB-BB10-5A9EB58EE514}"/>
              </a:ext>
            </a:extLst>
          </p:cNvPr>
          <p:cNvSpPr txBox="1"/>
          <p:nvPr/>
        </p:nvSpPr>
        <p:spPr>
          <a:xfrm>
            <a:off x="2635326" y="941871"/>
            <a:ext cx="1530849" cy="1200329"/>
          </a:xfrm>
          <a:prstGeom prst="rect">
            <a:avLst/>
          </a:prstGeom>
          <a:noFill/>
        </p:spPr>
        <p:txBody>
          <a:bodyPr wrap="square" rtlCol="0">
            <a:spAutoFit/>
          </a:bodyPr>
          <a:lstStyle/>
          <a:p>
            <a:pPr algn="ctr"/>
            <a:r>
              <a:rPr lang="en-US" sz="2400" b="1" dirty="0"/>
              <a:t>TRUTH</a:t>
            </a:r>
          </a:p>
          <a:p>
            <a:pPr algn="ctr"/>
            <a:r>
              <a:rPr lang="en-US" sz="2400" b="1" dirty="0"/>
              <a:t>&amp;</a:t>
            </a:r>
          </a:p>
          <a:p>
            <a:pPr algn="ctr"/>
            <a:r>
              <a:rPr lang="en-US" sz="2400" b="1" dirty="0"/>
              <a:t>GRACE</a:t>
            </a:r>
          </a:p>
        </p:txBody>
      </p:sp>
      <p:sp>
        <p:nvSpPr>
          <p:cNvPr id="10" name="Flowchart: Connector 9">
            <a:extLst>
              <a:ext uri="{FF2B5EF4-FFF2-40B4-BE49-F238E27FC236}">
                <a16:creationId xmlns:a16="http://schemas.microsoft.com/office/drawing/2014/main" id="{5BE6F84D-B6FD-445A-8FB3-5B2BFEA7B36B}"/>
              </a:ext>
            </a:extLst>
          </p:cNvPr>
          <p:cNvSpPr/>
          <p:nvPr/>
        </p:nvSpPr>
        <p:spPr>
          <a:xfrm>
            <a:off x="6429054" y="395263"/>
            <a:ext cx="2381036" cy="224676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2" name="Flowchart: Connector 11">
            <a:extLst>
              <a:ext uri="{FF2B5EF4-FFF2-40B4-BE49-F238E27FC236}">
                <a16:creationId xmlns:a16="http://schemas.microsoft.com/office/drawing/2014/main" id="{BD87FCCE-29F3-44CF-A5FE-49048D4FB33B}"/>
              </a:ext>
            </a:extLst>
          </p:cNvPr>
          <p:cNvSpPr/>
          <p:nvPr/>
        </p:nvSpPr>
        <p:spPr>
          <a:xfrm>
            <a:off x="6458347" y="2375048"/>
            <a:ext cx="2424701" cy="234870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2AD52794-A585-4228-884A-76F8B1999698}"/>
              </a:ext>
            </a:extLst>
          </p:cNvPr>
          <p:cNvSpPr txBox="1"/>
          <p:nvPr/>
        </p:nvSpPr>
        <p:spPr>
          <a:xfrm>
            <a:off x="4502009" y="1126538"/>
            <a:ext cx="1967742" cy="830997"/>
          </a:xfrm>
          <a:prstGeom prst="rect">
            <a:avLst/>
          </a:prstGeom>
          <a:noFill/>
        </p:spPr>
        <p:txBody>
          <a:bodyPr wrap="square" rtlCol="0">
            <a:spAutoFit/>
          </a:bodyPr>
          <a:lstStyle/>
          <a:p>
            <a:pPr algn="ctr"/>
            <a:r>
              <a:rPr lang="en-US" sz="2400" b="1" dirty="0"/>
              <a:t>TEACHING THE GOSPEL</a:t>
            </a:r>
          </a:p>
        </p:txBody>
      </p:sp>
      <p:sp>
        <p:nvSpPr>
          <p:cNvPr id="14" name="TextBox 13">
            <a:extLst>
              <a:ext uri="{FF2B5EF4-FFF2-40B4-BE49-F238E27FC236}">
                <a16:creationId xmlns:a16="http://schemas.microsoft.com/office/drawing/2014/main" id="{CA5291FD-8F9D-4EC1-A538-378B532634C1}"/>
              </a:ext>
            </a:extLst>
          </p:cNvPr>
          <p:cNvSpPr txBox="1"/>
          <p:nvPr/>
        </p:nvSpPr>
        <p:spPr>
          <a:xfrm>
            <a:off x="6775799" y="1101133"/>
            <a:ext cx="2034291" cy="830997"/>
          </a:xfrm>
          <a:prstGeom prst="rect">
            <a:avLst/>
          </a:prstGeom>
          <a:noFill/>
        </p:spPr>
        <p:txBody>
          <a:bodyPr wrap="square" rtlCol="0">
            <a:spAutoFit/>
          </a:bodyPr>
          <a:lstStyle/>
          <a:p>
            <a:pPr algn="ctr"/>
            <a:r>
              <a:rPr lang="en-US" sz="2400" dirty="0"/>
              <a:t> </a:t>
            </a:r>
            <a:r>
              <a:rPr lang="en-US" sz="2400" b="1" dirty="0"/>
              <a:t>WILLINGNESS </a:t>
            </a:r>
          </a:p>
          <a:p>
            <a:pPr algn="ctr"/>
            <a:r>
              <a:rPr lang="en-US" sz="2400" b="1" dirty="0"/>
              <a:t>TO OBEY</a:t>
            </a:r>
          </a:p>
        </p:txBody>
      </p:sp>
      <p:sp>
        <p:nvSpPr>
          <p:cNvPr id="15" name="Flowchart: Connector 14">
            <a:extLst>
              <a:ext uri="{FF2B5EF4-FFF2-40B4-BE49-F238E27FC236}">
                <a16:creationId xmlns:a16="http://schemas.microsoft.com/office/drawing/2014/main" id="{31C9F573-395F-45BD-8FC5-8C4DFEAB9601}"/>
              </a:ext>
            </a:extLst>
          </p:cNvPr>
          <p:cNvSpPr/>
          <p:nvPr/>
        </p:nvSpPr>
        <p:spPr>
          <a:xfrm>
            <a:off x="168423" y="391234"/>
            <a:ext cx="2381037" cy="2250797"/>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0E94BEC9-427B-4E87-9E59-FD25602CF8C4}"/>
              </a:ext>
            </a:extLst>
          </p:cNvPr>
          <p:cNvSpPr/>
          <p:nvPr/>
        </p:nvSpPr>
        <p:spPr>
          <a:xfrm>
            <a:off x="4286663" y="1368847"/>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C91505B8-396F-48AF-A356-6428CF9CAB25}"/>
              </a:ext>
            </a:extLst>
          </p:cNvPr>
          <p:cNvSpPr/>
          <p:nvPr/>
        </p:nvSpPr>
        <p:spPr>
          <a:xfrm>
            <a:off x="6440480" y="1362532"/>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C72E29B2-6944-4857-97BB-366CC7819CF6}"/>
              </a:ext>
            </a:extLst>
          </p:cNvPr>
          <p:cNvSpPr/>
          <p:nvPr/>
        </p:nvSpPr>
        <p:spPr>
          <a:xfrm rot="5400000">
            <a:off x="7324225" y="2602076"/>
            <a:ext cx="74642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6434DA9E-65EF-4A04-89F2-A348A9417B6B}"/>
              </a:ext>
            </a:extLst>
          </p:cNvPr>
          <p:cNvSpPr/>
          <p:nvPr/>
        </p:nvSpPr>
        <p:spPr>
          <a:xfrm rot="10800000">
            <a:off x="6183527" y="3272330"/>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a:extLst>
              <a:ext uri="{FF2B5EF4-FFF2-40B4-BE49-F238E27FC236}">
                <a16:creationId xmlns:a16="http://schemas.microsoft.com/office/drawing/2014/main" id="{698B428B-98A0-4656-8A8C-3BD75847C99C}"/>
              </a:ext>
            </a:extLst>
          </p:cNvPr>
          <p:cNvSpPr/>
          <p:nvPr/>
        </p:nvSpPr>
        <p:spPr>
          <a:xfrm>
            <a:off x="4286662" y="2393879"/>
            <a:ext cx="2437807" cy="232987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B77746B6-1C71-4733-8D63-6DBF2E819415}"/>
              </a:ext>
            </a:extLst>
          </p:cNvPr>
          <p:cNvSpPr txBox="1"/>
          <p:nvPr/>
        </p:nvSpPr>
        <p:spPr>
          <a:xfrm>
            <a:off x="6809986" y="3196045"/>
            <a:ext cx="1721421" cy="461665"/>
          </a:xfrm>
          <a:prstGeom prst="rect">
            <a:avLst/>
          </a:prstGeom>
          <a:noFill/>
        </p:spPr>
        <p:txBody>
          <a:bodyPr wrap="square">
            <a:spAutoFit/>
          </a:bodyPr>
          <a:lstStyle/>
          <a:p>
            <a:pPr algn="ctr"/>
            <a:r>
              <a:rPr lang="en-US" sz="2400" b="1" dirty="0"/>
              <a:t>BELIEVING</a:t>
            </a:r>
          </a:p>
        </p:txBody>
      </p:sp>
      <p:sp>
        <p:nvSpPr>
          <p:cNvPr id="2" name="TextBox 1">
            <a:extLst>
              <a:ext uri="{FF2B5EF4-FFF2-40B4-BE49-F238E27FC236}">
                <a16:creationId xmlns:a16="http://schemas.microsoft.com/office/drawing/2014/main" id="{75C4C8A2-A924-45DE-8EED-13546C3DEC30}"/>
              </a:ext>
            </a:extLst>
          </p:cNvPr>
          <p:cNvSpPr txBox="1"/>
          <p:nvPr/>
        </p:nvSpPr>
        <p:spPr>
          <a:xfrm>
            <a:off x="4229025" y="3209139"/>
            <a:ext cx="2220624" cy="461665"/>
          </a:xfrm>
          <a:prstGeom prst="rect">
            <a:avLst/>
          </a:prstGeom>
          <a:noFill/>
        </p:spPr>
        <p:txBody>
          <a:bodyPr wrap="square" rtlCol="0">
            <a:spAutoFit/>
          </a:bodyPr>
          <a:lstStyle/>
          <a:p>
            <a:pPr algn="ctr"/>
            <a:r>
              <a:rPr lang="en-US" sz="2400" b="1" dirty="0"/>
              <a:t>REPENTANCE</a:t>
            </a:r>
          </a:p>
        </p:txBody>
      </p:sp>
      <p:sp>
        <p:nvSpPr>
          <p:cNvPr id="25" name="Arrow: Right 24">
            <a:extLst>
              <a:ext uri="{FF2B5EF4-FFF2-40B4-BE49-F238E27FC236}">
                <a16:creationId xmlns:a16="http://schemas.microsoft.com/office/drawing/2014/main" id="{BD16FF84-2A18-4EB2-94AE-658B4C155DC4}"/>
              </a:ext>
            </a:extLst>
          </p:cNvPr>
          <p:cNvSpPr/>
          <p:nvPr/>
        </p:nvSpPr>
        <p:spPr>
          <a:xfrm>
            <a:off x="2237630" y="1339603"/>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a:extLst>
              <a:ext uri="{FF2B5EF4-FFF2-40B4-BE49-F238E27FC236}">
                <a16:creationId xmlns:a16="http://schemas.microsoft.com/office/drawing/2014/main" id="{28F31819-6587-444E-A714-C7EE3C1B60F1}"/>
              </a:ext>
            </a:extLst>
          </p:cNvPr>
          <p:cNvSpPr/>
          <p:nvPr/>
        </p:nvSpPr>
        <p:spPr>
          <a:xfrm>
            <a:off x="2098224" y="2450677"/>
            <a:ext cx="2437807" cy="232987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a:extLst>
              <a:ext uri="{FF2B5EF4-FFF2-40B4-BE49-F238E27FC236}">
                <a16:creationId xmlns:a16="http://schemas.microsoft.com/office/drawing/2014/main" id="{821F8A7E-2029-43FA-8DE5-561C45086255}"/>
              </a:ext>
            </a:extLst>
          </p:cNvPr>
          <p:cNvSpPr/>
          <p:nvPr/>
        </p:nvSpPr>
        <p:spPr>
          <a:xfrm>
            <a:off x="2134133" y="4508622"/>
            <a:ext cx="2437807" cy="225079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59DE0B35-AFF3-44B7-BAFB-F9CD4711D2C7}"/>
              </a:ext>
            </a:extLst>
          </p:cNvPr>
          <p:cNvSpPr/>
          <p:nvPr/>
        </p:nvSpPr>
        <p:spPr>
          <a:xfrm rot="10800000">
            <a:off x="4003447" y="3312209"/>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BE0BD6F0-B49A-4844-90B1-07364FE2A6CF}"/>
              </a:ext>
            </a:extLst>
          </p:cNvPr>
          <p:cNvSpPr/>
          <p:nvPr/>
        </p:nvSpPr>
        <p:spPr>
          <a:xfrm rot="5400000">
            <a:off x="3097931" y="4612915"/>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70BC8D9E-D1B7-467E-821F-BC33B9D79269}"/>
              </a:ext>
            </a:extLst>
          </p:cNvPr>
          <p:cNvSpPr txBox="1"/>
          <p:nvPr/>
        </p:nvSpPr>
        <p:spPr>
          <a:xfrm>
            <a:off x="2237630" y="3249016"/>
            <a:ext cx="1772437" cy="507831"/>
          </a:xfrm>
          <a:prstGeom prst="rect">
            <a:avLst/>
          </a:prstGeom>
          <a:noFill/>
        </p:spPr>
        <p:txBody>
          <a:bodyPr wrap="square">
            <a:spAutoFit/>
          </a:bodyPr>
          <a:lstStyle/>
          <a:p>
            <a:pPr algn="ctr"/>
            <a:r>
              <a:rPr lang="en-US" sz="2700" b="1" dirty="0"/>
              <a:t>Confession</a:t>
            </a:r>
          </a:p>
        </p:txBody>
      </p:sp>
      <p:sp>
        <p:nvSpPr>
          <p:cNvPr id="7" name="TextBox 6">
            <a:extLst>
              <a:ext uri="{FF2B5EF4-FFF2-40B4-BE49-F238E27FC236}">
                <a16:creationId xmlns:a16="http://schemas.microsoft.com/office/drawing/2014/main" id="{49FDBB59-53CD-4BA3-A6F2-0AA75108C271}"/>
              </a:ext>
            </a:extLst>
          </p:cNvPr>
          <p:cNvSpPr txBox="1"/>
          <p:nvPr/>
        </p:nvSpPr>
        <p:spPr>
          <a:xfrm>
            <a:off x="5134812" y="5056628"/>
            <a:ext cx="3585457" cy="1200329"/>
          </a:xfrm>
          <a:prstGeom prst="rect">
            <a:avLst/>
          </a:prstGeom>
          <a:noFill/>
        </p:spPr>
        <p:txBody>
          <a:bodyPr wrap="square" rtlCol="0">
            <a:spAutoFit/>
          </a:bodyPr>
          <a:lstStyle/>
          <a:p>
            <a:pPr algn="ctr"/>
            <a:r>
              <a:rPr lang="en-US" sz="3600" b="1" dirty="0">
                <a:solidFill>
                  <a:schemeClr val="accent1"/>
                </a:solidFill>
              </a:rPr>
              <a:t>Salvation: Remission of Sins</a:t>
            </a:r>
          </a:p>
        </p:txBody>
      </p:sp>
      <p:sp>
        <p:nvSpPr>
          <p:cNvPr id="32" name="Arrow: Right 31">
            <a:extLst>
              <a:ext uri="{FF2B5EF4-FFF2-40B4-BE49-F238E27FC236}">
                <a16:creationId xmlns:a16="http://schemas.microsoft.com/office/drawing/2014/main" id="{20B68AD2-6395-4E45-9A64-CBA5E525EFE3}"/>
              </a:ext>
            </a:extLst>
          </p:cNvPr>
          <p:cNvSpPr/>
          <p:nvPr/>
        </p:nvSpPr>
        <p:spPr>
          <a:xfrm>
            <a:off x="4607849" y="5489153"/>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4AAD1B5-C751-495B-BFA4-ACCC305324EB}"/>
              </a:ext>
            </a:extLst>
          </p:cNvPr>
          <p:cNvSpPr txBox="1"/>
          <p:nvPr/>
        </p:nvSpPr>
        <p:spPr>
          <a:xfrm>
            <a:off x="367691" y="3142927"/>
            <a:ext cx="1571041" cy="3323987"/>
          </a:xfrm>
          <a:prstGeom prst="rect">
            <a:avLst/>
          </a:prstGeom>
          <a:noFill/>
        </p:spPr>
        <p:txBody>
          <a:bodyPr wrap="square" rtlCol="0">
            <a:spAutoFit/>
          </a:bodyPr>
          <a:lstStyle/>
          <a:p>
            <a:r>
              <a:rPr lang="en-US" sz="2900" b="1" dirty="0">
                <a:solidFill>
                  <a:srgbClr val="7030A0"/>
                </a:solidFill>
              </a:rPr>
              <a:t>What God Has Joined Together Let Not Man Put Asunder</a:t>
            </a:r>
          </a:p>
        </p:txBody>
      </p:sp>
    </p:spTree>
    <p:extLst>
      <p:ext uri="{BB962C8B-B14F-4D97-AF65-F5344CB8AC3E}">
        <p14:creationId xmlns:p14="http://schemas.microsoft.com/office/powerpoint/2010/main" val="23448843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00EE73-2B10-4DB3-9220-53E4491553C0}"/>
              </a:ext>
            </a:extLst>
          </p:cNvPr>
          <p:cNvSpPr>
            <a:spLocks noGrp="1"/>
          </p:cNvSpPr>
          <p:nvPr>
            <p:ph idx="1"/>
          </p:nvPr>
        </p:nvSpPr>
        <p:spPr>
          <a:xfrm>
            <a:off x="390418" y="246580"/>
            <a:ext cx="8327204" cy="6339155"/>
          </a:xfrm>
        </p:spPr>
        <p:txBody>
          <a:bodyPr/>
          <a:lstStyle/>
          <a:p>
            <a:pPr marL="0" indent="0">
              <a:buNone/>
            </a:pPr>
            <a:r>
              <a:rPr lang="en-US" baseline="30000" dirty="0">
                <a:effectLst/>
                <a:latin typeface="Verdana" panose="020B0604030504040204" pitchFamily="34" charset="0"/>
                <a:ea typeface="Verdana" panose="020B0604030504040204" pitchFamily="34" charset="0"/>
                <a:cs typeface="Times New Roman" panose="02020603050405020304" pitchFamily="18" charset="0"/>
              </a:rPr>
              <a:t>32</a:t>
            </a:r>
            <a:r>
              <a:rPr lang="en-US" dirty="0">
                <a:effectLst/>
                <a:latin typeface="Verdana" panose="020B0604030504040204" pitchFamily="34" charset="0"/>
                <a:ea typeface="Verdana" panose="020B0604030504040204" pitchFamily="34" charset="0"/>
                <a:cs typeface="Times New Roman" panose="02020603050405020304" pitchFamily="18" charset="0"/>
              </a:rPr>
              <a:t> So everyone who acknowledges me before men, I also will acknowledge before my Father who is in heaven, </a:t>
            </a:r>
            <a:r>
              <a:rPr lang="en-US" baseline="30000" dirty="0">
                <a:effectLst/>
                <a:latin typeface="Verdana" panose="020B0604030504040204" pitchFamily="34" charset="0"/>
                <a:ea typeface="Verdana" panose="020B0604030504040204" pitchFamily="34" charset="0"/>
                <a:cs typeface="Times New Roman" panose="02020603050405020304" pitchFamily="18" charset="0"/>
              </a:rPr>
              <a:t>33</a:t>
            </a:r>
            <a:r>
              <a:rPr lang="en-US" dirty="0">
                <a:effectLst/>
                <a:latin typeface="Verdana" panose="020B0604030504040204" pitchFamily="34" charset="0"/>
                <a:ea typeface="Verdana" panose="020B0604030504040204" pitchFamily="34" charset="0"/>
                <a:cs typeface="Times New Roman" panose="02020603050405020304" pitchFamily="18" charset="0"/>
              </a:rPr>
              <a:t> but whoever denies me before men, I also will deny before my Father who is in heaven. Matthew 10:32-33</a:t>
            </a:r>
          </a:p>
          <a:p>
            <a:pPr marL="0" indent="0">
              <a:buNone/>
            </a:pPr>
            <a:endParaRPr lang="en-US" dirty="0"/>
          </a:p>
        </p:txBody>
      </p:sp>
    </p:spTree>
    <p:extLst>
      <p:ext uri="{BB962C8B-B14F-4D97-AF65-F5344CB8AC3E}">
        <p14:creationId xmlns:p14="http://schemas.microsoft.com/office/powerpoint/2010/main" val="3116207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Connector 3">
            <a:extLst>
              <a:ext uri="{FF2B5EF4-FFF2-40B4-BE49-F238E27FC236}">
                <a16:creationId xmlns:a16="http://schemas.microsoft.com/office/drawing/2014/main" id="{1014C08C-C51C-4166-940B-19CED5D507C3}"/>
              </a:ext>
            </a:extLst>
          </p:cNvPr>
          <p:cNvSpPr/>
          <p:nvPr/>
        </p:nvSpPr>
        <p:spPr>
          <a:xfrm>
            <a:off x="2202525" y="475692"/>
            <a:ext cx="2381036" cy="2246769"/>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  </a:t>
            </a:r>
          </a:p>
        </p:txBody>
      </p:sp>
      <p:sp>
        <p:nvSpPr>
          <p:cNvPr id="5" name="Flowchart: Connector 4">
            <a:extLst>
              <a:ext uri="{FF2B5EF4-FFF2-40B4-BE49-F238E27FC236}">
                <a16:creationId xmlns:a16="http://schemas.microsoft.com/office/drawing/2014/main" id="{30E72FA0-15E6-448B-8F37-6659579FD80A}"/>
              </a:ext>
            </a:extLst>
          </p:cNvPr>
          <p:cNvSpPr/>
          <p:nvPr/>
        </p:nvSpPr>
        <p:spPr>
          <a:xfrm>
            <a:off x="4255594" y="418316"/>
            <a:ext cx="2424700" cy="22237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CD477C5-A795-4C55-94F8-FD7B8C7510E6}"/>
              </a:ext>
            </a:extLst>
          </p:cNvPr>
          <p:cNvSpPr txBox="1"/>
          <p:nvPr/>
        </p:nvSpPr>
        <p:spPr>
          <a:xfrm>
            <a:off x="368350" y="745344"/>
            <a:ext cx="1916130" cy="1569660"/>
          </a:xfrm>
          <a:prstGeom prst="rect">
            <a:avLst/>
          </a:prstGeom>
          <a:noFill/>
        </p:spPr>
        <p:txBody>
          <a:bodyPr wrap="square" rtlCol="0">
            <a:spAutoFit/>
          </a:bodyPr>
          <a:lstStyle/>
          <a:p>
            <a:pPr algn="ctr"/>
            <a:r>
              <a:rPr lang="en-US" sz="2400" dirty="0"/>
              <a:t> </a:t>
            </a:r>
            <a:r>
              <a:rPr lang="en-US" sz="2400" b="1" dirty="0"/>
              <a:t>God the Father, Jesus Christ &amp; the Holy Spirit</a:t>
            </a:r>
          </a:p>
        </p:txBody>
      </p:sp>
      <p:sp>
        <p:nvSpPr>
          <p:cNvPr id="9" name="TextBox 8">
            <a:extLst>
              <a:ext uri="{FF2B5EF4-FFF2-40B4-BE49-F238E27FC236}">
                <a16:creationId xmlns:a16="http://schemas.microsoft.com/office/drawing/2014/main" id="{D16DCB94-CE2D-44EB-BB10-5A9EB58EE514}"/>
              </a:ext>
            </a:extLst>
          </p:cNvPr>
          <p:cNvSpPr txBox="1"/>
          <p:nvPr/>
        </p:nvSpPr>
        <p:spPr>
          <a:xfrm>
            <a:off x="2635326" y="941871"/>
            <a:ext cx="1530849" cy="1200329"/>
          </a:xfrm>
          <a:prstGeom prst="rect">
            <a:avLst/>
          </a:prstGeom>
          <a:noFill/>
        </p:spPr>
        <p:txBody>
          <a:bodyPr wrap="square" rtlCol="0">
            <a:spAutoFit/>
          </a:bodyPr>
          <a:lstStyle/>
          <a:p>
            <a:pPr algn="ctr"/>
            <a:r>
              <a:rPr lang="en-US" sz="2400" b="1" dirty="0"/>
              <a:t>TRUTH</a:t>
            </a:r>
          </a:p>
          <a:p>
            <a:pPr algn="ctr"/>
            <a:r>
              <a:rPr lang="en-US" sz="2400" b="1" dirty="0"/>
              <a:t>&amp;</a:t>
            </a:r>
          </a:p>
          <a:p>
            <a:pPr algn="ctr"/>
            <a:r>
              <a:rPr lang="en-US" sz="2400" b="1" dirty="0"/>
              <a:t>GRACE</a:t>
            </a:r>
          </a:p>
        </p:txBody>
      </p:sp>
      <p:sp>
        <p:nvSpPr>
          <p:cNvPr id="10" name="Flowchart: Connector 9">
            <a:extLst>
              <a:ext uri="{FF2B5EF4-FFF2-40B4-BE49-F238E27FC236}">
                <a16:creationId xmlns:a16="http://schemas.microsoft.com/office/drawing/2014/main" id="{5BE6F84D-B6FD-445A-8FB3-5B2BFEA7B36B}"/>
              </a:ext>
            </a:extLst>
          </p:cNvPr>
          <p:cNvSpPr/>
          <p:nvPr/>
        </p:nvSpPr>
        <p:spPr>
          <a:xfrm>
            <a:off x="6429054" y="395263"/>
            <a:ext cx="2381036" cy="224676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2" name="Flowchart: Connector 11">
            <a:extLst>
              <a:ext uri="{FF2B5EF4-FFF2-40B4-BE49-F238E27FC236}">
                <a16:creationId xmlns:a16="http://schemas.microsoft.com/office/drawing/2014/main" id="{BD87FCCE-29F3-44CF-A5FE-49048D4FB33B}"/>
              </a:ext>
            </a:extLst>
          </p:cNvPr>
          <p:cNvSpPr/>
          <p:nvPr/>
        </p:nvSpPr>
        <p:spPr>
          <a:xfrm>
            <a:off x="6458347" y="2375048"/>
            <a:ext cx="2424701" cy="234870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2AD52794-A585-4228-884A-76F8B1999698}"/>
              </a:ext>
            </a:extLst>
          </p:cNvPr>
          <p:cNvSpPr txBox="1"/>
          <p:nvPr/>
        </p:nvSpPr>
        <p:spPr>
          <a:xfrm>
            <a:off x="4502009" y="1126538"/>
            <a:ext cx="1967742" cy="830997"/>
          </a:xfrm>
          <a:prstGeom prst="rect">
            <a:avLst/>
          </a:prstGeom>
          <a:noFill/>
        </p:spPr>
        <p:txBody>
          <a:bodyPr wrap="square" rtlCol="0">
            <a:spAutoFit/>
          </a:bodyPr>
          <a:lstStyle/>
          <a:p>
            <a:pPr algn="ctr"/>
            <a:r>
              <a:rPr lang="en-US" sz="2400" b="1" dirty="0"/>
              <a:t>TEACHING THE GOSPEL</a:t>
            </a:r>
          </a:p>
        </p:txBody>
      </p:sp>
      <p:sp>
        <p:nvSpPr>
          <p:cNvPr id="14" name="TextBox 13">
            <a:extLst>
              <a:ext uri="{FF2B5EF4-FFF2-40B4-BE49-F238E27FC236}">
                <a16:creationId xmlns:a16="http://schemas.microsoft.com/office/drawing/2014/main" id="{CA5291FD-8F9D-4EC1-A538-378B532634C1}"/>
              </a:ext>
            </a:extLst>
          </p:cNvPr>
          <p:cNvSpPr txBox="1"/>
          <p:nvPr/>
        </p:nvSpPr>
        <p:spPr>
          <a:xfrm>
            <a:off x="6775799" y="1101133"/>
            <a:ext cx="2034291" cy="830997"/>
          </a:xfrm>
          <a:prstGeom prst="rect">
            <a:avLst/>
          </a:prstGeom>
          <a:noFill/>
        </p:spPr>
        <p:txBody>
          <a:bodyPr wrap="square" rtlCol="0">
            <a:spAutoFit/>
          </a:bodyPr>
          <a:lstStyle/>
          <a:p>
            <a:pPr algn="ctr"/>
            <a:r>
              <a:rPr lang="en-US" sz="2400" dirty="0"/>
              <a:t> </a:t>
            </a:r>
            <a:r>
              <a:rPr lang="en-US" sz="2400" b="1" dirty="0"/>
              <a:t>WILLINGNESS </a:t>
            </a:r>
          </a:p>
          <a:p>
            <a:pPr algn="ctr"/>
            <a:r>
              <a:rPr lang="en-US" sz="2400" b="1" dirty="0"/>
              <a:t>TO OBEY</a:t>
            </a:r>
          </a:p>
        </p:txBody>
      </p:sp>
      <p:sp>
        <p:nvSpPr>
          <p:cNvPr id="15" name="Flowchart: Connector 14">
            <a:extLst>
              <a:ext uri="{FF2B5EF4-FFF2-40B4-BE49-F238E27FC236}">
                <a16:creationId xmlns:a16="http://schemas.microsoft.com/office/drawing/2014/main" id="{31C9F573-395F-45BD-8FC5-8C4DFEAB9601}"/>
              </a:ext>
            </a:extLst>
          </p:cNvPr>
          <p:cNvSpPr/>
          <p:nvPr/>
        </p:nvSpPr>
        <p:spPr>
          <a:xfrm>
            <a:off x="168423" y="391234"/>
            <a:ext cx="2381037" cy="2250797"/>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0E94BEC9-427B-4E87-9E59-FD25602CF8C4}"/>
              </a:ext>
            </a:extLst>
          </p:cNvPr>
          <p:cNvSpPr/>
          <p:nvPr/>
        </p:nvSpPr>
        <p:spPr>
          <a:xfrm>
            <a:off x="4286663" y="1368847"/>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C91505B8-396F-48AF-A356-6428CF9CAB25}"/>
              </a:ext>
            </a:extLst>
          </p:cNvPr>
          <p:cNvSpPr/>
          <p:nvPr/>
        </p:nvSpPr>
        <p:spPr>
          <a:xfrm>
            <a:off x="6440480" y="1362532"/>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C72E29B2-6944-4857-97BB-366CC7819CF6}"/>
              </a:ext>
            </a:extLst>
          </p:cNvPr>
          <p:cNvSpPr/>
          <p:nvPr/>
        </p:nvSpPr>
        <p:spPr>
          <a:xfrm rot="5400000">
            <a:off x="7324225" y="2602076"/>
            <a:ext cx="74642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6434DA9E-65EF-4A04-89F2-A348A9417B6B}"/>
              </a:ext>
            </a:extLst>
          </p:cNvPr>
          <p:cNvSpPr/>
          <p:nvPr/>
        </p:nvSpPr>
        <p:spPr>
          <a:xfrm rot="10800000">
            <a:off x="6183527" y="3272330"/>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a:extLst>
              <a:ext uri="{FF2B5EF4-FFF2-40B4-BE49-F238E27FC236}">
                <a16:creationId xmlns:a16="http://schemas.microsoft.com/office/drawing/2014/main" id="{698B428B-98A0-4656-8A8C-3BD75847C99C}"/>
              </a:ext>
            </a:extLst>
          </p:cNvPr>
          <p:cNvSpPr/>
          <p:nvPr/>
        </p:nvSpPr>
        <p:spPr>
          <a:xfrm>
            <a:off x="4286662" y="2393879"/>
            <a:ext cx="2437807" cy="232987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B77746B6-1C71-4733-8D63-6DBF2E819415}"/>
              </a:ext>
            </a:extLst>
          </p:cNvPr>
          <p:cNvSpPr txBox="1"/>
          <p:nvPr/>
        </p:nvSpPr>
        <p:spPr>
          <a:xfrm>
            <a:off x="6809986" y="3196045"/>
            <a:ext cx="1721421" cy="461665"/>
          </a:xfrm>
          <a:prstGeom prst="rect">
            <a:avLst/>
          </a:prstGeom>
          <a:noFill/>
        </p:spPr>
        <p:txBody>
          <a:bodyPr wrap="square">
            <a:spAutoFit/>
          </a:bodyPr>
          <a:lstStyle/>
          <a:p>
            <a:pPr algn="ctr"/>
            <a:r>
              <a:rPr lang="en-US" sz="2400" b="1" dirty="0"/>
              <a:t>BELIEVING</a:t>
            </a:r>
          </a:p>
        </p:txBody>
      </p:sp>
      <p:sp>
        <p:nvSpPr>
          <p:cNvPr id="2" name="TextBox 1">
            <a:extLst>
              <a:ext uri="{FF2B5EF4-FFF2-40B4-BE49-F238E27FC236}">
                <a16:creationId xmlns:a16="http://schemas.microsoft.com/office/drawing/2014/main" id="{75C4C8A2-A924-45DE-8EED-13546C3DEC30}"/>
              </a:ext>
            </a:extLst>
          </p:cNvPr>
          <p:cNvSpPr txBox="1"/>
          <p:nvPr/>
        </p:nvSpPr>
        <p:spPr>
          <a:xfrm>
            <a:off x="4229025" y="3209139"/>
            <a:ext cx="2220624" cy="461665"/>
          </a:xfrm>
          <a:prstGeom prst="rect">
            <a:avLst/>
          </a:prstGeom>
          <a:noFill/>
        </p:spPr>
        <p:txBody>
          <a:bodyPr wrap="square" rtlCol="0">
            <a:spAutoFit/>
          </a:bodyPr>
          <a:lstStyle/>
          <a:p>
            <a:pPr algn="ctr"/>
            <a:r>
              <a:rPr lang="en-US" sz="2400" b="1" dirty="0"/>
              <a:t>REPENTANCE</a:t>
            </a:r>
          </a:p>
        </p:txBody>
      </p:sp>
      <p:sp>
        <p:nvSpPr>
          <p:cNvPr id="25" name="Arrow: Right 24">
            <a:extLst>
              <a:ext uri="{FF2B5EF4-FFF2-40B4-BE49-F238E27FC236}">
                <a16:creationId xmlns:a16="http://schemas.microsoft.com/office/drawing/2014/main" id="{BD16FF84-2A18-4EB2-94AE-658B4C155DC4}"/>
              </a:ext>
            </a:extLst>
          </p:cNvPr>
          <p:cNvSpPr/>
          <p:nvPr/>
        </p:nvSpPr>
        <p:spPr>
          <a:xfrm>
            <a:off x="2237630" y="1339603"/>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a:extLst>
              <a:ext uri="{FF2B5EF4-FFF2-40B4-BE49-F238E27FC236}">
                <a16:creationId xmlns:a16="http://schemas.microsoft.com/office/drawing/2014/main" id="{28F31819-6587-444E-A714-C7EE3C1B60F1}"/>
              </a:ext>
            </a:extLst>
          </p:cNvPr>
          <p:cNvSpPr/>
          <p:nvPr/>
        </p:nvSpPr>
        <p:spPr>
          <a:xfrm>
            <a:off x="2098224" y="2450677"/>
            <a:ext cx="2437807" cy="232987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a:extLst>
              <a:ext uri="{FF2B5EF4-FFF2-40B4-BE49-F238E27FC236}">
                <a16:creationId xmlns:a16="http://schemas.microsoft.com/office/drawing/2014/main" id="{821F8A7E-2029-43FA-8DE5-561C45086255}"/>
              </a:ext>
            </a:extLst>
          </p:cNvPr>
          <p:cNvSpPr/>
          <p:nvPr/>
        </p:nvSpPr>
        <p:spPr>
          <a:xfrm>
            <a:off x="2134133" y="4508622"/>
            <a:ext cx="2437807" cy="225079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59DE0B35-AFF3-44B7-BAFB-F9CD4711D2C7}"/>
              </a:ext>
            </a:extLst>
          </p:cNvPr>
          <p:cNvSpPr/>
          <p:nvPr/>
        </p:nvSpPr>
        <p:spPr>
          <a:xfrm rot="10800000">
            <a:off x="4003447" y="3312209"/>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BE0BD6F0-B49A-4844-90B1-07364FE2A6CF}"/>
              </a:ext>
            </a:extLst>
          </p:cNvPr>
          <p:cNvSpPr/>
          <p:nvPr/>
        </p:nvSpPr>
        <p:spPr>
          <a:xfrm rot="5400000">
            <a:off x="3097931" y="4612915"/>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70BC8D9E-D1B7-467E-821F-BC33B9D79269}"/>
              </a:ext>
            </a:extLst>
          </p:cNvPr>
          <p:cNvSpPr txBox="1"/>
          <p:nvPr/>
        </p:nvSpPr>
        <p:spPr>
          <a:xfrm>
            <a:off x="2201042" y="3249016"/>
            <a:ext cx="1809026" cy="446276"/>
          </a:xfrm>
          <a:prstGeom prst="rect">
            <a:avLst/>
          </a:prstGeom>
          <a:noFill/>
        </p:spPr>
        <p:txBody>
          <a:bodyPr wrap="square">
            <a:spAutoFit/>
          </a:bodyPr>
          <a:lstStyle/>
          <a:p>
            <a:pPr algn="ctr"/>
            <a:r>
              <a:rPr lang="en-US" sz="2300" b="1" dirty="0"/>
              <a:t>CONFESSION</a:t>
            </a:r>
          </a:p>
        </p:txBody>
      </p:sp>
      <p:sp>
        <p:nvSpPr>
          <p:cNvPr id="31" name="TextBox 30">
            <a:extLst>
              <a:ext uri="{FF2B5EF4-FFF2-40B4-BE49-F238E27FC236}">
                <a16:creationId xmlns:a16="http://schemas.microsoft.com/office/drawing/2014/main" id="{8B0425D8-27A9-4565-A094-8FC77622C0EA}"/>
              </a:ext>
            </a:extLst>
          </p:cNvPr>
          <p:cNvSpPr txBox="1"/>
          <p:nvPr/>
        </p:nvSpPr>
        <p:spPr>
          <a:xfrm>
            <a:off x="2492325" y="5091480"/>
            <a:ext cx="1721421" cy="1200329"/>
          </a:xfrm>
          <a:prstGeom prst="rect">
            <a:avLst/>
          </a:prstGeom>
          <a:noFill/>
        </p:spPr>
        <p:txBody>
          <a:bodyPr wrap="square">
            <a:spAutoFit/>
          </a:bodyPr>
          <a:lstStyle/>
          <a:p>
            <a:pPr algn="ctr"/>
            <a:r>
              <a:rPr lang="en-US" sz="2400" b="1" dirty="0"/>
              <a:t>Baptism</a:t>
            </a:r>
          </a:p>
          <a:p>
            <a:pPr algn="ctr"/>
            <a:r>
              <a:rPr lang="en-US" sz="2400" b="1" dirty="0"/>
              <a:t>&amp; Faithfulness</a:t>
            </a:r>
          </a:p>
        </p:txBody>
      </p:sp>
      <p:sp>
        <p:nvSpPr>
          <p:cNvPr id="7" name="TextBox 6">
            <a:extLst>
              <a:ext uri="{FF2B5EF4-FFF2-40B4-BE49-F238E27FC236}">
                <a16:creationId xmlns:a16="http://schemas.microsoft.com/office/drawing/2014/main" id="{49FDBB59-53CD-4BA3-A6F2-0AA75108C271}"/>
              </a:ext>
            </a:extLst>
          </p:cNvPr>
          <p:cNvSpPr txBox="1"/>
          <p:nvPr/>
        </p:nvSpPr>
        <p:spPr>
          <a:xfrm>
            <a:off x="5134812" y="5056628"/>
            <a:ext cx="3585457" cy="1200329"/>
          </a:xfrm>
          <a:prstGeom prst="rect">
            <a:avLst/>
          </a:prstGeom>
          <a:noFill/>
        </p:spPr>
        <p:txBody>
          <a:bodyPr wrap="square" rtlCol="0">
            <a:spAutoFit/>
          </a:bodyPr>
          <a:lstStyle/>
          <a:p>
            <a:pPr algn="ctr"/>
            <a:r>
              <a:rPr lang="en-US" sz="3600" b="1" dirty="0">
                <a:solidFill>
                  <a:schemeClr val="accent1"/>
                </a:solidFill>
              </a:rPr>
              <a:t>Salvation: Remission of Sins</a:t>
            </a:r>
          </a:p>
        </p:txBody>
      </p:sp>
      <p:sp>
        <p:nvSpPr>
          <p:cNvPr id="32" name="Arrow: Right 31">
            <a:extLst>
              <a:ext uri="{FF2B5EF4-FFF2-40B4-BE49-F238E27FC236}">
                <a16:creationId xmlns:a16="http://schemas.microsoft.com/office/drawing/2014/main" id="{20B68AD2-6395-4E45-9A64-CBA5E525EFE3}"/>
              </a:ext>
            </a:extLst>
          </p:cNvPr>
          <p:cNvSpPr/>
          <p:nvPr/>
        </p:nvSpPr>
        <p:spPr>
          <a:xfrm>
            <a:off x="4607849" y="5489153"/>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4AAD1B5-C751-495B-BFA4-ACCC305324EB}"/>
              </a:ext>
            </a:extLst>
          </p:cNvPr>
          <p:cNvSpPr txBox="1"/>
          <p:nvPr/>
        </p:nvSpPr>
        <p:spPr>
          <a:xfrm>
            <a:off x="367691" y="3142927"/>
            <a:ext cx="1571041" cy="3323987"/>
          </a:xfrm>
          <a:prstGeom prst="rect">
            <a:avLst/>
          </a:prstGeom>
          <a:noFill/>
        </p:spPr>
        <p:txBody>
          <a:bodyPr wrap="square" rtlCol="0">
            <a:spAutoFit/>
          </a:bodyPr>
          <a:lstStyle/>
          <a:p>
            <a:r>
              <a:rPr lang="en-US" sz="2900" b="1" dirty="0">
                <a:solidFill>
                  <a:srgbClr val="7030A0"/>
                </a:solidFill>
              </a:rPr>
              <a:t>What God Has Joined Together Let Not Man Put Asunder</a:t>
            </a:r>
          </a:p>
        </p:txBody>
      </p:sp>
    </p:spTree>
    <p:extLst>
      <p:ext uri="{BB962C8B-B14F-4D97-AF65-F5344CB8AC3E}">
        <p14:creationId xmlns:p14="http://schemas.microsoft.com/office/powerpoint/2010/main" val="254776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 tried it: Going gray">
            <a:extLst>
              <a:ext uri="{FF2B5EF4-FFF2-40B4-BE49-F238E27FC236}">
                <a16:creationId xmlns:a16="http://schemas.microsoft.com/office/drawing/2014/main" id="{72D1FD68-D23F-49C6-8431-188C9BABAE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0418" y="498297"/>
            <a:ext cx="8322067" cy="5938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7289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4D5011-E6D8-40F1-91D8-F2D6208B60E5}"/>
              </a:ext>
            </a:extLst>
          </p:cNvPr>
          <p:cNvSpPr>
            <a:spLocks noGrp="1"/>
          </p:cNvSpPr>
          <p:nvPr>
            <p:ph idx="1"/>
          </p:nvPr>
        </p:nvSpPr>
        <p:spPr>
          <a:xfrm>
            <a:off x="457199" y="226030"/>
            <a:ext cx="8280971" cy="6298059"/>
          </a:xfrm>
        </p:spPr>
        <p:txBody>
          <a:bodyPr/>
          <a:lstStyle/>
          <a:p>
            <a:pPr marL="0" marR="0" indent="0">
              <a:lnSpc>
                <a:spcPct val="107000"/>
              </a:lnSpc>
              <a:spcBef>
                <a:spcPts val="0"/>
              </a:spcBef>
              <a:spcAft>
                <a:spcPts val="800"/>
              </a:spcAft>
              <a:buNone/>
            </a:pPr>
            <a:r>
              <a:rPr lang="en-US" sz="2400" baseline="30000" dirty="0">
                <a:effectLst/>
                <a:latin typeface="Verdana" panose="020B0604030504040204" pitchFamily="34" charset="0"/>
                <a:ea typeface="Verdana" panose="020B0604030504040204" pitchFamily="34" charset="0"/>
                <a:cs typeface="Times New Roman" panose="02020603050405020304" pitchFamily="18" charset="0"/>
              </a:rPr>
              <a:t>22</a:t>
            </a:r>
            <a:r>
              <a:rPr lang="en-US" sz="2400" dirty="0">
                <a:effectLst/>
                <a:latin typeface="Verdana" panose="020B0604030504040204" pitchFamily="34" charset="0"/>
                <a:ea typeface="Verdana" panose="020B0604030504040204" pitchFamily="34" charset="0"/>
                <a:cs typeface="Times New Roman" panose="02020603050405020304" pitchFamily="18" charset="0"/>
              </a:rPr>
              <a:t> Indeed, under the law almost everything is purified with blood, and without the shedding of blood there is no forgiveness of sins. Hebrews 9:22</a:t>
            </a:r>
          </a:p>
          <a:p>
            <a:pPr marL="0" marR="0" indent="0">
              <a:lnSpc>
                <a:spcPct val="107000"/>
              </a:lnSpc>
              <a:spcBef>
                <a:spcPts val="0"/>
              </a:spcBef>
              <a:spcAft>
                <a:spcPts val="800"/>
              </a:spcAft>
              <a:buNone/>
            </a:pPr>
            <a:endParaRPr lang="en-US" sz="2400"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lnSpc>
                <a:spcPct val="107000"/>
              </a:lnSpc>
              <a:spcBef>
                <a:spcPts val="0"/>
              </a:spcBef>
              <a:spcAft>
                <a:spcPts val="800"/>
              </a:spcAft>
              <a:buNone/>
            </a:pPr>
            <a:r>
              <a:rPr lang="en-US" sz="2400" baseline="30000" dirty="0">
                <a:effectLst/>
                <a:latin typeface="Verdana" panose="020B0604030504040204" pitchFamily="34" charset="0"/>
                <a:ea typeface="Verdana" panose="020B0604030504040204" pitchFamily="34" charset="0"/>
                <a:cs typeface="Times New Roman" panose="02020603050405020304" pitchFamily="18" charset="0"/>
              </a:rPr>
              <a:t>3</a:t>
            </a:r>
            <a:r>
              <a:rPr lang="en-US" sz="2400" dirty="0">
                <a:effectLst/>
                <a:latin typeface="Verdana" panose="020B0604030504040204" pitchFamily="34" charset="0"/>
                <a:ea typeface="Verdana" panose="020B0604030504040204" pitchFamily="34" charset="0"/>
                <a:cs typeface="Times New Roman" panose="02020603050405020304" pitchFamily="18" charset="0"/>
              </a:rPr>
              <a:t> Do you not know that all of us who have been baptized into Christ Jesus were baptized into his death? </a:t>
            </a:r>
            <a:r>
              <a:rPr lang="en-US" sz="2400" baseline="30000" dirty="0">
                <a:effectLst/>
                <a:latin typeface="Verdana" panose="020B0604030504040204" pitchFamily="34" charset="0"/>
                <a:ea typeface="Verdana" panose="020B0604030504040204" pitchFamily="34" charset="0"/>
                <a:cs typeface="Times New Roman" panose="02020603050405020304" pitchFamily="18" charset="0"/>
              </a:rPr>
              <a:t>4</a:t>
            </a:r>
            <a:r>
              <a:rPr lang="en-US" sz="2400" dirty="0">
                <a:effectLst/>
                <a:latin typeface="Verdana" panose="020B0604030504040204" pitchFamily="34" charset="0"/>
                <a:ea typeface="Verdana" panose="020B0604030504040204" pitchFamily="34" charset="0"/>
                <a:cs typeface="Times New Roman" panose="02020603050405020304" pitchFamily="18" charset="0"/>
              </a:rPr>
              <a:t> We were buried therefore with him by baptism into death, in order that, just as Christ was raised from the dead by the glory of the Father, we too might walk in newness of life. Romans 6:3-4</a:t>
            </a:r>
          </a:p>
          <a:p>
            <a:pPr marL="0" marR="0" indent="0">
              <a:lnSpc>
                <a:spcPct val="107000"/>
              </a:lnSpc>
              <a:spcBef>
                <a:spcPts val="0"/>
              </a:spcBef>
              <a:spcAft>
                <a:spcPts val="800"/>
              </a:spcAft>
              <a:buNone/>
            </a:pPr>
            <a:endParaRPr lang="en-US" sz="24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r>
              <a:rPr lang="en-US" dirty="0"/>
              <a:t>Examples: </a:t>
            </a:r>
          </a:p>
          <a:p>
            <a:pPr marL="0" indent="0">
              <a:buNone/>
            </a:pPr>
            <a:r>
              <a:rPr lang="en-US" dirty="0"/>
              <a:t>Pentecost – Acts 2, Ethiopian Eunuch – Acts 8, Apostle Paul – Acts 9, 22</a:t>
            </a:r>
          </a:p>
          <a:p>
            <a:pPr marL="0" indent="0">
              <a:buNone/>
            </a:pPr>
            <a:endParaRPr lang="en-US" dirty="0"/>
          </a:p>
        </p:txBody>
      </p:sp>
    </p:spTree>
    <p:extLst>
      <p:ext uri="{BB962C8B-B14F-4D97-AF65-F5344CB8AC3E}">
        <p14:creationId xmlns:p14="http://schemas.microsoft.com/office/powerpoint/2010/main" val="1408046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4D5011-E6D8-40F1-91D8-F2D6208B60E5}"/>
              </a:ext>
            </a:extLst>
          </p:cNvPr>
          <p:cNvSpPr>
            <a:spLocks noGrp="1"/>
          </p:cNvSpPr>
          <p:nvPr>
            <p:ph idx="1"/>
          </p:nvPr>
        </p:nvSpPr>
        <p:spPr>
          <a:xfrm>
            <a:off x="354458" y="310793"/>
            <a:ext cx="8435084" cy="6236413"/>
          </a:xfrm>
        </p:spPr>
        <p:txBody>
          <a:bodyPr/>
          <a:lstStyle/>
          <a:p>
            <a:pPr marL="0" marR="0" indent="0">
              <a:lnSpc>
                <a:spcPct val="107000"/>
              </a:lnSpc>
              <a:spcBef>
                <a:spcPts val="0"/>
              </a:spcBef>
              <a:spcAft>
                <a:spcPts val="800"/>
              </a:spcAft>
              <a:buNone/>
            </a:pPr>
            <a:r>
              <a:rPr lang="en-US" sz="3100" dirty="0">
                <a:effectLst/>
                <a:latin typeface="Verdana" panose="020B0604030504040204" pitchFamily="34" charset="0"/>
                <a:ea typeface="Verdana" panose="020B0604030504040204" pitchFamily="34" charset="0"/>
                <a:cs typeface="Times New Roman" panose="02020603050405020304" pitchFamily="18" charset="0"/>
              </a:rPr>
              <a:t>Reading the NT we recognize there are 2 stages in obeying the gospel.</a:t>
            </a:r>
          </a:p>
          <a:p>
            <a:pPr marL="0" marR="0" indent="0">
              <a:lnSpc>
                <a:spcPct val="107000"/>
              </a:lnSpc>
              <a:spcBef>
                <a:spcPts val="0"/>
              </a:spcBef>
              <a:spcAft>
                <a:spcPts val="800"/>
              </a:spcAft>
              <a:buNone/>
            </a:pPr>
            <a:r>
              <a:rPr lang="en-US" sz="3100"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1.  We accept God’s forgiveness on His terms.</a:t>
            </a:r>
          </a:p>
          <a:p>
            <a:pPr marL="0" marR="0" indent="0">
              <a:lnSpc>
                <a:spcPct val="107000"/>
              </a:lnSpc>
              <a:spcBef>
                <a:spcPts val="0"/>
              </a:spcBef>
              <a:spcAft>
                <a:spcPts val="800"/>
              </a:spcAft>
              <a:buNone/>
            </a:pPr>
            <a:r>
              <a:rPr lang="en-US" sz="3100"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2.  We live the rest of our lives under the Lordship of Christ.</a:t>
            </a:r>
          </a:p>
          <a:p>
            <a:pPr marL="0" indent="0" algn="ctr">
              <a:buNone/>
            </a:pPr>
            <a:r>
              <a:rPr lang="en-US" sz="3100" dirty="0">
                <a:effectLst/>
                <a:latin typeface="Verdana" panose="020B0604030504040204" pitchFamily="34" charset="0"/>
                <a:ea typeface="Verdana" panose="020B0604030504040204" pitchFamily="34" charset="0"/>
                <a:cs typeface="Times New Roman" panose="02020603050405020304" pitchFamily="18" charset="0"/>
              </a:rPr>
              <a:t>You can’t do the first and not the second.</a:t>
            </a:r>
          </a:p>
          <a:p>
            <a:pPr marL="0" indent="0">
              <a:buNone/>
            </a:pPr>
            <a:endParaRPr lang="en-US" dirty="0"/>
          </a:p>
        </p:txBody>
      </p:sp>
    </p:spTree>
    <p:extLst>
      <p:ext uri="{BB962C8B-B14F-4D97-AF65-F5344CB8AC3E}">
        <p14:creationId xmlns:p14="http://schemas.microsoft.com/office/powerpoint/2010/main" val="176606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4D5011-E6D8-40F1-91D8-F2D6208B60E5}"/>
              </a:ext>
            </a:extLst>
          </p:cNvPr>
          <p:cNvSpPr>
            <a:spLocks noGrp="1"/>
          </p:cNvSpPr>
          <p:nvPr>
            <p:ph idx="1"/>
          </p:nvPr>
        </p:nvSpPr>
        <p:spPr>
          <a:xfrm>
            <a:off x="385281" y="241443"/>
            <a:ext cx="8368301" cy="6298058"/>
          </a:xfrm>
        </p:spPr>
        <p:txBody>
          <a:bodyPr>
            <a:normAutofit lnSpcReduction="10000"/>
          </a:bodyPr>
          <a:lstStyle/>
          <a:p>
            <a:pPr marL="0" marR="0" indent="0">
              <a:lnSpc>
                <a:spcPct val="107000"/>
              </a:lnSpc>
              <a:spcBef>
                <a:spcPts val="0"/>
              </a:spcBef>
              <a:spcAft>
                <a:spcPts val="800"/>
              </a:spcAft>
              <a:buNone/>
            </a:pPr>
            <a:r>
              <a:rPr lang="en-US" baseline="30000" dirty="0">
                <a:effectLst/>
                <a:latin typeface="Verdana" panose="020B0604030504040204" pitchFamily="34" charset="0"/>
                <a:ea typeface="Verdana" panose="020B0604030504040204" pitchFamily="34" charset="0"/>
                <a:cs typeface="Arial" panose="020B0604020202020204" pitchFamily="34" charset="0"/>
              </a:rPr>
              <a:t>6</a:t>
            </a:r>
            <a:r>
              <a:rPr lang="en-US" dirty="0">
                <a:effectLst/>
                <a:latin typeface="Verdana" panose="020B0604030504040204" pitchFamily="34" charset="0"/>
                <a:ea typeface="Verdana" panose="020B0604030504040204" pitchFamily="34" charset="0"/>
                <a:cs typeface="Arial" panose="020B0604020202020204" pitchFamily="34" charset="0"/>
              </a:rPr>
              <a:t> Therefore, as you received Christ Jesus the Lord, so walk in him, </a:t>
            </a:r>
            <a:r>
              <a:rPr lang="en-US" baseline="30000" dirty="0">
                <a:effectLst/>
                <a:latin typeface="Verdana" panose="020B0604030504040204" pitchFamily="34" charset="0"/>
                <a:ea typeface="Verdana" panose="020B0604030504040204" pitchFamily="34" charset="0"/>
                <a:cs typeface="Arial" panose="020B0604020202020204" pitchFamily="34" charset="0"/>
              </a:rPr>
              <a:t>7</a:t>
            </a:r>
            <a:r>
              <a:rPr lang="en-US" dirty="0">
                <a:effectLst/>
                <a:latin typeface="Verdana" panose="020B0604030504040204" pitchFamily="34" charset="0"/>
                <a:ea typeface="Verdana" panose="020B0604030504040204" pitchFamily="34" charset="0"/>
                <a:cs typeface="Arial" panose="020B0604020202020204" pitchFamily="34" charset="0"/>
              </a:rPr>
              <a:t> rooted and built up in him and established in the faith, just as you were taught, abounding in thanksgiving. Colossians 2:6-7</a:t>
            </a:r>
          </a:p>
          <a:p>
            <a:pPr marL="0" marR="0" indent="0">
              <a:lnSpc>
                <a:spcPct val="107000"/>
              </a:lnSpc>
              <a:spcBef>
                <a:spcPts val="0"/>
              </a:spcBef>
              <a:spcAft>
                <a:spcPts val="800"/>
              </a:spcAft>
              <a:buNone/>
            </a:pPr>
            <a:endParaRPr lang="en-US" b="1" dirty="0">
              <a:solidFill>
                <a:schemeClr val="accent1"/>
              </a:solidFill>
              <a:latin typeface="Verdana" panose="020B0604030504040204" pitchFamily="34" charset="0"/>
              <a:ea typeface="Verdana" panose="020B0604030504040204" pitchFamily="34" charset="0"/>
              <a:cs typeface="Arial" panose="020B0604020202020204" pitchFamily="34" charset="0"/>
            </a:endParaRPr>
          </a:p>
          <a:p>
            <a:pPr marL="0" marR="0" indent="0">
              <a:lnSpc>
                <a:spcPct val="107000"/>
              </a:lnSpc>
              <a:spcBef>
                <a:spcPts val="0"/>
              </a:spcBef>
              <a:spcAft>
                <a:spcPts val="800"/>
              </a:spcAft>
              <a:buNone/>
            </a:pPr>
            <a:r>
              <a:rPr lang="en-US" b="1" dirty="0">
                <a:solidFill>
                  <a:schemeClr val="accent1"/>
                </a:solidFill>
                <a:latin typeface="Verdana" panose="020B0604030504040204" pitchFamily="34" charset="0"/>
                <a:ea typeface="Verdana" panose="020B0604030504040204" pitchFamily="34" charset="0"/>
                <a:cs typeface="Arial" panose="020B0604020202020204" pitchFamily="34" charset="0"/>
              </a:rPr>
              <a:t>It is whether the gospel is what we are obeying right now!</a:t>
            </a:r>
          </a:p>
          <a:p>
            <a:pPr marL="0" marR="0" indent="0">
              <a:lnSpc>
                <a:spcPct val="107000"/>
              </a:lnSpc>
              <a:spcBef>
                <a:spcPts val="0"/>
              </a:spcBef>
              <a:spcAft>
                <a:spcPts val="800"/>
              </a:spcAft>
              <a:buNone/>
            </a:pPr>
            <a:endParaRPr lang="en-US"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lnSpc>
                <a:spcPct val="107000"/>
              </a:lnSpc>
              <a:spcBef>
                <a:spcPts val="0"/>
              </a:spcBef>
              <a:spcAft>
                <a:spcPts val="800"/>
              </a:spcAft>
              <a:buNone/>
              <a:tabLst>
                <a:tab pos="5943600" algn="r"/>
              </a:tabLst>
            </a:pPr>
            <a:r>
              <a:rPr lang="en-US" baseline="30000" dirty="0">
                <a:effectLst/>
                <a:latin typeface="Verdana" panose="020B0604030504040204" pitchFamily="34" charset="0"/>
                <a:ea typeface="Verdana" panose="020B0604030504040204" pitchFamily="34" charset="0"/>
                <a:cs typeface="Times New Roman" panose="02020603050405020304" pitchFamily="18" charset="0"/>
              </a:rPr>
              <a:t>48</a:t>
            </a:r>
            <a:r>
              <a:rPr lang="en-US" dirty="0">
                <a:effectLst/>
                <a:latin typeface="Verdana" panose="020B0604030504040204" pitchFamily="34" charset="0"/>
                <a:ea typeface="Verdana" panose="020B0604030504040204" pitchFamily="34" charset="0"/>
                <a:cs typeface="Times New Roman" panose="02020603050405020304" pitchFamily="18" charset="0"/>
              </a:rPr>
              <a:t> The one who rejects me and does not receive my words has a judge; the word that I have spoken will judge him on the last day. John 12:48</a:t>
            </a:r>
          </a:p>
          <a:p>
            <a:pPr marL="0" indent="0">
              <a:buNone/>
            </a:pPr>
            <a:endParaRPr lang="en-US" dirty="0"/>
          </a:p>
        </p:txBody>
      </p:sp>
    </p:spTree>
    <p:extLst>
      <p:ext uri="{BB962C8B-B14F-4D97-AF65-F5344CB8AC3E}">
        <p14:creationId xmlns:p14="http://schemas.microsoft.com/office/powerpoint/2010/main" val="1902718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Connector 3">
            <a:extLst>
              <a:ext uri="{FF2B5EF4-FFF2-40B4-BE49-F238E27FC236}">
                <a16:creationId xmlns:a16="http://schemas.microsoft.com/office/drawing/2014/main" id="{1014C08C-C51C-4166-940B-19CED5D507C3}"/>
              </a:ext>
            </a:extLst>
          </p:cNvPr>
          <p:cNvSpPr/>
          <p:nvPr/>
        </p:nvSpPr>
        <p:spPr>
          <a:xfrm>
            <a:off x="2201041" y="477472"/>
            <a:ext cx="2381036" cy="2223716"/>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  </a:t>
            </a:r>
          </a:p>
        </p:txBody>
      </p:sp>
      <p:sp>
        <p:nvSpPr>
          <p:cNvPr id="5" name="Flowchart: Connector 4">
            <a:extLst>
              <a:ext uri="{FF2B5EF4-FFF2-40B4-BE49-F238E27FC236}">
                <a16:creationId xmlns:a16="http://schemas.microsoft.com/office/drawing/2014/main" id="{30E72FA0-15E6-448B-8F37-6659579FD80A}"/>
              </a:ext>
            </a:extLst>
          </p:cNvPr>
          <p:cNvSpPr/>
          <p:nvPr/>
        </p:nvSpPr>
        <p:spPr>
          <a:xfrm>
            <a:off x="4255594" y="418316"/>
            <a:ext cx="2424700" cy="22237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CD477C5-A795-4C55-94F8-FD7B8C7510E6}"/>
              </a:ext>
            </a:extLst>
          </p:cNvPr>
          <p:cNvSpPr txBox="1"/>
          <p:nvPr/>
        </p:nvSpPr>
        <p:spPr>
          <a:xfrm>
            <a:off x="368350" y="745344"/>
            <a:ext cx="1916130" cy="1569660"/>
          </a:xfrm>
          <a:prstGeom prst="rect">
            <a:avLst/>
          </a:prstGeom>
          <a:noFill/>
        </p:spPr>
        <p:txBody>
          <a:bodyPr wrap="square" rtlCol="0">
            <a:spAutoFit/>
          </a:bodyPr>
          <a:lstStyle/>
          <a:p>
            <a:pPr algn="ctr"/>
            <a:r>
              <a:rPr lang="en-US" sz="2400" dirty="0"/>
              <a:t> </a:t>
            </a:r>
            <a:r>
              <a:rPr lang="en-US" sz="2400" b="1" dirty="0"/>
              <a:t>God the Father, Jesus Christ &amp; the Holy Spirit</a:t>
            </a:r>
          </a:p>
        </p:txBody>
      </p:sp>
      <p:sp>
        <p:nvSpPr>
          <p:cNvPr id="9" name="TextBox 8">
            <a:extLst>
              <a:ext uri="{FF2B5EF4-FFF2-40B4-BE49-F238E27FC236}">
                <a16:creationId xmlns:a16="http://schemas.microsoft.com/office/drawing/2014/main" id="{D16DCB94-CE2D-44EB-BB10-5A9EB58EE514}"/>
              </a:ext>
            </a:extLst>
          </p:cNvPr>
          <p:cNvSpPr txBox="1"/>
          <p:nvPr/>
        </p:nvSpPr>
        <p:spPr>
          <a:xfrm>
            <a:off x="2707524" y="1117337"/>
            <a:ext cx="1530849" cy="830997"/>
          </a:xfrm>
          <a:prstGeom prst="rect">
            <a:avLst/>
          </a:prstGeom>
          <a:noFill/>
        </p:spPr>
        <p:txBody>
          <a:bodyPr wrap="square" rtlCol="0">
            <a:spAutoFit/>
          </a:bodyPr>
          <a:lstStyle/>
          <a:p>
            <a:pPr algn="ctr"/>
            <a:r>
              <a:rPr lang="en-US" sz="2400" b="1" dirty="0"/>
              <a:t>Better or Worse</a:t>
            </a:r>
          </a:p>
        </p:txBody>
      </p:sp>
      <p:sp>
        <p:nvSpPr>
          <p:cNvPr id="10" name="Flowchart: Connector 9">
            <a:extLst>
              <a:ext uri="{FF2B5EF4-FFF2-40B4-BE49-F238E27FC236}">
                <a16:creationId xmlns:a16="http://schemas.microsoft.com/office/drawing/2014/main" id="{5BE6F84D-B6FD-445A-8FB3-5B2BFEA7B36B}"/>
              </a:ext>
            </a:extLst>
          </p:cNvPr>
          <p:cNvSpPr/>
          <p:nvPr/>
        </p:nvSpPr>
        <p:spPr>
          <a:xfrm>
            <a:off x="6429054" y="395263"/>
            <a:ext cx="2381036" cy="224676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2" name="Flowchart: Connector 11">
            <a:extLst>
              <a:ext uri="{FF2B5EF4-FFF2-40B4-BE49-F238E27FC236}">
                <a16:creationId xmlns:a16="http://schemas.microsoft.com/office/drawing/2014/main" id="{BD87FCCE-29F3-44CF-A5FE-49048D4FB33B}"/>
              </a:ext>
            </a:extLst>
          </p:cNvPr>
          <p:cNvSpPr/>
          <p:nvPr/>
        </p:nvSpPr>
        <p:spPr>
          <a:xfrm>
            <a:off x="6458347" y="2375048"/>
            <a:ext cx="2424701" cy="234870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2AD52794-A585-4228-884A-76F8B1999698}"/>
              </a:ext>
            </a:extLst>
          </p:cNvPr>
          <p:cNvSpPr txBox="1"/>
          <p:nvPr/>
        </p:nvSpPr>
        <p:spPr>
          <a:xfrm>
            <a:off x="4502009" y="1126538"/>
            <a:ext cx="1967742" cy="830997"/>
          </a:xfrm>
          <a:prstGeom prst="rect">
            <a:avLst/>
          </a:prstGeom>
          <a:noFill/>
        </p:spPr>
        <p:txBody>
          <a:bodyPr wrap="square" rtlCol="0">
            <a:spAutoFit/>
          </a:bodyPr>
          <a:lstStyle/>
          <a:p>
            <a:pPr algn="ctr"/>
            <a:r>
              <a:rPr lang="en-US" sz="2400" b="1" dirty="0"/>
              <a:t>Richer or Poorer</a:t>
            </a:r>
          </a:p>
        </p:txBody>
      </p:sp>
      <p:sp>
        <p:nvSpPr>
          <p:cNvPr id="14" name="TextBox 13">
            <a:extLst>
              <a:ext uri="{FF2B5EF4-FFF2-40B4-BE49-F238E27FC236}">
                <a16:creationId xmlns:a16="http://schemas.microsoft.com/office/drawing/2014/main" id="{CA5291FD-8F9D-4EC1-A538-378B532634C1}"/>
              </a:ext>
            </a:extLst>
          </p:cNvPr>
          <p:cNvSpPr txBox="1"/>
          <p:nvPr/>
        </p:nvSpPr>
        <p:spPr>
          <a:xfrm>
            <a:off x="6775799" y="1101133"/>
            <a:ext cx="2034291" cy="830997"/>
          </a:xfrm>
          <a:prstGeom prst="rect">
            <a:avLst/>
          </a:prstGeom>
          <a:noFill/>
        </p:spPr>
        <p:txBody>
          <a:bodyPr wrap="square" rtlCol="0">
            <a:spAutoFit/>
          </a:bodyPr>
          <a:lstStyle/>
          <a:p>
            <a:pPr algn="ctr"/>
            <a:r>
              <a:rPr lang="en-US" sz="2400" b="1" dirty="0"/>
              <a:t>Sickness or Health</a:t>
            </a:r>
          </a:p>
        </p:txBody>
      </p:sp>
      <p:sp>
        <p:nvSpPr>
          <p:cNvPr id="15" name="Flowchart: Connector 14">
            <a:extLst>
              <a:ext uri="{FF2B5EF4-FFF2-40B4-BE49-F238E27FC236}">
                <a16:creationId xmlns:a16="http://schemas.microsoft.com/office/drawing/2014/main" id="{31C9F573-395F-45BD-8FC5-8C4DFEAB9601}"/>
              </a:ext>
            </a:extLst>
          </p:cNvPr>
          <p:cNvSpPr/>
          <p:nvPr/>
        </p:nvSpPr>
        <p:spPr>
          <a:xfrm>
            <a:off x="168423" y="391234"/>
            <a:ext cx="2381037" cy="2250797"/>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0E94BEC9-427B-4E87-9E59-FD25602CF8C4}"/>
              </a:ext>
            </a:extLst>
          </p:cNvPr>
          <p:cNvSpPr/>
          <p:nvPr/>
        </p:nvSpPr>
        <p:spPr>
          <a:xfrm>
            <a:off x="4286663" y="1368847"/>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C91505B8-396F-48AF-A356-6428CF9CAB25}"/>
              </a:ext>
            </a:extLst>
          </p:cNvPr>
          <p:cNvSpPr/>
          <p:nvPr/>
        </p:nvSpPr>
        <p:spPr>
          <a:xfrm>
            <a:off x="6440480" y="1362532"/>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C72E29B2-6944-4857-97BB-366CC7819CF6}"/>
              </a:ext>
            </a:extLst>
          </p:cNvPr>
          <p:cNvSpPr/>
          <p:nvPr/>
        </p:nvSpPr>
        <p:spPr>
          <a:xfrm rot="5400000">
            <a:off x="7324225" y="2602076"/>
            <a:ext cx="74642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6434DA9E-65EF-4A04-89F2-A348A9417B6B}"/>
              </a:ext>
            </a:extLst>
          </p:cNvPr>
          <p:cNvSpPr/>
          <p:nvPr/>
        </p:nvSpPr>
        <p:spPr>
          <a:xfrm rot="10800000">
            <a:off x="6183527" y="3272330"/>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a:extLst>
              <a:ext uri="{FF2B5EF4-FFF2-40B4-BE49-F238E27FC236}">
                <a16:creationId xmlns:a16="http://schemas.microsoft.com/office/drawing/2014/main" id="{698B428B-98A0-4656-8A8C-3BD75847C99C}"/>
              </a:ext>
            </a:extLst>
          </p:cNvPr>
          <p:cNvSpPr/>
          <p:nvPr/>
        </p:nvSpPr>
        <p:spPr>
          <a:xfrm>
            <a:off x="4286662" y="2393879"/>
            <a:ext cx="2437807" cy="232987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B77746B6-1C71-4733-8D63-6DBF2E819415}"/>
              </a:ext>
            </a:extLst>
          </p:cNvPr>
          <p:cNvSpPr txBox="1"/>
          <p:nvPr/>
        </p:nvSpPr>
        <p:spPr>
          <a:xfrm>
            <a:off x="6836728" y="3142927"/>
            <a:ext cx="1721421" cy="830997"/>
          </a:xfrm>
          <a:prstGeom prst="rect">
            <a:avLst/>
          </a:prstGeom>
          <a:noFill/>
        </p:spPr>
        <p:txBody>
          <a:bodyPr wrap="square">
            <a:spAutoFit/>
          </a:bodyPr>
          <a:lstStyle/>
          <a:p>
            <a:pPr algn="ctr"/>
            <a:r>
              <a:rPr lang="en-US" sz="2400" b="1" dirty="0"/>
              <a:t>Love and Cherish </a:t>
            </a:r>
          </a:p>
        </p:txBody>
      </p:sp>
      <p:sp>
        <p:nvSpPr>
          <p:cNvPr id="2" name="TextBox 1">
            <a:extLst>
              <a:ext uri="{FF2B5EF4-FFF2-40B4-BE49-F238E27FC236}">
                <a16:creationId xmlns:a16="http://schemas.microsoft.com/office/drawing/2014/main" id="{75C4C8A2-A924-45DE-8EED-13546C3DEC30}"/>
              </a:ext>
            </a:extLst>
          </p:cNvPr>
          <p:cNvSpPr txBox="1"/>
          <p:nvPr/>
        </p:nvSpPr>
        <p:spPr>
          <a:xfrm>
            <a:off x="4344107" y="3020836"/>
            <a:ext cx="2220624" cy="830997"/>
          </a:xfrm>
          <a:prstGeom prst="rect">
            <a:avLst/>
          </a:prstGeom>
          <a:noFill/>
        </p:spPr>
        <p:txBody>
          <a:bodyPr wrap="square" rtlCol="0">
            <a:spAutoFit/>
          </a:bodyPr>
          <a:lstStyle/>
          <a:p>
            <a:pPr algn="ctr"/>
            <a:r>
              <a:rPr lang="en-US" sz="2400" b="1" dirty="0"/>
              <a:t>Forsaking all Others</a:t>
            </a:r>
          </a:p>
        </p:txBody>
      </p:sp>
      <p:pic>
        <p:nvPicPr>
          <p:cNvPr id="3" name="Picture 2">
            <a:extLst>
              <a:ext uri="{FF2B5EF4-FFF2-40B4-BE49-F238E27FC236}">
                <a16:creationId xmlns:a16="http://schemas.microsoft.com/office/drawing/2014/main" id="{1AEF5CC6-0004-4E95-9CD7-C3ADA3F9D287}"/>
              </a:ext>
            </a:extLst>
          </p:cNvPr>
          <p:cNvPicPr>
            <a:picLocks noChangeAspect="1"/>
          </p:cNvPicPr>
          <p:nvPr/>
        </p:nvPicPr>
        <p:blipFill>
          <a:blip r:embed="rId2"/>
          <a:stretch>
            <a:fillRect/>
          </a:stretch>
        </p:blipFill>
        <p:spPr>
          <a:xfrm rot="19173181">
            <a:off x="2804601" y="2880719"/>
            <a:ext cx="1585181" cy="829458"/>
          </a:xfrm>
          <a:prstGeom prst="rect">
            <a:avLst/>
          </a:prstGeom>
        </p:spPr>
      </p:pic>
      <p:sp>
        <p:nvSpPr>
          <p:cNvPr id="11" name="Flowchart: Connector 10">
            <a:extLst>
              <a:ext uri="{FF2B5EF4-FFF2-40B4-BE49-F238E27FC236}">
                <a16:creationId xmlns:a16="http://schemas.microsoft.com/office/drawing/2014/main" id="{E0811D5C-5F36-436F-8E32-F42061DCDFBD}"/>
              </a:ext>
            </a:extLst>
          </p:cNvPr>
          <p:cNvSpPr/>
          <p:nvPr/>
        </p:nvSpPr>
        <p:spPr>
          <a:xfrm>
            <a:off x="267342" y="2852073"/>
            <a:ext cx="4089917" cy="3612987"/>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0BCF8450-A7A0-4FF5-8DF4-0DC7F05D945D}"/>
              </a:ext>
            </a:extLst>
          </p:cNvPr>
          <p:cNvSpPr txBox="1"/>
          <p:nvPr/>
        </p:nvSpPr>
        <p:spPr>
          <a:xfrm>
            <a:off x="891924" y="3903345"/>
            <a:ext cx="2840751" cy="2123658"/>
          </a:xfrm>
          <a:prstGeom prst="rect">
            <a:avLst/>
          </a:prstGeom>
          <a:noFill/>
        </p:spPr>
        <p:txBody>
          <a:bodyPr wrap="square" rtlCol="0">
            <a:spAutoFit/>
          </a:bodyPr>
          <a:lstStyle/>
          <a:p>
            <a:r>
              <a:rPr lang="en-US" sz="2200" b="1" dirty="0"/>
              <a:t>Matthew 19:6 - </a:t>
            </a:r>
            <a:r>
              <a:rPr lang="en-US" sz="2200" b="1" baseline="30000" dirty="0"/>
              <a:t>6</a:t>
            </a:r>
            <a:r>
              <a:rPr lang="en-US" sz="2200" b="1" dirty="0"/>
              <a:t> So they are no longer two but one flesh. What therefore God has joined together, let not man separate.” </a:t>
            </a:r>
          </a:p>
        </p:txBody>
      </p:sp>
      <p:sp>
        <p:nvSpPr>
          <p:cNvPr id="25" name="Arrow: Right 24">
            <a:extLst>
              <a:ext uri="{FF2B5EF4-FFF2-40B4-BE49-F238E27FC236}">
                <a16:creationId xmlns:a16="http://schemas.microsoft.com/office/drawing/2014/main" id="{BD16FF84-2A18-4EB2-94AE-658B4C155DC4}"/>
              </a:ext>
            </a:extLst>
          </p:cNvPr>
          <p:cNvSpPr/>
          <p:nvPr/>
        </p:nvSpPr>
        <p:spPr>
          <a:xfrm>
            <a:off x="2237630" y="1339603"/>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9C5BB25-66EB-49A8-9C04-2D4817D01B8C}"/>
              </a:ext>
            </a:extLst>
          </p:cNvPr>
          <p:cNvSpPr txBox="1"/>
          <p:nvPr/>
        </p:nvSpPr>
        <p:spPr>
          <a:xfrm>
            <a:off x="4428162" y="4988103"/>
            <a:ext cx="4448496" cy="861774"/>
          </a:xfrm>
          <a:prstGeom prst="rect">
            <a:avLst/>
          </a:prstGeom>
          <a:noFill/>
        </p:spPr>
        <p:txBody>
          <a:bodyPr wrap="square" rtlCol="0">
            <a:spAutoFit/>
          </a:bodyPr>
          <a:lstStyle/>
          <a:p>
            <a:r>
              <a:rPr lang="en-US" sz="2500" b="1" dirty="0">
                <a:solidFill>
                  <a:schemeClr val="accent1"/>
                </a:solidFill>
              </a:rPr>
              <a:t>Marriage is a Covenant/Promise made with God on His Terms</a:t>
            </a:r>
          </a:p>
        </p:txBody>
      </p:sp>
      <p:pic>
        <p:nvPicPr>
          <p:cNvPr id="23" name="Picture 22">
            <a:extLst>
              <a:ext uri="{FF2B5EF4-FFF2-40B4-BE49-F238E27FC236}">
                <a16:creationId xmlns:a16="http://schemas.microsoft.com/office/drawing/2014/main" id="{44AEBDC0-9D84-409B-8EEC-D13B1D38FE8E}"/>
              </a:ext>
            </a:extLst>
          </p:cNvPr>
          <p:cNvPicPr>
            <a:picLocks noChangeAspect="1"/>
          </p:cNvPicPr>
          <p:nvPr/>
        </p:nvPicPr>
        <p:blipFill>
          <a:blip r:embed="rId2"/>
          <a:stretch>
            <a:fillRect/>
          </a:stretch>
        </p:blipFill>
        <p:spPr>
          <a:xfrm rot="14795309">
            <a:off x="1002690" y="2762406"/>
            <a:ext cx="1540282" cy="829458"/>
          </a:xfrm>
          <a:prstGeom prst="rect">
            <a:avLst/>
          </a:prstGeom>
        </p:spPr>
      </p:pic>
    </p:spTree>
    <p:extLst>
      <p:ext uri="{BB962C8B-B14F-4D97-AF65-F5344CB8AC3E}">
        <p14:creationId xmlns:p14="http://schemas.microsoft.com/office/powerpoint/2010/main" val="3978320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 calcmode="lin" valueType="num">
                                      <p:cBhvr>
                                        <p:cTn id="15" dur="10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1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1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1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anim calcmode="lin" valueType="num">
                                      <p:cBhvr>
                                        <p:cTn id="23" dur="10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14">
                                            <p:txEl>
                                              <p:pRg st="0" end="0"/>
                                            </p:txEl>
                                          </p:spTgt>
                                        </p:tgtEl>
                                        <p:attrNameLst>
                                          <p:attrName>ppt_h</p:attrName>
                                        </p:attrNameLst>
                                      </p:cBhvr>
                                      <p:tavLst>
                                        <p:tav tm="0">
                                          <p:val>
                                            <p:fltVal val="0"/>
                                          </p:val>
                                        </p:tav>
                                        <p:tav tm="100000">
                                          <p:val>
                                            <p:strVal val="#ppt_h"/>
                                          </p:val>
                                        </p:tav>
                                      </p:tavLst>
                                    </p:anim>
                                    <p:anim calcmode="lin" valueType="num">
                                      <p:cBhvr>
                                        <p:cTn id="25" dur="1000" fill="hold"/>
                                        <p:tgtEl>
                                          <p:spTgt spid="14">
                                            <p:txEl>
                                              <p:pRg st="0" end="0"/>
                                            </p:txEl>
                                          </p:spTgt>
                                        </p:tgtEl>
                                        <p:attrNameLst>
                                          <p:attrName>style.rotation</p:attrName>
                                        </p:attrNameLst>
                                      </p:cBhvr>
                                      <p:tavLst>
                                        <p:tav tm="0">
                                          <p:val>
                                            <p:fltVal val="90"/>
                                          </p:val>
                                        </p:tav>
                                        <p:tav tm="100000">
                                          <p:val>
                                            <p:fltVal val="0"/>
                                          </p:val>
                                        </p:tav>
                                      </p:tavLst>
                                    </p:anim>
                                    <p:animEffect transition="in" filter="fade">
                                      <p:cBhvr>
                                        <p:cTn id="26" dur="1000"/>
                                        <p:tgtEl>
                                          <p:spTgt spid="14">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24">
                                            <p:txEl>
                                              <p:pRg st="0" end="0"/>
                                            </p:txEl>
                                          </p:spTgt>
                                        </p:tgtEl>
                                        <p:attrNameLst>
                                          <p:attrName>style.visibility</p:attrName>
                                        </p:attrNameLst>
                                      </p:cBhvr>
                                      <p:to>
                                        <p:strVal val="visible"/>
                                      </p:to>
                                    </p:set>
                                    <p:anim calcmode="lin" valueType="num">
                                      <p:cBhvr>
                                        <p:cTn id="31" dur="1000" fill="hold"/>
                                        <p:tgtEl>
                                          <p:spTgt spid="24">
                                            <p:txEl>
                                              <p:pRg st="0" end="0"/>
                                            </p:txEl>
                                          </p:spTgt>
                                        </p:tgtEl>
                                        <p:attrNameLst>
                                          <p:attrName>ppt_w</p:attrName>
                                        </p:attrNameLst>
                                      </p:cBhvr>
                                      <p:tavLst>
                                        <p:tav tm="0">
                                          <p:val>
                                            <p:fltVal val="0"/>
                                          </p:val>
                                        </p:tav>
                                        <p:tav tm="100000">
                                          <p:val>
                                            <p:strVal val="#ppt_w"/>
                                          </p:val>
                                        </p:tav>
                                      </p:tavLst>
                                    </p:anim>
                                    <p:anim calcmode="lin" valueType="num">
                                      <p:cBhvr>
                                        <p:cTn id="32" dur="1000" fill="hold"/>
                                        <p:tgtEl>
                                          <p:spTgt spid="24">
                                            <p:txEl>
                                              <p:pRg st="0" end="0"/>
                                            </p:txEl>
                                          </p:spTgt>
                                        </p:tgtEl>
                                        <p:attrNameLst>
                                          <p:attrName>ppt_h</p:attrName>
                                        </p:attrNameLst>
                                      </p:cBhvr>
                                      <p:tavLst>
                                        <p:tav tm="0">
                                          <p:val>
                                            <p:fltVal val="0"/>
                                          </p:val>
                                        </p:tav>
                                        <p:tav tm="100000">
                                          <p:val>
                                            <p:strVal val="#ppt_h"/>
                                          </p:val>
                                        </p:tav>
                                      </p:tavLst>
                                    </p:anim>
                                    <p:anim calcmode="lin" valueType="num">
                                      <p:cBhvr>
                                        <p:cTn id="33" dur="1000" fill="hold"/>
                                        <p:tgtEl>
                                          <p:spTgt spid="24">
                                            <p:txEl>
                                              <p:pRg st="0" end="0"/>
                                            </p:txEl>
                                          </p:spTgt>
                                        </p:tgtEl>
                                        <p:attrNameLst>
                                          <p:attrName>style.rotation</p:attrName>
                                        </p:attrNameLst>
                                      </p:cBhvr>
                                      <p:tavLst>
                                        <p:tav tm="0">
                                          <p:val>
                                            <p:fltVal val="90"/>
                                          </p:val>
                                        </p:tav>
                                        <p:tav tm="100000">
                                          <p:val>
                                            <p:fltVal val="0"/>
                                          </p:val>
                                        </p:tav>
                                      </p:tavLst>
                                    </p:anim>
                                    <p:animEffect transition="in" filter="fade">
                                      <p:cBhvr>
                                        <p:cTn id="34" dur="1000"/>
                                        <p:tgtEl>
                                          <p:spTgt spid="24">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p:cTn id="39" dur="500" fill="hold"/>
                                        <p:tgtEl>
                                          <p:spTgt spid="2"/>
                                        </p:tgtEl>
                                        <p:attrNameLst>
                                          <p:attrName>ppt_w</p:attrName>
                                        </p:attrNameLst>
                                      </p:cBhvr>
                                      <p:tavLst>
                                        <p:tav tm="0">
                                          <p:val>
                                            <p:fltVal val="0"/>
                                          </p:val>
                                        </p:tav>
                                        <p:tav tm="100000">
                                          <p:val>
                                            <p:strVal val="#ppt_w"/>
                                          </p:val>
                                        </p:tav>
                                      </p:tavLst>
                                    </p:anim>
                                    <p:anim calcmode="lin" valueType="num">
                                      <p:cBhvr>
                                        <p:cTn id="40" dur="500" fill="hold"/>
                                        <p:tgtEl>
                                          <p:spTgt spid="2"/>
                                        </p:tgtEl>
                                        <p:attrNameLst>
                                          <p:attrName>ppt_h</p:attrName>
                                        </p:attrNameLst>
                                      </p:cBhvr>
                                      <p:tavLst>
                                        <p:tav tm="0">
                                          <p:val>
                                            <p:fltVal val="0"/>
                                          </p:val>
                                        </p:tav>
                                        <p:tav tm="100000">
                                          <p:val>
                                            <p:strVal val="#ppt_h"/>
                                          </p:val>
                                        </p:tav>
                                      </p:tavLst>
                                    </p:anim>
                                    <p:animEffect transition="in" filter="fade">
                                      <p:cBhvr>
                                        <p:cTn id="41" dur="500"/>
                                        <p:tgtEl>
                                          <p:spTgt spid="2"/>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p:cTn id="46" dur="500" fill="hold"/>
                                        <p:tgtEl>
                                          <p:spTgt spid="19"/>
                                        </p:tgtEl>
                                        <p:attrNameLst>
                                          <p:attrName>ppt_w</p:attrName>
                                        </p:attrNameLst>
                                      </p:cBhvr>
                                      <p:tavLst>
                                        <p:tav tm="0">
                                          <p:val>
                                            <p:fltVal val="0"/>
                                          </p:val>
                                        </p:tav>
                                        <p:tav tm="100000">
                                          <p:val>
                                            <p:strVal val="#ppt_w"/>
                                          </p:val>
                                        </p:tav>
                                      </p:tavLst>
                                    </p:anim>
                                    <p:anim calcmode="lin" valueType="num">
                                      <p:cBhvr>
                                        <p:cTn id="47" dur="500" fill="hold"/>
                                        <p:tgtEl>
                                          <p:spTgt spid="19"/>
                                        </p:tgtEl>
                                        <p:attrNameLst>
                                          <p:attrName>ppt_h</p:attrName>
                                        </p:attrNameLst>
                                      </p:cBhvr>
                                      <p:tavLst>
                                        <p:tav tm="0">
                                          <p:val>
                                            <p:fltVal val="0"/>
                                          </p:val>
                                        </p:tav>
                                        <p:tav tm="100000">
                                          <p:val>
                                            <p:strVal val="#ppt_h"/>
                                          </p:val>
                                        </p:tav>
                                      </p:tavLst>
                                    </p:anim>
                                    <p:animEffect transition="in" filter="fade">
                                      <p:cBhvr>
                                        <p:cTn id="4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F341B-77D9-46CA-966C-96F5B4D66908}"/>
              </a:ext>
            </a:extLst>
          </p:cNvPr>
          <p:cNvSpPr>
            <a:spLocks noGrp="1"/>
          </p:cNvSpPr>
          <p:nvPr>
            <p:ph type="ctrTitle"/>
          </p:nvPr>
        </p:nvSpPr>
        <p:spPr/>
        <p:txBody>
          <a:bodyPr/>
          <a:lstStyle/>
          <a:p>
            <a:r>
              <a:rPr lang="en-US" dirty="0">
                <a:latin typeface="Verdana" panose="020B0604030504040204" pitchFamily="34" charset="0"/>
                <a:ea typeface="Verdana" panose="020B0604030504040204" pitchFamily="34" charset="0"/>
              </a:rPr>
              <a:t>What God Has Joined Together</a:t>
            </a:r>
          </a:p>
        </p:txBody>
      </p:sp>
      <p:sp>
        <p:nvSpPr>
          <p:cNvPr id="3" name="Subtitle 2">
            <a:extLst>
              <a:ext uri="{FF2B5EF4-FFF2-40B4-BE49-F238E27FC236}">
                <a16:creationId xmlns:a16="http://schemas.microsoft.com/office/drawing/2014/main" id="{D3D209A1-B24D-40AC-8084-33A18FD120C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90532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Connector 3">
            <a:extLst>
              <a:ext uri="{FF2B5EF4-FFF2-40B4-BE49-F238E27FC236}">
                <a16:creationId xmlns:a16="http://schemas.microsoft.com/office/drawing/2014/main" id="{1014C08C-C51C-4166-940B-19CED5D507C3}"/>
              </a:ext>
            </a:extLst>
          </p:cNvPr>
          <p:cNvSpPr/>
          <p:nvPr/>
        </p:nvSpPr>
        <p:spPr>
          <a:xfrm>
            <a:off x="2202525" y="475692"/>
            <a:ext cx="2381036" cy="2246769"/>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  </a:t>
            </a:r>
          </a:p>
        </p:txBody>
      </p:sp>
      <p:sp>
        <p:nvSpPr>
          <p:cNvPr id="5" name="Flowchart: Connector 4">
            <a:extLst>
              <a:ext uri="{FF2B5EF4-FFF2-40B4-BE49-F238E27FC236}">
                <a16:creationId xmlns:a16="http://schemas.microsoft.com/office/drawing/2014/main" id="{30E72FA0-15E6-448B-8F37-6659579FD80A}"/>
              </a:ext>
            </a:extLst>
          </p:cNvPr>
          <p:cNvSpPr/>
          <p:nvPr/>
        </p:nvSpPr>
        <p:spPr>
          <a:xfrm>
            <a:off x="4255594" y="418316"/>
            <a:ext cx="2424700" cy="22237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CD477C5-A795-4C55-94F8-FD7B8C7510E6}"/>
              </a:ext>
            </a:extLst>
          </p:cNvPr>
          <p:cNvSpPr txBox="1"/>
          <p:nvPr/>
        </p:nvSpPr>
        <p:spPr>
          <a:xfrm>
            <a:off x="368350" y="745344"/>
            <a:ext cx="1916130" cy="1569660"/>
          </a:xfrm>
          <a:prstGeom prst="rect">
            <a:avLst/>
          </a:prstGeom>
          <a:noFill/>
        </p:spPr>
        <p:txBody>
          <a:bodyPr wrap="square" rtlCol="0">
            <a:spAutoFit/>
          </a:bodyPr>
          <a:lstStyle/>
          <a:p>
            <a:pPr algn="ctr"/>
            <a:r>
              <a:rPr lang="en-US" sz="2400" dirty="0"/>
              <a:t> </a:t>
            </a:r>
            <a:r>
              <a:rPr lang="en-US" sz="2400" b="1" dirty="0"/>
              <a:t>God the Father, Jesus Christ &amp; the Holy Spirit</a:t>
            </a:r>
          </a:p>
        </p:txBody>
      </p:sp>
      <p:sp>
        <p:nvSpPr>
          <p:cNvPr id="10" name="Flowchart: Connector 9">
            <a:extLst>
              <a:ext uri="{FF2B5EF4-FFF2-40B4-BE49-F238E27FC236}">
                <a16:creationId xmlns:a16="http://schemas.microsoft.com/office/drawing/2014/main" id="{5BE6F84D-B6FD-445A-8FB3-5B2BFEA7B36B}"/>
              </a:ext>
            </a:extLst>
          </p:cNvPr>
          <p:cNvSpPr/>
          <p:nvPr/>
        </p:nvSpPr>
        <p:spPr>
          <a:xfrm>
            <a:off x="6429054" y="395263"/>
            <a:ext cx="2381036" cy="224676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2" name="Flowchart: Connector 11">
            <a:extLst>
              <a:ext uri="{FF2B5EF4-FFF2-40B4-BE49-F238E27FC236}">
                <a16:creationId xmlns:a16="http://schemas.microsoft.com/office/drawing/2014/main" id="{BD87FCCE-29F3-44CF-A5FE-49048D4FB33B}"/>
              </a:ext>
            </a:extLst>
          </p:cNvPr>
          <p:cNvSpPr/>
          <p:nvPr/>
        </p:nvSpPr>
        <p:spPr>
          <a:xfrm>
            <a:off x="6458347" y="2375048"/>
            <a:ext cx="2424701" cy="234870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CA5291FD-8F9D-4EC1-A538-378B532634C1}"/>
              </a:ext>
            </a:extLst>
          </p:cNvPr>
          <p:cNvSpPr txBox="1"/>
          <p:nvPr/>
        </p:nvSpPr>
        <p:spPr>
          <a:xfrm>
            <a:off x="6775799" y="1101133"/>
            <a:ext cx="2034291" cy="461665"/>
          </a:xfrm>
          <a:prstGeom prst="rect">
            <a:avLst/>
          </a:prstGeom>
          <a:noFill/>
        </p:spPr>
        <p:txBody>
          <a:bodyPr wrap="square" rtlCol="0">
            <a:spAutoFit/>
          </a:bodyPr>
          <a:lstStyle/>
          <a:p>
            <a:pPr algn="ctr"/>
            <a:r>
              <a:rPr lang="en-US" sz="2400" dirty="0"/>
              <a:t> </a:t>
            </a:r>
            <a:endParaRPr lang="en-US" sz="2400" b="1" dirty="0"/>
          </a:p>
        </p:txBody>
      </p:sp>
      <p:sp>
        <p:nvSpPr>
          <p:cNvPr id="15" name="Flowchart: Connector 14">
            <a:extLst>
              <a:ext uri="{FF2B5EF4-FFF2-40B4-BE49-F238E27FC236}">
                <a16:creationId xmlns:a16="http://schemas.microsoft.com/office/drawing/2014/main" id="{31C9F573-395F-45BD-8FC5-8C4DFEAB9601}"/>
              </a:ext>
            </a:extLst>
          </p:cNvPr>
          <p:cNvSpPr/>
          <p:nvPr/>
        </p:nvSpPr>
        <p:spPr>
          <a:xfrm>
            <a:off x="168423" y="391234"/>
            <a:ext cx="2381037" cy="2250797"/>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0E94BEC9-427B-4E87-9E59-FD25602CF8C4}"/>
              </a:ext>
            </a:extLst>
          </p:cNvPr>
          <p:cNvSpPr/>
          <p:nvPr/>
        </p:nvSpPr>
        <p:spPr>
          <a:xfrm>
            <a:off x="4286663" y="1368847"/>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C91505B8-396F-48AF-A356-6428CF9CAB25}"/>
              </a:ext>
            </a:extLst>
          </p:cNvPr>
          <p:cNvSpPr/>
          <p:nvPr/>
        </p:nvSpPr>
        <p:spPr>
          <a:xfrm>
            <a:off x="6440480" y="1362532"/>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C72E29B2-6944-4857-97BB-366CC7819CF6}"/>
              </a:ext>
            </a:extLst>
          </p:cNvPr>
          <p:cNvSpPr/>
          <p:nvPr/>
        </p:nvSpPr>
        <p:spPr>
          <a:xfrm rot="5400000">
            <a:off x="7324225" y="2602076"/>
            <a:ext cx="74642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6434DA9E-65EF-4A04-89F2-A348A9417B6B}"/>
              </a:ext>
            </a:extLst>
          </p:cNvPr>
          <p:cNvSpPr/>
          <p:nvPr/>
        </p:nvSpPr>
        <p:spPr>
          <a:xfrm rot="10800000">
            <a:off x="6183527" y="3272330"/>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a:extLst>
              <a:ext uri="{FF2B5EF4-FFF2-40B4-BE49-F238E27FC236}">
                <a16:creationId xmlns:a16="http://schemas.microsoft.com/office/drawing/2014/main" id="{698B428B-98A0-4656-8A8C-3BD75847C99C}"/>
              </a:ext>
            </a:extLst>
          </p:cNvPr>
          <p:cNvSpPr/>
          <p:nvPr/>
        </p:nvSpPr>
        <p:spPr>
          <a:xfrm>
            <a:off x="4286662" y="2393879"/>
            <a:ext cx="2437807" cy="232987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Right 24">
            <a:extLst>
              <a:ext uri="{FF2B5EF4-FFF2-40B4-BE49-F238E27FC236}">
                <a16:creationId xmlns:a16="http://schemas.microsoft.com/office/drawing/2014/main" id="{BD16FF84-2A18-4EB2-94AE-658B4C155DC4}"/>
              </a:ext>
            </a:extLst>
          </p:cNvPr>
          <p:cNvSpPr/>
          <p:nvPr/>
        </p:nvSpPr>
        <p:spPr>
          <a:xfrm>
            <a:off x="2237630" y="1339603"/>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a:extLst>
              <a:ext uri="{FF2B5EF4-FFF2-40B4-BE49-F238E27FC236}">
                <a16:creationId xmlns:a16="http://schemas.microsoft.com/office/drawing/2014/main" id="{28F31819-6587-444E-A714-C7EE3C1B60F1}"/>
              </a:ext>
            </a:extLst>
          </p:cNvPr>
          <p:cNvSpPr/>
          <p:nvPr/>
        </p:nvSpPr>
        <p:spPr>
          <a:xfrm>
            <a:off x="2098224" y="2450677"/>
            <a:ext cx="2437807" cy="232987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a:extLst>
              <a:ext uri="{FF2B5EF4-FFF2-40B4-BE49-F238E27FC236}">
                <a16:creationId xmlns:a16="http://schemas.microsoft.com/office/drawing/2014/main" id="{821F8A7E-2029-43FA-8DE5-561C45086255}"/>
              </a:ext>
            </a:extLst>
          </p:cNvPr>
          <p:cNvSpPr/>
          <p:nvPr/>
        </p:nvSpPr>
        <p:spPr>
          <a:xfrm>
            <a:off x="2134133" y="4508622"/>
            <a:ext cx="2437807" cy="225079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59DE0B35-AFF3-44B7-BAFB-F9CD4711D2C7}"/>
              </a:ext>
            </a:extLst>
          </p:cNvPr>
          <p:cNvSpPr/>
          <p:nvPr/>
        </p:nvSpPr>
        <p:spPr>
          <a:xfrm rot="10800000">
            <a:off x="4003447" y="3312209"/>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BE0BD6F0-B49A-4844-90B1-07364FE2A6CF}"/>
              </a:ext>
            </a:extLst>
          </p:cNvPr>
          <p:cNvSpPr/>
          <p:nvPr/>
        </p:nvSpPr>
        <p:spPr>
          <a:xfrm rot="5400000">
            <a:off x="3097931" y="4612915"/>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Right 31">
            <a:extLst>
              <a:ext uri="{FF2B5EF4-FFF2-40B4-BE49-F238E27FC236}">
                <a16:creationId xmlns:a16="http://schemas.microsoft.com/office/drawing/2014/main" id="{20B68AD2-6395-4E45-9A64-CBA5E525EFE3}"/>
              </a:ext>
            </a:extLst>
          </p:cNvPr>
          <p:cNvSpPr/>
          <p:nvPr/>
        </p:nvSpPr>
        <p:spPr>
          <a:xfrm>
            <a:off x="4607849" y="5489153"/>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4AAD1B5-C751-495B-BFA4-ACCC305324EB}"/>
              </a:ext>
            </a:extLst>
          </p:cNvPr>
          <p:cNvSpPr txBox="1"/>
          <p:nvPr/>
        </p:nvSpPr>
        <p:spPr>
          <a:xfrm>
            <a:off x="367691" y="3142927"/>
            <a:ext cx="1571041" cy="3323987"/>
          </a:xfrm>
          <a:prstGeom prst="rect">
            <a:avLst/>
          </a:prstGeom>
          <a:noFill/>
        </p:spPr>
        <p:txBody>
          <a:bodyPr wrap="square" rtlCol="0">
            <a:spAutoFit/>
          </a:bodyPr>
          <a:lstStyle/>
          <a:p>
            <a:r>
              <a:rPr lang="en-US" sz="2900" b="1" dirty="0">
                <a:solidFill>
                  <a:srgbClr val="7030A0"/>
                </a:solidFill>
              </a:rPr>
              <a:t>What God Has Joined Together Let Not Man Put Asunder</a:t>
            </a:r>
          </a:p>
        </p:txBody>
      </p:sp>
    </p:spTree>
    <p:extLst>
      <p:ext uri="{BB962C8B-B14F-4D97-AF65-F5344CB8AC3E}">
        <p14:creationId xmlns:p14="http://schemas.microsoft.com/office/powerpoint/2010/main" val="1574903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F04BC6-3A40-4A1F-A2F9-722892AED8E9}"/>
              </a:ext>
            </a:extLst>
          </p:cNvPr>
          <p:cNvSpPr>
            <a:spLocks noGrp="1"/>
          </p:cNvSpPr>
          <p:nvPr>
            <p:ph idx="1"/>
          </p:nvPr>
        </p:nvSpPr>
        <p:spPr>
          <a:xfrm>
            <a:off x="628650" y="364733"/>
            <a:ext cx="7886700" cy="6097712"/>
          </a:xfrm>
        </p:spPr>
        <p:txBody>
          <a:bodyPr>
            <a:normAutofit/>
          </a:bodyPr>
          <a:lstStyle/>
          <a:p>
            <a:pPr marL="0" indent="0">
              <a:buNone/>
            </a:pPr>
            <a:r>
              <a:rPr lang="en-US" sz="3200" baseline="30000" dirty="0">
                <a:latin typeface="Verdana" panose="020B0604030504040204" pitchFamily="34" charset="0"/>
                <a:ea typeface="Verdana" panose="020B0604030504040204" pitchFamily="34" charset="0"/>
              </a:rPr>
              <a:t>3</a:t>
            </a:r>
            <a:r>
              <a:rPr lang="en-US" sz="3200" dirty="0">
                <a:latin typeface="Verdana" panose="020B0604030504040204" pitchFamily="34" charset="0"/>
                <a:ea typeface="Verdana" panose="020B0604030504040204" pitchFamily="34" charset="0"/>
              </a:rPr>
              <a:t> This is good, and it is pleasing in the sight of God our Savior, </a:t>
            </a:r>
            <a:r>
              <a:rPr lang="en-US" sz="3200" baseline="30000" dirty="0">
                <a:latin typeface="Verdana" panose="020B0604030504040204" pitchFamily="34" charset="0"/>
                <a:ea typeface="Verdana" panose="020B0604030504040204" pitchFamily="34" charset="0"/>
              </a:rPr>
              <a:t>4</a:t>
            </a:r>
            <a:r>
              <a:rPr lang="en-US" sz="3200" dirty="0">
                <a:latin typeface="Verdana" panose="020B0604030504040204" pitchFamily="34" charset="0"/>
                <a:ea typeface="Verdana" panose="020B0604030504040204" pitchFamily="34" charset="0"/>
              </a:rPr>
              <a:t> who desires all people to be saved and to come to the knowledge of the truth. </a:t>
            </a:r>
            <a:r>
              <a:rPr lang="en-US" sz="3200" baseline="30000" dirty="0">
                <a:latin typeface="Verdana" panose="020B0604030504040204" pitchFamily="34" charset="0"/>
                <a:ea typeface="Verdana" panose="020B0604030504040204" pitchFamily="34" charset="0"/>
              </a:rPr>
              <a:t>5</a:t>
            </a:r>
            <a:r>
              <a:rPr lang="en-US" sz="3200" dirty="0">
                <a:latin typeface="Verdana" panose="020B0604030504040204" pitchFamily="34" charset="0"/>
                <a:ea typeface="Verdana" panose="020B0604030504040204" pitchFamily="34" charset="0"/>
              </a:rPr>
              <a:t> For there is one God, and there is one mediator between God and men, the man Christ Jesus, </a:t>
            </a:r>
            <a:r>
              <a:rPr lang="en-US" sz="3200" baseline="30000" dirty="0">
                <a:latin typeface="Verdana" panose="020B0604030504040204" pitchFamily="34" charset="0"/>
                <a:ea typeface="Verdana" panose="020B0604030504040204" pitchFamily="34" charset="0"/>
              </a:rPr>
              <a:t>6</a:t>
            </a:r>
            <a:r>
              <a:rPr lang="en-US" sz="3200" dirty="0">
                <a:latin typeface="Verdana" panose="020B0604030504040204" pitchFamily="34" charset="0"/>
                <a:ea typeface="Verdana" panose="020B0604030504040204" pitchFamily="34" charset="0"/>
              </a:rPr>
              <a:t> who gave himself as a ransom for all               1 Timothy 2:3-6</a:t>
            </a:r>
          </a:p>
        </p:txBody>
      </p:sp>
    </p:spTree>
    <p:extLst>
      <p:ext uri="{BB962C8B-B14F-4D97-AF65-F5344CB8AC3E}">
        <p14:creationId xmlns:p14="http://schemas.microsoft.com/office/powerpoint/2010/main" val="3058466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Connector 3">
            <a:extLst>
              <a:ext uri="{FF2B5EF4-FFF2-40B4-BE49-F238E27FC236}">
                <a16:creationId xmlns:a16="http://schemas.microsoft.com/office/drawing/2014/main" id="{1014C08C-C51C-4166-940B-19CED5D507C3}"/>
              </a:ext>
            </a:extLst>
          </p:cNvPr>
          <p:cNvSpPr/>
          <p:nvPr/>
        </p:nvSpPr>
        <p:spPr>
          <a:xfrm>
            <a:off x="2202525" y="475692"/>
            <a:ext cx="2381036" cy="2246769"/>
          </a:xfrm>
          <a:prstGeom prst="flowChartConnecto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  </a:t>
            </a:r>
          </a:p>
        </p:txBody>
      </p:sp>
      <p:sp>
        <p:nvSpPr>
          <p:cNvPr id="5" name="Flowchart: Connector 4">
            <a:extLst>
              <a:ext uri="{FF2B5EF4-FFF2-40B4-BE49-F238E27FC236}">
                <a16:creationId xmlns:a16="http://schemas.microsoft.com/office/drawing/2014/main" id="{30E72FA0-15E6-448B-8F37-6659579FD80A}"/>
              </a:ext>
            </a:extLst>
          </p:cNvPr>
          <p:cNvSpPr/>
          <p:nvPr/>
        </p:nvSpPr>
        <p:spPr>
          <a:xfrm>
            <a:off x="4255594" y="418316"/>
            <a:ext cx="2424700" cy="222371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CD477C5-A795-4C55-94F8-FD7B8C7510E6}"/>
              </a:ext>
            </a:extLst>
          </p:cNvPr>
          <p:cNvSpPr txBox="1"/>
          <p:nvPr/>
        </p:nvSpPr>
        <p:spPr>
          <a:xfrm>
            <a:off x="368350" y="745344"/>
            <a:ext cx="1916130" cy="1569660"/>
          </a:xfrm>
          <a:prstGeom prst="rect">
            <a:avLst/>
          </a:prstGeom>
          <a:noFill/>
        </p:spPr>
        <p:txBody>
          <a:bodyPr wrap="square" rtlCol="0">
            <a:spAutoFit/>
          </a:bodyPr>
          <a:lstStyle/>
          <a:p>
            <a:pPr algn="ctr"/>
            <a:r>
              <a:rPr lang="en-US" sz="2400" dirty="0"/>
              <a:t> </a:t>
            </a:r>
            <a:r>
              <a:rPr lang="en-US" sz="2400" b="1" dirty="0"/>
              <a:t>God the Father, Jesus Christ &amp; the Holy Spirit</a:t>
            </a:r>
          </a:p>
        </p:txBody>
      </p:sp>
      <p:sp>
        <p:nvSpPr>
          <p:cNvPr id="9" name="TextBox 8">
            <a:extLst>
              <a:ext uri="{FF2B5EF4-FFF2-40B4-BE49-F238E27FC236}">
                <a16:creationId xmlns:a16="http://schemas.microsoft.com/office/drawing/2014/main" id="{D16DCB94-CE2D-44EB-BB10-5A9EB58EE514}"/>
              </a:ext>
            </a:extLst>
          </p:cNvPr>
          <p:cNvSpPr txBox="1"/>
          <p:nvPr/>
        </p:nvSpPr>
        <p:spPr>
          <a:xfrm>
            <a:off x="2635326" y="941871"/>
            <a:ext cx="1530849" cy="1200329"/>
          </a:xfrm>
          <a:prstGeom prst="rect">
            <a:avLst/>
          </a:prstGeom>
          <a:noFill/>
        </p:spPr>
        <p:txBody>
          <a:bodyPr wrap="square" rtlCol="0">
            <a:spAutoFit/>
          </a:bodyPr>
          <a:lstStyle/>
          <a:p>
            <a:pPr algn="ctr"/>
            <a:r>
              <a:rPr lang="en-US" sz="2400" b="1" dirty="0"/>
              <a:t>TRUTH</a:t>
            </a:r>
          </a:p>
          <a:p>
            <a:pPr algn="ctr"/>
            <a:r>
              <a:rPr lang="en-US" sz="2400" b="1" dirty="0"/>
              <a:t>&amp;</a:t>
            </a:r>
          </a:p>
          <a:p>
            <a:pPr algn="ctr"/>
            <a:r>
              <a:rPr lang="en-US" sz="2400" b="1" dirty="0"/>
              <a:t>GRACE</a:t>
            </a:r>
          </a:p>
        </p:txBody>
      </p:sp>
      <p:sp>
        <p:nvSpPr>
          <p:cNvPr id="10" name="Flowchart: Connector 9">
            <a:extLst>
              <a:ext uri="{FF2B5EF4-FFF2-40B4-BE49-F238E27FC236}">
                <a16:creationId xmlns:a16="http://schemas.microsoft.com/office/drawing/2014/main" id="{5BE6F84D-B6FD-445A-8FB3-5B2BFEA7B36B}"/>
              </a:ext>
            </a:extLst>
          </p:cNvPr>
          <p:cNvSpPr/>
          <p:nvPr/>
        </p:nvSpPr>
        <p:spPr>
          <a:xfrm>
            <a:off x="6429054" y="395263"/>
            <a:ext cx="2381036" cy="224676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2" name="Flowchart: Connector 11">
            <a:extLst>
              <a:ext uri="{FF2B5EF4-FFF2-40B4-BE49-F238E27FC236}">
                <a16:creationId xmlns:a16="http://schemas.microsoft.com/office/drawing/2014/main" id="{BD87FCCE-29F3-44CF-A5FE-49048D4FB33B}"/>
              </a:ext>
            </a:extLst>
          </p:cNvPr>
          <p:cNvSpPr/>
          <p:nvPr/>
        </p:nvSpPr>
        <p:spPr>
          <a:xfrm>
            <a:off x="6458347" y="2375048"/>
            <a:ext cx="2424701" cy="2348709"/>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CA5291FD-8F9D-4EC1-A538-378B532634C1}"/>
              </a:ext>
            </a:extLst>
          </p:cNvPr>
          <p:cNvSpPr txBox="1"/>
          <p:nvPr/>
        </p:nvSpPr>
        <p:spPr>
          <a:xfrm>
            <a:off x="6775799" y="1101133"/>
            <a:ext cx="2034291" cy="461665"/>
          </a:xfrm>
          <a:prstGeom prst="rect">
            <a:avLst/>
          </a:prstGeom>
          <a:noFill/>
        </p:spPr>
        <p:txBody>
          <a:bodyPr wrap="square" rtlCol="0">
            <a:spAutoFit/>
          </a:bodyPr>
          <a:lstStyle/>
          <a:p>
            <a:pPr algn="ctr"/>
            <a:r>
              <a:rPr lang="en-US" sz="2400" dirty="0"/>
              <a:t> </a:t>
            </a:r>
            <a:endParaRPr lang="en-US" sz="2400" b="1" dirty="0"/>
          </a:p>
        </p:txBody>
      </p:sp>
      <p:sp>
        <p:nvSpPr>
          <p:cNvPr id="15" name="Flowchart: Connector 14">
            <a:extLst>
              <a:ext uri="{FF2B5EF4-FFF2-40B4-BE49-F238E27FC236}">
                <a16:creationId xmlns:a16="http://schemas.microsoft.com/office/drawing/2014/main" id="{31C9F573-395F-45BD-8FC5-8C4DFEAB9601}"/>
              </a:ext>
            </a:extLst>
          </p:cNvPr>
          <p:cNvSpPr/>
          <p:nvPr/>
        </p:nvSpPr>
        <p:spPr>
          <a:xfrm>
            <a:off x="168423" y="391234"/>
            <a:ext cx="2381037" cy="2250797"/>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0E94BEC9-427B-4E87-9E59-FD25602CF8C4}"/>
              </a:ext>
            </a:extLst>
          </p:cNvPr>
          <p:cNvSpPr/>
          <p:nvPr/>
        </p:nvSpPr>
        <p:spPr>
          <a:xfrm>
            <a:off x="4286663" y="1368847"/>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C91505B8-396F-48AF-A356-6428CF9CAB25}"/>
              </a:ext>
            </a:extLst>
          </p:cNvPr>
          <p:cNvSpPr/>
          <p:nvPr/>
        </p:nvSpPr>
        <p:spPr>
          <a:xfrm>
            <a:off x="6440480" y="1362532"/>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C72E29B2-6944-4857-97BB-366CC7819CF6}"/>
              </a:ext>
            </a:extLst>
          </p:cNvPr>
          <p:cNvSpPr/>
          <p:nvPr/>
        </p:nvSpPr>
        <p:spPr>
          <a:xfrm rot="5400000">
            <a:off x="7324225" y="2602076"/>
            <a:ext cx="74642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6434DA9E-65EF-4A04-89F2-A348A9417B6B}"/>
              </a:ext>
            </a:extLst>
          </p:cNvPr>
          <p:cNvSpPr/>
          <p:nvPr/>
        </p:nvSpPr>
        <p:spPr>
          <a:xfrm rot="10800000">
            <a:off x="6183527" y="3272330"/>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a:extLst>
              <a:ext uri="{FF2B5EF4-FFF2-40B4-BE49-F238E27FC236}">
                <a16:creationId xmlns:a16="http://schemas.microsoft.com/office/drawing/2014/main" id="{698B428B-98A0-4656-8A8C-3BD75847C99C}"/>
              </a:ext>
            </a:extLst>
          </p:cNvPr>
          <p:cNvSpPr/>
          <p:nvPr/>
        </p:nvSpPr>
        <p:spPr>
          <a:xfrm>
            <a:off x="4286662" y="2393879"/>
            <a:ext cx="2437807" cy="232987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Right 24">
            <a:extLst>
              <a:ext uri="{FF2B5EF4-FFF2-40B4-BE49-F238E27FC236}">
                <a16:creationId xmlns:a16="http://schemas.microsoft.com/office/drawing/2014/main" id="{BD16FF84-2A18-4EB2-94AE-658B4C155DC4}"/>
              </a:ext>
            </a:extLst>
          </p:cNvPr>
          <p:cNvSpPr/>
          <p:nvPr/>
        </p:nvSpPr>
        <p:spPr>
          <a:xfrm>
            <a:off x="2237630" y="1339603"/>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a:extLst>
              <a:ext uri="{FF2B5EF4-FFF2-40B4-BE49-F238E27FC236}">
                <a16:creationId xmlns:a16="http://schemas.microsoft.com/office/drawing/2014/main" id="{28F31819-6587-444E-A714-C7EE3C1B60F1}"/>
              </a:ext>
            </a:extLst>
          </p:cNvPr>
          <p:cNvSpPr/>
          <p:nvPr/>
        </p:nvSpPr>
        <p:spPr>
          <a:xfrm>
            <a:off x="2098224" y="2450677"/>
            <a:ext cx="2437807" cy="232987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a:extLst>
              <a:ext uri="{FF2B5EF4-FFF2-40B4-BE49-F238E27FC236}">
                <a16:creationId xmlns:a16="http://schemas.microsoft.com/office/drawing/2014/main" id="{821F8A7E-2029-43FA-8DE5-561C45086255}"/>
              </a:ext>
            </a:extLst>
          </p:cNvPr>
          <p:cNvSpPr/>
          <p:nvPr/>
        </p:nvSpPr>
        <p:spPr>
          <a:xfrm>
            <a:off x="2134133" y="4508622"/>
            <a:ext cx="2437807" cy="225079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59DE0B35-AFF3-44B7-BAFB-F9CD4711D2C7}"/>
              </a:ext>
            </a:extLst>
          </p:cNvPr>
          <p:cNvSpPr/>
          <p:nvPr/>
        </p:nvSpPr>
        <p:spPr>
          <a:xfrm rot="10800000">
            <a:off x="4003447" y="3312209"/>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BE0BD6F0-B49A-4844-90B1-07364FE2A6CF}"/>
              </a:ext>
            </a:extLst>
          </p:cNvPr>
          <p:cNvSpPr/>
          <p:nvPr/>
        </p:nvSpPr>
        <p:spPr>
          <a:xfrm rot="5400000">
            <a:off x="3097931" y="4612915"/>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Right 31">
            <a:extLst>
              <a:ext uri="{FF2B5EF4-FFF2-40B4-BE49-F238E27FC236}">
                <a16:creationId xmlns:a16="http://schemas.microsoft.com/office/drawing/2014/main" id="{20B68AD2-6395-4E45-9A64-CBA5E525EFE3}"/>
              </a:ext>
            </a:extLst>
          </p:cNvPr>
          <p:cNvSpPr/>
          <p:nvPr/>
        </p:nvSpPr>
        <p:spPr>
          <a:xfrm>
            <a:off x="4607849" y="5489153"/>
            <a:ext cx="491054" cy="3352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4AAD1B5-C751-495B-BFA4-ACCC305324EB}"/>
              </a:ext>
            </a:extLst>
          </p:cNvPr>
          <p:cNvSpPr txBox="1"/>
          <p:nvPr/>
        </p:nvSpPr>
        <p:spPr>
          <a:xfrm>
            <a:off x="367691" y="3142927"/>
            <a:ext cx="1571041" cy="3323987"/>
          </a:xfrm>
          <a:prstGeom prst="rect">
            <a:avLst/>
          </a:prstGeom>
          <a:noFill/>
        </p:spPr>
        <p:txBody>
          <a:bodyPr wrap="square" rtlCol="0">
            <a:spAutoFit/>
          </a:bodyPr>
          <a:lstStyle/>
          <a:p>
            <a:r>
              <a:rPr lang="en-US" sz="2900" b="1" dirty="0">
                <a:solidFill>
                  <a:srgbClr val="7030A0"/>
                </a:solidFill>
              </a:rPr>
              <a:t>What God Has Joined Together Let Not Man Put Asunder</a:t>
            </a:r>
          </a:p>
        </p:txBody>
      </p:sp>
    </p:spTree>
    <p:extLst>
      <p:ext uri="{BB962C8B-B14F-4D97-AF65-F5344CB8AC3E}">
        <p14:creationId xmlns:p14="http://schemas.microsoft.com/office/powerpoint/2010/main" val="602873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547A3F-265A-4179-BF1C-7F1B93DD0F4C}"/>
              </a:ext>
            </a:extLst>
          </p:cNvPr>
          <p:cNvSpPr>
            <a:spLocks noGrp="1"/>
          </p:cNvSpPr>
          <p:nvPr>
            <p:ph idx="1"/>
          </p:nvPr>
        </p:nvSpPr>
        <p:spPr>
          <a:xfrm>
            <a:off x="236305" y="258816"/>
            <a:ext cx="8676525" cy="6362878"/>
          </a:xfrm>
        </p:spPr>
        <p:txBody>
          <a:bodyPr>
            <a:normAutofit/>
          </a:bodyPr>
          <a:lstStyle/>
          <a:p>
            <a:pPr marL="0" marR="0" indent="0">
              <a:lnSpc>
                <a:spcPct val="107000"/>
              </a:lnSpc>
              <a:spcBef>
                <a:spcPts val="0"/>
              </a:spcBef>
              <a:spcAft>
                <a:spcPts val="800"/>
              </a:spcAft>
              <a:buNone/>
            </a:pPr>
            <a:r>
              <a:rPr lang="en-US" sz="2400" baseline="30000" dirty="0">
                <a:effectLst/>
                <a:latin typeface="Verdana" panose="020B0604030504040204" pitchFamily="34" charset="0"/>
                <a:ea typeface="Verdana" panose="020B0604030504040204" pitchFamily="34" charset="0"/>
                <a:cs typeface="Times New Roman" panose="02020603050405020304" pitchFamily="18" charset="0"/>
              </a:rPr>
              <a:t>17</a:t>
            </a:r>
            <a:r>
              <a:rPr lang="en-US" sz="2400" dirty="0">
                <a:effectLst/>
                <a:latin typeface="Verdana" panose="020B0604030504040204" pitchFamily="34" charset="0"/>
                <a:ea typeface="Verdana" panose="020B0604030504040204" pitchFamily="34" charset="0"/>
                <a:cs typeface="Times New Roman" panose="02020603050405020304" pitchFamily="18" charset="0"/>
              </a:rPr>
              <a:t> Sanctify them in the truth; your word is truth.   John 17:17</a:t>
            </a:r>
          </a:p>
          <a:p>
            <a:pPr marL="0" marR="0" indent="0">
              <a:lnSpc>
                <a:spcPct val="107000"/>
              </a:lnSpc>
              <a:spcBef>
                <a:spcPts val="0"/>
              </a:spcBef>
              <a:spcAft>
                <a:spcPts val="800"/>
              </a:spcAft>
              <a:buNone/>
            </a:pPr>
            <a:endParaRPr lang="en-US" sz="2400" baseline="30000"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lnSpc>
                <a:spcPct val="107000"/>
              </a:lnSpc>
              <a:spcBef>
                <a:spcPts val="0"/>
              </a:spcBef>
              <a:spcAft>
                <a:spcPts val="800"/>
              </a:spcAft>
              <a:buNone/>
            </a:pPr>
            <a:r>
              <a:rPr lang="en-US" sz="2400" baseline="30000" dirty="0">
                <a:effectLst/>
                <a:latin typeface="Verdana" panose="020B0604030504040204" pitchFamily="34" charset="0"/>
                <a:ea typeface="Verdana" panose="020B0604030504040204" pitchFamily="34" charset="0"/>
                <a:cs typeface="Times New Roman" panose="02020603050405020304" pitchFamily="18" charset="0"/>
              </a:rPr>
              <a:t>1</a:t>
            </a:r>
            <a:r>
              <a:rPr lang="en-US" sz="2400" dirty="0">
                <a:effectLst/>
                <a:latin typeface="Verdana" panose="020B0604030504040204" pitchFamily="34" charset="0"/>
                <a:ea typeface="Verdana" panose="020B0604030504040204" pitchFamily="34" charset="0"/>
                <a:cs typeface="Times New Roman" panose="02020603050405020304" pitchFamily="18" charset="0"/>
              </a:rPr>
              <a:t> In the beginning was the Word, and the Word was with God, and the Word was God. </a:t>
            </a:r>
            <a:r>
              <a:rPr lang="en-US" sz="2400" baseline="30000" dirty="0">
                <a:effectLst/>
                <a:latin typeface="Verdana" panose="020B0604030504040204" pitchFamily="34" charset="0"/>
                <a:ea typeface="Verdana" panose="020B0604030504040204" pitchFamily="34" charset="0"/>
                <a:cs typeface="Times New Roman" panose="02020603050405020304" pitchFamily="18" charset="0"/>
              </a:rPr>
              <a:t>2</a:t>
            </a:r>
            <a:r>
              <a:rPr lang="en-US" sz="2400" dirty="0">
                <a:effectLst/>
                <a:latin typeface="Verdana" panose="020B0604030504040204" pitchFamily="34" charset="0"/>
                <a:ea typeface="Verdana" panose="020B0604030504040204" pitchFamily="34" charset="0"/>
                <a:cs typeface="Times New Roman" panose="02020603050405020304" pitchFamily="18" charset="0"/>
              </a:rPr>
              <a:t> He was in the beginning with God. </a:t>
            </a:r>
            <a:r>
              <a:rPr lang="en-US" sz="2400" baseline="30000" dirty="0">
                <a:effectLst/>
                <a:latin typeface="Verdana" panose="020B0604030504040204" pitchFamily="34" charset="0"/>
                <a:ea typeface="Verdana" panose="020B0604030504040204" pitchFamily="34" charset="0"/>
                <a:cs typeface="Times New Roman" panose="02020603050405020304" pitchFamily="18" charset="0"/>
              </a:rPr>
              <a:t>3</a:t>
            </a:r>
            <a:r>
              <a:rPr lang="en-US" sz="2400" dirty="0">
                <a:effectLst/>
                <a:latin typeface="Verdana" panose="020B0604030504040204" pitchFamily="34" charset="0"/>
                <a:ea typeface="Verdana" panose="020B0604030504040204" pitchFamily="34" charset="0"/>
                <a:cs typeface="Times New Roman" panose="02020603050405020304" pitchFamily="18" charset="0"/>
              </a:rPr>
              <a:t> All things were made through him, and without him was not any thing made that was made. </a:t>
            </a:r>
            <a:r>
              <a:rPr lang="en-US" sz="2400" baseline="30000" dirty="0">
                <a:effectLst/>
                <a:latin typeface="Verdana" panose="020B0604030504040204" pitchFamily="34" charset="0"/>
                <a:ea typeface="Verdana" panose="020B0604030504040204" pitchFamily="34" charset="0"/>
                <a:cs typeface="Times New Roman" panose="02020603050405020304" pitchFamily="18" charset="0"/>
              </a:rPr>
              <a:t>4</a:t>
            </a:r>
            <a:r>
              <a:rPr lang="en-US" sz="2400" dirty="0">
                <a:effectLst/>
                <a:latin typeface="Verdana" panose="020B0604030504040204" pitchFamily="34" charset="0"/>
                <a:ea typeface="Verdana" panose="020B0604030504040204" pitchFamily="34" charset="0"/>
                <a:cs typeface="Times New Roman" panose="02020603050405020304" pitchFamily="18" charset="0"/>
              </a:rPr>
              <a:t> In him was life, and the life was the light of men. John 1:1-4</a:t>
            </a:r>
          </a:p>
          <a:p>
            <a:pPr marL="0" marR="0" indent="0">
              <a:lnSpc>
                <a:spcPct val="107000"/>
              </a:lnSpc>
              <a:spcBef>
                <a:spcPts val="0"/>
              </a:spcBef>
              <a:spcAft>
                <a:spcPts val="800"/>
              </a:spcAft>
              <a:buNone/>
            </a:pPr>
            <a:endParaRPr lang="en-US" sz="2400"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lnSpc>
                <a:spcPct val="107000"/>
              </a:lnSpc>
              <a:spcBef>
                <a:spcPts val="0"/>
              </a:spcBef>
              <a:spcAft>
                <a:spcPts val="800"/>
              </a:spcAft>
              <a:buNone/>
            </a:pPr>
            <a:r>
              <a:rPr lang="en-US" sz="2400" dirty="0">
                <a:effectLst/>
                <a:latin typeface="Verdana" panose="020B0604030504040204" pitchFamily="34" charset="0"/>
                <a:ea typeface="Verdana" panose="020B0604030504040204" pitchFamily="34" charset="0"/>
                <a:cs typeface="Times New Roman" panose="02020603050405020304" pitchFamily="18" charset="0"/>
              </a:rPr>
              <a:t>​</a:t>
            </a:r>
            <a:r>
              <a:rPr lang="en-US" sz="2400" baseline="30000" dirty="0">
                <a:effectLst/>
                <a:latin typeface="Verdana" panose="020B0604030504040204" pitchFamily="34" charset="0"/>
                <a:ea typeface="Verdana" panose="020B0604030504040204" pitchFamily="34" charset="0"/>
                <a:cs typeface="Times New Roman" panose="02020603050405020304" pitchFamily="18" charset="0"/>
              </a:rPr>
              <a:t>1</a:t>
            </a:r>
            <a:r>
              <a:rPr lang="en-US" sz="2400" dirty="0">
                <a:effectLst/>
                <a:latin typeface="Verdana" panose="020B0604030504040204" pitchFamily="34" charset="0"/>
                <a:ea typeface="Verdana" panose="020B0604030504040204" pitchFamily="34" charset="0"/>
                <a:cs typeface="Times New Roman" panose="02020603050405020304" pitchFamily="18" charset="0"/>
              </a:rPr>
              <a:t> Now I would remind you, brothers, of the gospel I preached to you, which you received, in which you stand, </a:t>
            </a:r>
            <a:r>
              <a:rPr lang="en-US" sz="2400" baseline="30000" dirty="0">
                <a:effectLst/>
                <a:latin typeface="Verdana" panose="020B0604030504040204" pitchFamily="34" charset="0"/>
                <a:ea typeface="Verdana" panose="020B0604030504040204" pitchFamily="34" charset="0"/>
                <a:cs typeface="Times New Roman" panose="02020603050405020304" pitchFamily="18" charset="0"/>
              </a:rPr>
              <a:t>2</a:t>
            </a:r>
            <a:r>
              <a:rPr lang="en-US" sz="2400" dirty="0">
                <a:effectLst/>
                <a:latin typeface="Verdana" panose="020B0604030504040204" pitchFamily="34" charset="0"/>
                <a:ea typeface="Verdana" panose="020B0604030504040204" pitchFamily="34" charset="0"/>
                <a:cs typeface="Times New Roman" panose="02020603050405020304" pitchFamily="18" charset="0"/>
              </a:rPr>
              <a:t> and by which you are being saved, if you hold fast to the word I preached to you—unless you believed in vain. 1 Corinthians 15:1-2</a:t>
            </a:r>
          </a:p>
          <a:p>
            <a:endParaRPr lang="en-US" dirty="0"/>
          </a:p>
        </p:txBody>
      </p:sp>
    </p:spTree>
    <p:extLst>
      <p:ext uri="{BB962C8B-B14F-4D97-AF65-F5344CB8AC3E}">
        <p14:creationId xmlns:p14="http://schemas.microsoft.com/office/powerpoint/2010/main" val="2824680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74A827-BB29-4E0A-ACFB-BE6B546DBD37}"/>
              </a:ext>
            </a:extLst>
          </p:cNvPr>
          <p:cNvSpPr>
            <a:spLocks noGrp="1"/>
          </p:cNvSpPr>
          <p:nvPr>
            <p:ph idx="1"/>
          </p:nvPr>
        </p:nvSpPr>
        <p:spPr>
          <a:xfrm>
            <a:off x="251717" y="236306"/>
            <a:ext cx="8584058" cy="6426485"/>
          </a:xfrm>
        </p:spPr>
        <p:txBody>
          <a:bodyPr>
            <a:normAutofit/>
          </a:bodyPr>
          <a:lstStyle/>
          <a:p>
            <a:pPr marL="0" indent="0">
              <a:buNone/>
            </a:pPr>
            <a:r>
              <a:rPr lang="en-US" sz="2400"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Believe the Truth that Jesus is the Christ the Son of God </a:t>
            </a:r>
            <a:r>
              <a:rPr lang="en-US" sz="2400" dirty="0">
                <a:effectLst/>
                <a:latin typeface="Verdana" panose="020B0604030504040204" pitchFamily="34" charset="0"/>
                <a:ea typeface="Verdana" panose="020B0604030504040204" pitchFamily="34" charset="0"/>
                <a:cs typeface="Times New Roman" panose="02020603050405020304" pitchFamily="18" charset="0"/>
              </a:rPr>
              <a:t>– John 8:24 “Unless you believe that I am He you will die in your sins.”</a:t>
            </a:r>
          </a:p>
          <a:p>
            <a:pPr marL="0" indent="0">
              <a:buNone/>
            </a:pPr>
            <a:endParaRPr lang="en-US" sz="24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r>
              <a:rPr lang="en-US" sz="2400"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Repent of Sins </a:t>
            </a:r>
            <a:r>
              <a:rPr lang="en-US" sz="2400" dirty="0">
                <a:effectLst/>
                <a:latin typeface="Verdana" panose="020B0604030504040204" pitchFamily="34" charset="0"/>
                <a:ea typeface="Verdana" panose="020B0604030504040204" pitchFamily="34" charset="0"/>
                <a:cs typeface="Times New Roman" panose="02020603050405020304" pitchFamily="18" charset="0"/>
              </a:rPr>
              <a:t>– Acts 3:19</a:t>
            </a:r>
            <a:r>
              <a:rPr lang="en-US" sz="2400" dirty="0">
                <a:latin typeface="Verdana" panose="020B0604030504040204" pitchFamily="34" charset="0"/>
                <a:ea typeface="Verdana" panose="020B0604030504040204" pitchFamily="34" charset="0"/>
                <a:cs typeface="Times New Roman" panose="02020603050405020304" pitchFamily="18" charset="0"/>
              </a:rPr>
              <a:t> – “Repent therefore and turn back that your sins may be blotted out.”</a:t>
            </a:r>
          </a:p>
          <a:p>
            <a:pPr marL="0" indent="0">
              <a:buNone/>
            </a:pPr>
            <a:endParaRPr lang="en-US" sz="24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r>
              <a:rPr lang="en-US" sz="2400"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Confess our faith </a:t>
            </a:r>
            <a:r>
              <a:rPr lang="en-US" sz="2400" dirty="0">
                <a:effectLst/>
                <a:latin typeface="Verdana" panose="020B0604030504040204" pitchFamily="34" charset="0"/>
                <a:ea typeface="Verdana" panose="020B0604030504040204" pitchFamily="34" charset="0"/>
                <a:cs typeface="Times New Roman" panose="02020603050405020304" pitchFamily="18" charset="0"/>
              </a:rPr>
              <a:t>– Rom 10:9-10 – “…if you confess with your mouth that Jesus is Lord and believe in your heart that God raised Him from the dead. You will be saved. For with the heart one believes and is justified, and with the mouth one confesses and is saved.</a:t>
            </a:r>
          </a:p>
          <a:p>
            <a:pPr marL="0" indent="0">
              <a:buNone/>
            </a:pPr>
            <a:endParaRPr lang="en-US" sz="2400" dirty="0">
              <a:solidFill>
                <a:schemeClr val="accent1"/>
              </a:solidFill>
              <a:latin typeface="Verdana" panose="020B0604030504040204" pitchFamily="34" charset="0"/>
              <a:ea typeface="Verdana" panose="020B0604030504040204" pitchFamily="34" charset="0"/>
              <a:cs typeface="Times New Roman" panose="02020603050405020304" pitchFamily="18" charset="0"/>
            </a:endParaRPr>
          </a:p>
          <a:p>
            <a:pPr marL="0" indent="0">
              <a:buNone/>
            </a:pPr>
            <a:r>
              <a:rPr lang="en-US" sz="2400" dirty="0">
                <a:solidFill>
                  <a:schemeClr val="accent1"/>
                </a:solidFill>
                <a:latin typeface="Verdana" panose="020B0604030504040204" pitchFamily="34" charset="0"/>
                <a:ea typeface="Verdana" panose="020B0604030504040204" pitchFamily="34" charset="0"/>
                <a:cs typeface="Times New Roman" panose="02020603050405020304" pitchFamily="18" charset="0"/>
              </a:rPr>
              <a:t>B</a:t>
            </a:r>
            <a:r>
              <a:rPr lang="en-US" sz="2400"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aptized </a:t>
            </a:r>
            <a:r>
              <a:rPr lang="en-US" sz="2400" dirty="0">
                <a:solidFill>
                  <a:schemeClr val="accent1"/>
                </a:solidFill>
                <a:latin typeface="Verdana" panose="020B0604030504040204" pitchFamily="34" charset="0"/>
                <a:ea typeface="Verdana" panose="020B0604030504040204" pitchFamily="34" charset="0"/>
                <a:cs typeface="Times New Roman" panose="02020603050405020304" pitchFamily="18" charset="0"/>
              </a:rPr>
              <a:t>for </a:t>
            </a:r>
            <a:r>
              <a:rPr lang="en-US" sz="2400" dirty="0">
                <a:solidFill>
                  <a:schemeClr val="accent1"/>
                </a:solidFill>
                <a:effectLst/>
                <a:latin typeface="Verdana" panose="020B0604030504040204" pitchFamily="34" charset="0"/>
                <a:ea typeface="Verdana" panose="020B0604030504040204" pitchFamily="34" charset="0"/>
                <a:cs typeface="Times New Roman" panose="02020603050405020304" pitchFamily="18" charset="0"/>
              </a:rPr>
              <a:t>God’s forgiveness </a:t>
            </a:r>
            <a:r>
              <a:rPr lang="en-US" sz="2400" dirty="0">
                <a:effectLst/>
                <a:latin typeface="Verdana" panose="020B0604030504040204" pitchFamily="34" charset="0"/>
                <a:ea typeface="Verdana" panose="020B0604030504040204" pitchFamily="34" charset="0"/>
                <a:cs typeface="Times New Roman" panose="02020603050405020304" pitchFamily="18" charset="0"/>
              </a:rPr>
              <a:t>– Acts 22:16 – “…arise and be baptized and wash away your sins calling on His name.”</a:t>
            </a:r>
            <a:endParaRPr lang="en-US" dirty="0"/>
          </a:p>
        </p:txBody>
      </p:sp>
    </p:spTree>
    <p:extLst>
      <p:ext uri="{BB962C8B-B14F-4D97-AF65-F5344CB8AC3E}">
        <p14:creationId xmlns:p14="http://schemas.microsoft.com/office/powerpoint/2010/main" val="381652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1AFE1D-B0B6-4944-BCE9-BFE1A900B1EB}"/>
              </a:ext>
            </a:extLst>
          </p:cNvPr>
          <p:cNvSpPr>
            <a:spLocks noGrp="1"/>
          </p:cNvSpPr>
          <p:nvPr>
            <p:ph idx="1"/>
          </p:nvPr>
        </p:nvSpPr>
        <p:spPr>
          <a:xfrm>
            <a:off x="313361" y="267128"/>
            <a:ext cx="8491591" cy="6272373"/>
          </a:xfrm>
        </p:spPr>
        <p:txBody>
          <a:bodyPr>
            <a:normAutofit lnSpcReduction="10000"/>
          </a:bodyPr>
          <a:lstStyle/>
          <a:p>
            <a:pPr marL="0" indent="0">
              <a:buNone/>
            </a:pPr>
            <a:r>
              <a:rPr lang="en-US" sz="2800" baseline="30000" dirty="0">
                <a:effectLst/>
                <a:latin typeface="Verdana" panose="020B0604030504040204" pitchFamily="34" charset="0"/>
                <a:ea typeface="Verdana" panose="020B0604030504040204" pitchFamily="34" charset="0"/>
                <a:cs typeface="Times New Roman" panose="02020603050405020304" pitchFamily="18" charset="0"/>
              </a:rPr>
              <a:t>6</a:t>
            </a:r>
            <a:r>
              <a:rPr lang="en-US" sz="2800" dirty="0">
                <a:effectLst/>
                <a:latin typeface="Verdana" panose="020B0604030504040204" pitchFamily="34" charset="0"/>
                <a:ea typeface="Verdana" panose="020B0604030504040204" pitchFamily="34" charset="0"/>
                <a:cs typeface="Times New Roman" panose="02020603050405020304" pitchFamily="18" charset="0"/>
              </a:rPr>
              <a:t> All Scripture is breathed out by God and profitable for teaching, for reproof, for correction, and for training in righteousness, </a:t>
            </a:r>
            <a:r>
              <a:rPr lang="en-US" sz="2800" baseline="30000" dirty="0">
                <a:effectLst/>
                <a:latin typeface="Verdana" panose="020B0604030504040204" pitchFamily="34" charset="0"/>
                <a:ea typeface="Verdana" panose="020B0604030504040204" pitchFamily="34" charset="0"/>
                <a:cs typeface="Times New Roman" panose="02020603050405020304" pitchFamily="18" charset="0"/>
              </a:rPr>
              <a:t>17</a:t>
            </a:r>
            <a:r>
              <a:rPr lang="en-US" sz="2800" dirty="0">
                <a:effectLst/>
                <a:latin typeface="Verdana" panose="020B0604030504040204" pitchFamily="34" charset="0"/>
                <a:ea typeface="Verdana" panose="020B0604030504040204" pitchFamily="34" charset="0"/>
                <a:cs typeface="Times New Roman" panose="02020603050405020304" pitchFamily="18" charset="0"/>
              </a:rPr>
              <a:t> that the man of God may be complete, equipped for every good work. 2 Tim 3:16-17</a:t>
            </a:r>
          </a:p>
          <a:p>
            <a:pPr marL="0" indent="0">
              <a:buNone/>
            </a:pPr>
            <a:endParaRPr lang="en-US" sz="2800" baseline="300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sz="2800" baseline="300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r>
              <a:rPr lang="en-US" sz="2800" baseline="30000" dirty="0">
                <a:effectLst/>
                <a:latin typeface="Verdana" panose="020B0604030504040204" pitchFamily="34" charset="0"/>
                <a:ea typeface="Verdana" panose="020B0604030504040204" pitchFamily="34" charset="0"/>
                <a:cs typeface="Times New Roman" panose="02020603050405020304" pitchFamily="18" charset="0"/>
              </a:rPr>
              <a:t>48</a:t>
            </a:r>
            <a:r>
              <a:rPr lang="en-US" sz="2800" dirty="0">
                <a:effectLst/>
                <a:latin typeface="Verdana" panose="020B0604030504040204" pitchFamily="34" charset="0"/>
                <a:ea typeface="Verdana" panose="020B0604030504040204" pitchFamily="34" charset="0"/>
                <a:cs typeface="Times New Roman" panose="02020603050405020304" pitchFamily="18" charset="0"/>
              </a:rPr>
              <a:t> The one who rejects me and does not receive my words has a judge; the word that I have spoken will judge him on the last day. </a:t>
            </a:r>
            <a:r>
              <a:rPr lang="en-US" sz="2800" baseline="30000" dirty="0">
                <a:effectLst/>
                <a:latin typeface="Verdana" panose="020B0604030504040204" pitchFamily="34" charset="0"/>
                <a:ea typeface="Verdana" panose="020B0604030504040204" pitchFamily="34" charset="0"/>
                <a:cs typeface="Times New Roman" panose="02020603050405020304" pitchFamily="18" charset="0"/>
              </a:rPr>
              <a:t>49</a:t>
            </a:r>
            <a:r>
              <a:rPr lang="en-US" sz="2800" dirty="0">
                <a:effectLst/>
                <a:latin typeface="Verdana" panose="020B0604030504040204" pitchFamily="34" charset="0"/>
                <a:ea typeface="Verdana" panose="020B0604030504040204" pitchFamily="34" charset="0"/>
                <a:cs typeface="Times New Roman" panose="02020603050405020304" pitchFamily="18" charset="0"/>
              </a:rPr>
              <a:t> For I have not spoken on my own authority, but the Father who sent me has himself given me a commandment—what to say and what to speak. </a:t>
            </a:r>
            <a:r>
              <a:rPr lang="en-US" sz="2800" baseline="30000" dirty="0">
                <a:effectLst/>
                <a:latin typeface="Verdana" panose="020B0604030504040204" pitchFamily="34" charset="0"/>
                <a:ea typeface="Verdana" panose="020B0604030504040204" pitchFamily="34" charset="0"/>
                <a:cs typeface="Times New Roman" panose="02020603050405020304" pitchFamily="18" charset="0"/>
              </a:rPr>
              <a:t>50</a:t>
            </a:r>
            <a:r>
              <a:rPr lang="en-US" sz="2800" dirty="0">
                <a:effectLst/>
                <a:latin typeface="Verdana" panose="020B0604030504040204" pitchFamily="34" charset="0"/>
                <a:ea typeface="Verdana" panose="020B0604030504040204" pitchFamily="34" charset="0"/>
                <a:cs typeface="Times New Roman" panose="02020603050405020304" pitchFamily="18" charset="0"/>
              </a:rPr>
              <a:t> And I know that his commandment is eternal life. What I say, therefore, I say as the Father has told me.” John 12:48-50</a:t>
            </a:r>
          </a:p>
          <a:p>
            <a:endParaRPr lang="en-US" dirty="0"/>
          </a:p>
        </p:txBody>
      </p:sp>
    </p:spTree>
    <p:extLst>
      <p:ext uri="{BB962C8B-B14F-4D97-AF65-F5344CB8AC3E}">
        <p14:creationId xmlns:p14="http://schemas.microsoft.com/office/powerpoint/2010/main" val="60463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2289</TotalTime>
  <Words>2049</Words>
  <Application>Microsoft Office PowerPoint</Application>
  <PresentationFormat>On-screen Show (4:3)</PresentationFormat>
  <Paragraphs>159</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Verdana</vt:lpstr>
      <vt:lpstr>Office Theme</vt:lpstr>
      <vt:lpstr>What God Has Joined Together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God Has Joined Together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Garrett</dc:creator>
  <cp:lastModifiedBy>Stephen Garrett</cp:lastModifiedBy>
  <cp:revision>20</cp:revision>
  <dcterms:created xsi:type="dcterms:W3CDTF">2021-12-14T22:23:49Z</dcterms:created>
  <dcterms:modified xsi:type="dcterms:W3CDTF">2022-01-09T13:13:19Z</dcterms:modified>
</cp:coreProperties>
</file>