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0" d="100"/>
          <a:sy n="90" d="100"/>
        </p:scale>
        <p:origin x="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1C61F8-B5F0-4447-9F06-601D6940F9B9}"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294762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1C61F8-B5F0-4447-9F06-601D6940F9B9}"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105546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1C61F8-B5F0-4447-9F06-601D6940F9B9}"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196262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1C61F8-B5F0-4447-9F06-601D6940F9B9}"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350462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1C61F8-B5F0-4447-9F06-601D6940F9B9}"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197418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1C61F8-B5F0-4447-9F06-601D6940F9B9}"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217017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1C61F8-B5F0-4447-9F06-601D6940F9B9}" type="datetimeFigureOut">
              <a:rPr lang="en-US" smtClean="0"/>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158320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1C61F8-B5F0-4447-9F06-601D6940F9B9}" type="datetimeFigureOut">
              <a:rPr lang="en-US" smtClean="0"/>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381234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C61F8-B5F0-4447-9F06-601D6940F9B9}" type="datetimeFigureOut">
              <a:rPr lang="en-US" smtClean="0"/>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108183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1C61F8-B5F0-4447-9F06-601D6940F9B9}"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1424559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1C61F8-B5F0-4447-9F06-601D6940F9B9}"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F0493-0E4F-4353-9AA9-5853B11DFE31}" type="slidenum">
              <a:rPr lang="en-US" smtClean="0"/>
              <a:t>‹#›</a:t>
            </a:fld>
            <a:endParaRPr lang="en-US"/>
          </a:p>
        </p:txBody>
      </p:sp>
    </p:spTree>
    <p:extLst>
      <p:ext uri="{BB962C8B-B14F-4D97-AF65-F5344CB8AC3E}">
        <p14:creationId xmlns:p14="http://schemas.microsoft.com/office/powerpoint/2010/main" val="305640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C61F8-B5F0-4447-9F06-601D6940F9B9}" type="datetimeFigureOut">
              <a:rPr lang="en-US" smtClean="0"/>
              <a:t>2/13/2022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F0493-0E4F-4353-9AA9-5853B11DFE31}" type="slidenum">
              <a:rPr lang="en-US" smtClean="0"/>
              <a:t>‹#›</a:t>
            </a:fld>
            <a:endParaRPr lang="en-US"/>
          </a:p>
        </p:txBody>
      </p:sp>
    </p:spTree>
    <p:extLst>
      <p:ext uri="{BB962C8B-B14F-4D97-AF65-F5344CB8AC3E}">
        <p14:creationId xmlns:p14="http://schemas.microsoft.com/office/powerpoint/2010/main" val="3606262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E745-D459-4A26-B6BA-8ED4F79D8188}"/>
              </a:ext>
            </a:extLst>
          </p:cNvPr>
          <p:cNvSpPr>
            <a:spLocks noGrp="1"/>
          </p:cNvSpPr>
          <p:nvPr>
            <p:ph type="ctrTitle"/>
          </p:nvPr>
        </p:nvSpPr>
        <p:spPr/>
        <p:txBody>
          <a:bodyPr/>
          <a:lstStyle/>
          <a:p>
            <a:r>
              <a:rPr lang="en-US" dirty="0">
                <a:solidFill>
                  <a:schemeClr val="accent1"/>
                </a:solidFill>
                <a:latin typeface="Verdana" panose="020B0604030504040204" pitchFamily="34" charset="0"/>
                <a:ea typeface="Verdana" panose="020B0604030504040204" pitchFamily="34" charset="0"/>
              </a:rPr>
              <a:t>Who Are We? Children of God</a:t>
            </a:r>
          </a:p>
        </p:txBody>
      </p:sp>
      <p:sp>
        <p:nvSpPr>
          <p:cNvPr id="3" name="Subtitle 2">
            <a:extLst>
              <a:ext uri="{FF2B5EF4-FFF2-40B4-BE49-F238E27FC236}">
                <a16:creationId xmlns:a16="http://schemas.microsoft.com/office/drawing/2014/main" id="{3C725D5A-3D52-443A-B35E-428A01BA9E6E}"/>
              </a:ext>
            </a:extLst>
          </p:cNvPr>
          <p:cNvSpPr>
            <a:spLocks noGrp="1"/>
          </p:cNvSpPr>
          <p:nvPr>
            <p:ph type="subTitle" idx="1"/>
          </p:nvPr>
        </p:nvSpPr>
        <p:spPr/>
        <p:txBody>
          <a:bodyPr>
            <a:normAutofit/>
          </a:bodyPr>
          <a:lstStyle/>
          <a:p>
            <a:r>
              <a:rPr lang="en-US" sz="3600">
                <a:latin typeface="Verdana" panose="020B0604030504040204" pitchFamily="34" charset="0"/>
                <a:ea typeface="Verdana" panose="020B0604030504040204" pitchFamily="34" charset="0"/>
              </a:rPr>
              <a:t>1 John 2:28-3:3</a:t>
            </a: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7678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131323"/>
            <a:ext cx="8526294" cy="6532123"/>
          </a:xfrm>
        </p:spPr>
        <p:txBody>
          <a:bodyPr>
            <a:normAutofit lnSpcReduction="10000"/>
          </a:bodyPr>
          <a:lstStyle/>
          <a:p>
            <a:pPr marL="0" indent="0">
              <a:buNone/>
            </a:pPr>
            <a:r>
              <a:rPr lang="en-US" sz="25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Let us never again think of the Christian as just someone who is trying to live a good life, trying to be a little bit better than somebody else, a person with a belief in doing certain things, going through certain forms and ceremonials and keeping certain regulations dictated by the church. Christians do all that, but before all that is this vital fact that they are children of God. They have been born again, born from above, born of the Spirit; they have received something of the very nature and life of God Himself. They are transformed people, they are a new creation, and they are thus absolutely, essentially different from those who have not experienced that. That is the very basic thing which the New Testament everywhere emphasizes concerning the Christian. </a:t>
            </a:r>
            <a:endParaRPr lang="en-US" sz="25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1200" u="sng" dirty="0">
              <a:latin typeface="Verdana" panose="020B0604030504040204" pitchFamily="34" charset="0"/>
              <a:ea typeface="Verdana" panose="020B0604030504040204" pitchFamily="34" charset="0"/>
            </a:endParaRPr>
          </a:p>
          <a:p>
            <a:pPr marL="0" indent="0">
              <a:buNone/>
            </a:pPr>
            <a:r>
              <a:rPr lang="en-US" baseline="30000" dirty="0">
                <a:latin typeface="Verdana" panose="020B0604030504040204" pitchFamily="34" charset="0"/>
                <a:ea typeface="Verdana" panose="020B0604030504040204" pitchFamily="34" charset="0"/>
              </a:rPr>
              <a:t>1</a:t>
            </a:r>
            <a:r>
              <a:rPr lang="en-US" dirty="0">
                <a:latin typeface="Verdana" panose="020B0604030504040204" pitchFamily="34" charset="0"/>
                <a:ea typeface="Verdana" panose="020B0604030504040204" pitchFamily="34" charset="0"/>
              </a:rPr>
              <a:t> See what kind of love the Father has given to us, </a:t>
            </a:r>
            <a:r>
              <a:rPr lang="en-US" b="1" dirty="0">
                <a:solidFill>
                  <a:schemeClr val="accent1"/>
                </a:solidFill>
                <a:latin typeface="Verdana" panose="020B0604030504040204" pitchFamily="34" charset="0"/>
                <a:ea typeface="Verdana" panose="020B0604030504040204" pitchFamily="34" charset="0"/>
              </a:rPr>
              <a:t>that we should be called children of God; and so we are.   </a:t>
            </a:r>
            <a:r>
              <a:rPr lang="en-US" dirty="0">
                <a:latin typeface="Verdana" panose="020B0604030504040204" pitchFamily="34" charset="0"/>
                <a:ea typeface="Verdana" panose="020B0604030504040204" pitchFamily="34" charset="0"/>
              </a:rPr>
              <a:t>1 John 3:1</a:t>
            </a:r>
          </a:p>
        </p:txBody>
      </p:sp>
    </p:spTree>
    <p:extLst>
      <p:ext uri="{BB962C8B-B14F-4D97-AF65-F5344CB8AC3E}">
        <p14:creationId xmlns:p14="http://schemas.microsoft.com/office/powerpoint/2010/main" val="46150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345332"/>
            <a:ext cx="8526294" cy="6245157"/>
          </a:xfrm>
        </p:spPr>
        <p:txBody>
          <a:bodyPr/>
          <a:lstStyle/>
          <a:p>
            <a:pPr marL="0" marR="0" indent="0">
              <a:spcBef>
                <a:spcPts val="0"/>
              </a:spcBef>
              <a:spcAft>
                <a:spcPts val="0"/>
              </a:spcAft>
              <a:buNone/>
            </a:pPr>
            <a:r>
              <a:rPr lang="en-US" baseline="30000" dirty="0">
                <a:latin typeface="Verdana" panose="020B0604030504040204" pitchFamily="34" charset="0"/>
                <a:ea typeface="Verdana" panose="020B0604030504040204" pitchFamily="34" charset="0"/>
              </a:rPr>
              <a:t>3</a:t>
            </a:r>
            <a:r>
              <a:rPr lang="en-US" dirty="0">
                <a:latin typeface="Verdana" panose="020B0604030504040204" pitchFamily="34" charset="0"/>
                <a:ea typeface="Verdana" panose="020B0604030504040204" pitchFamily="34" charset="0"/>
              </a:rPr>
              <a:t> His divine power has granted to us all things that pertain to life and godliness, through the knowledge of him who called us to his own glory and excellence, 2 Peter 1:3</a:t>
            </a:r>
            <a:endParaRPr lang="en-US" b="1"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b="1"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Understanding Who We Are…Where We are Headed?</a:t>
            </a:r>
            <a:endParaRPr lang="en-US"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baseline="300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baseline="300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2 </a:t>
            </a:r>
            <a:r>
              <a:rPr lang="en-US"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Dear friends, now we are children of God, and what we will be has not yet been made known. But we know that </a:t>
            </a:r>
            <a:r>
              <a:rPr lang="en-US" dirty="0">
                <a:solidFill>
                  <a:srgbClr val="002060"/>
                </a:solidFill>
                <a:effectLst/>
                <a:highlight>
                  <a:srgbClr val="00FF00"/>
                </a:highlight>
                <a:latin typeface="Verdana" panose="020B0604030504040204" pitchFamily="34" charset="0"/>
                <a:ea typeface="Verdana" panose="020B0604030504040204" pitchFamily="34" charset="0"/>
                <a:cs typeface="Times New Roman" panose="02020603050405020304" pitchFamily="18" charset="0"/>
              </a:rPr>
              <a:t>when he appears</a:t>
            </a:r>
            <a:r>
              <a:rPr lang="en-US"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we shall be like him, for we shall see him as he is. [3:2]</a:t>
            </a: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8447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E745-D459-4A26-B6BA-8ED4F79D8188}"/>
              </a:ext>
            </a:extLst>
          </p:cNvPr>
          <p:cNvSpPr>
            <a:spLocks noGrp="1"/>
          </p:cNvSpPr>
          <p:nvPr>
            <p:ph type="ctrTitle"/>
          </p:nvPr>
        </p:nvSpPr>
        <p:spPr/>
        <p:txBody>
          <a:bodyPr/>
          <a:lstStyle/>
          <a:p>
            <a:r>
              <a:rPr lang="en-US" dirty="0">
                <a:solidFill>
                  <a:schemeClr val="accent1"/>
                </a:solidFill>
                <a:latin typeface="Verdana" panose="020B0604030504040204" pitchFamily="34" charset="0"/>
                <a:ea typeface="Verdana" panose="020B0604030504040204" pitchFamily="34" charset="0"/>
              </a:rPr>
              <a:t>Who Are We? Children of God.</a:t>
            </a:r>
          </a:p>
        </p:txBody>
      </p:sp>
      <p:sp>
        <p:nvSpPr>
          <p:cNvPr id="3" name="Subtitle 2">
            <a:extLst>
              <a:ext uri="{FF2B5EF4-FFF2-40B4-BE49-F238E27FC236}">
                <a16:creationId xmlns:a16="http://schemas.microsoft.com/office/drawing/2014/main" id="{3C725D5A-3D52-443A-B35E-428A01BA9E6E}"/>
              </a:ext>
            </a:extLst>
          </p:cNvPr>
          <p:cNvSpPr>
            <a:spLocks noGrp="1"/>
          </p:cNvSpPr>
          <p:nvPr>
            <p:ph type="subTitle" idx="1"/>
          </p:nvPr>
        </p:nvSpPr>
        <p:spPr/>
        <p:txBody>
          <a:bodyPr>
            <a:normAutofit/>
          </a:bodyPr>
          <a:lstStyle/>
          <a:p>
            <a:r>
              <a:rPr lang="en-US" sz="2800" dirty="0">
                <a:latin typeface="Verdana" panose="020B0604030504040204" pitchFamily="34" charset="0"/>
                <a:ea typeface="Verdana" panose="020B0604030504040204" pitchFamily="34" charset="0"/>
              </a:rPr>
              <a:t>1 Corinthians 2:28-3:3</a:t>
            </a:r>
          </a:p>
        </p:txBody>
      </p:sp>
    </p:spTree>
    <p:extLst>
      <p:ext uri="{BB962C8B-B14F-4D97-AF65-F5344CB8AC3E}">
        <p14:creationId xmlns:p14="http://schemas.microsoft.com/office/powerpoint/2010/main" val="28554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460935-2DF7-4859-B4AE-9C38331BA6F0}"/>
              </a:ext>
            </a:extLst>
          </p:cNvPr>
          <p:cNvSpPr>
            <a:spLocks noGrp="1"/>
          </p:cNvSpPr>
          <p:nvPr>
            <p:ph idx="1"/>
          </p:nvPr>
        </p:nvSpPr>
        <p:spPr>
          <a:xfrm>
            <a:off x="267511" y="209145"/>
            <a:ext cx="8643025" cy="6400800"/>
          </a:xfrm>
        </p:spPr>
        <p:txBody>
          <a:bodyPr/>
          <a:lstStyle/>
          <a:p>
            <a:pPr marL="0" marR="0" indent="0">
              <a:spcBef>
                <a:spcPts val="0"/>
              </a:spcBef>
              <a:spcAft>
                <a:spcPts val="0"/>
              </a:spcAft>
              <a:buNone/>
            </a:pP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You can tell your dad</a:t>
            </a:r>
            <a:b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b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You'll do some largemouth fishing another time</a:t>
            </a:r>
            <a:b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b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You just got too much on your plate to bait and cast a line</a:t>
            </a:r>
            <a:b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b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You can always put a rain check in his hand</a:t>
            </a:r>
            <a:b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br>
            <a:r>
              <a:rPr lang="en-US" sz="2000" dirty="0" err="1">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'Til</a:t>
            </a: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you can’t</a:t>
            </a:r>
          </a:p>
          <a:p>
            <a:pPr marL="0" marR="0" indent="0">
              <a:spcBef>
                <a:spcPts val="0"/>
              </a:spcBef>
              <a:spcAft>
                <a:spcPts val="0"/>
              </a:spcAft>
              <a:buNone/>
            </a:pPr>
            <a:endParaRPr lang="en-US" sz="20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So take that phone call from your momma and just talk away</a:t>
            </a:r>
            <a:b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br>
            <a:r>
              <a:rPr lang="en-US" sz="2000" dirty="0" err="1">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'Cause</a:t>
            </a: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you'll never know how bad you </a:t>
            </a:r>
            <a:r>
              <a:rPr lang="en-US" sz="2000" dirty="0" err="1">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wanna</a:t>
            </a: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'til you can't someday</a:t>
            </a:r>
            <a:b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b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Don't wait on tomorrow </a:t>
            </a:r>
            <a:r>
              <a:rPr lang="en-US" sz="2000" dirty="0" err="1">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'cause</a:t>
            </a: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tomorrow may not show</a:t>
            </a:r>
            <a:b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b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Say your </a:t>
            </a:r>
            <a:r>
              <a:rPr lang="en-US" sz="2000" dirty="0" err="1">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sorries</a:t>
            </a: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your I-love-</a:t>
            </a:r>
            <a:r>
              <a:rPr lang="en-US" sz="2000" dirty="0" err="1">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yous</a:t>
            </a: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a:t>
            </a:r>
            <a:r>
              <a:rPr lang="en-US" sz="2000" dirty="0" err="1">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'cause</a:t>
            </a: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man you never know</a:t>
            </a:r>
            <a:endParaRPr lang="en-US" sz="20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000" dirty="0">
                <a:solidFill>
                  <a:srgbClr val="202124"/>
                </a:solidFill>
                <a:effectLst/>
                <a:latin typeface="Verdana" panose="020B0604030504040204" pitchFamily="34" charset="0"/>
                <a:ea typeface="Verdana" panose="020B0604030504040204" pitchFamily="34" charset="0"/>
                <a:cs typeface="Times New Roman" panose="02020603050405020304" pitchFamily="18" charset="0"/>
              </a:rPr>
              <a:t> </a:t>
            </a:r>
            <a:endParaRPr lang="en-US" sz="20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If you got a chance, take it, take it while you got a chance</a:t>
            </a:r>
            <a:b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b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If you got a dream, chase it, </a:t>
            </a:r>
            <a:r>
              <a:rPr lang="en-US" sz="2400" dirty="0" err="1">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'cause</a:t>
            </a: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 a dream won't chase you back</a:t>
            </a:r>
          </a:p>
          <a:p>
            <a:pPr marL="0" marR="0" indent="0">
              <a:spcBef>
                <a:spcPts val="0"/>
              </a:spcBef>
              <a:spcAft>
                <a:spcPts val="0"/>
              </a:spcAft>
              <a:buNone/>
            </a:pP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If you're </a:t>
            </a:r>
            <a:r>
              <a:rPr lang="en-US" sz="2400" dirty="0" err="1">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gonna</a:t>
            </a: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 love somebody</a:t>
            </a:r>
            <a:b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br>
            <a:r>
              <a:rPr lang="en-US" sz="2400" b="1" u="sng"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Hold '</a:t>
            </a:r>
            <a:r>
              <a:rPr lang="en-US" sz="2400" b="1" u="sng" dirty="0" err="1">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em</a:t>
            </a:r>
            <a:r>
              <a:rPr lang="en-US" sz="2400" b="1" u="sng"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 as long and as strong and as close as you can</a:t>
            </a:r>
          </a:p>
          <a:p>
            <a:pPr marL="0" marR="0" indent="0">
              <a:spcBef>
                <a:spcPts val="0"/>
              </a:spcBef>
              <a:spcAft>
                <a:spcPts val="0"/>
              </a:spcAft>
              <a:buNone/>
            </a:pPr>
            <a:r>
              <a:rPr lang="en-US" sz="2400" b="1" dirty="0" err="1">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'Til</a:t>
            </a:r>
            <a:r>
              <a:rPr lang="en-US" sz="2400"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 you can't</a:t>
            </a:r>
          </a:p>
          <a:p>
            <a:pPr marL="0" indent="0">
              <a:buNone/>
            </a:pPr>
            <a:endParaRPr lang="en-US" dirty="0"/>
          </a:p>
        </p:txBody>
      </p:sp>
    </p:spTree>
    <p:extLst>
      <p:ext uri="{BB962C8B-B14F-4D97-AF65-F5344CB8AC3E}">
        <p14:creationId xmlns:p14="http://schemas.microsoft.com/office/powerpoint/2010/main" val="317689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345332"/>
            <a:ext cx="8526294" cy="6245157"/>
          </a:xfrm>
        </p:spPr>
        <p:txBody>
          <a:bodyPr>
            <a:normAutofit lnSpcReduction="10000"/>
          </a:bodyPr>
          <a:lstStyle/>
          <a:p>
            <a:pPr marL="0" indent="0">
              <a:buNone/>
            </a:pPr>
            <a:r>
              <a:rPr lang="en-US" sz="2600" baseline="30000" dirty="0">
                <a:latin typeface="Verdana" panose="020B0604030504040204" pitchFamily="34" charset="0"/>
                <a:ea typeface="Verdana" panose="020B0604030504040204" pitchFamily="34" charset="0"/>
              </a:rPr>
              <a:t>28</a:t>
            </a:r>
            <a:r>
              <a:rPr lang="en-US" sz="2600" dirty="0">
                <a:latin typeface="Verdana" panose="020B0604030504040204" pitchFamily="34" charset="0"/>
                <a:ea typeface="Verdana" panose="020B0604030504040204" pitchFamily="34" charset="0"/>
              </a:rPr>
              <a:t> And now, little </a:t>
            </a:r>
            <a:r>
              <a:rPr lang="en-US" sz="2600" dirty="0">
                <a:highlight>
                  <a:srgbClr val="FFFF00"/>
                </a:highlight>
                <a:latin typeface="Verdana" panose="020B0604030504040204" pitchFamily="34" charset="0"/>
                <a:ea typeface="Verdana" panose="020B0604030504040204" pitchFamily="34" charset="0"/>
              </a:rPr>
              <a:t>children</a:t>
            </a:r>
            <a:r>
              <a:rPr lang="en-US" sz="2600" dirty="0">
                <a:latin typeface="Verdana" panose="020B0604030504040204" pitchFamily="34" charset="0"/>
                <a:ea typeface="Verdana" panose="020B0604030504040204" pitchFamily="34" charset="0"/>
              </a:rPr>
              <a:t>, abide in him, so that </a:t>
            </a:r>
            <a:r>
              <a:rPr lang="en-US" sz="2600" dirty="0">
                <a:highlight>
                  <a:srgbClr val="00FF00"/>
                </a:highlight>
                <a:latin typeface="Verdana" panose="020B0604030504040204" pitchFamily="34" charset="0"/>
                <a:ea typeface="Verdana" panose="020B0604030504040204" pitchFamily="34" charset="0"/>
              </a:rPr>
              <a:t>when he appears </a:t>
            </a:r>
            <a:r>
              <a:rPr lang="en-US" sz="2600" dirty="0">
                <a:latin typeface="Verdana" panose="020B0604030504040204" pitchFamily="34" charset="0"/>
                <a:ea typeface="Verdana" panose="020B0604030504040204" pitchFamily="34" charset="0"/>
              </a:rPr>
              <a:t>we may have confidence and not shrink from him in shame at his coming. </a:t>
            </a:r>
            <a:r>
              <a:rPr lang="en-US" sz="2600" baseline="30000" dirty="0">
                <a:latin typeface="Verdana" panose="020B0604030504040204" pitchFamily="34" charset="0"/>
                <a:ea typeface="Verdana" panose="020B0604030504040204" pitchFamily="34" charset="0"/>
              </a:rPr>
              <a:t>29</a:t>
            </a:r>
            <a:r>
              <a:rPr lang="en-US" sz="2600" dirty="0">
                <a:latin typeface="Verdana" panose="020B0604030504040204" pitchFamily="34" charset="0"/>
                <a:ea typeface="Verdana" panose="020B0604030504040204" pitchFamily="34" charset="0"/>
              </a:rPr>
              <a:t> If you know that he is righteous, you may be sure that everyone who practices righteousness has been born of him.</a:t>
            </a:r>
            <a:br>
              <a:rPr lang="en-US" sz="2600" dirty="0">
                <a:latin typeface="Verdana" panose="020B0604030504040204" pitchFamily="34" charset="0"/>
                <a:ea typeface="Verdana" panose="020B0604030504040204" pitchFamily="34" charset="0"/>
              </a:rPr>
            </a:br>
            <a:r>
              <a:rPr lang="en-US" sz="2600" dirty="0">
                <a:latin typeface="Verdana" panose="020B0604030504040204" pitchFamily="34" charset="0"/>
                <a:ea typeface="Verdana" panose="020B0604030504040204" pitchFamily="34" charset="0"/>
              </a:rPr>
              <a:t>​</a:t>
            </a:r>
          </a:p>
          <a:p>
            <a:pPr marL="0" indent="0">
              <a:buNone/>
            </a:pPr>
            <a:r>
              <a:rPr lang="en-US" sz="2600" baseline="30000" dirty="0">
                <a:latin typeface="Verdana" panose="020B0604030504040204" pitchFamily="34" charset="0"/>
                <a:ea typeface="Verdana" panose="020B0604030504040204" pitchFamily="34" charset="0"/>
              </a:rPr>
              <a:t>1</a:t>
            </a:r>
            <a:r>
              <a:rPr lang="en-US" sz="2600" dirty="0">
                <a:latin typeface="Verdana" panose="020B0604030504040204" pitchFamily="34" charset="0"/>
                <a:ea typeface="Verdana" panose="020B0604030504040204" pitchFamily="34" charset="0"/>
              </a:rPr>
              <a:t> See what kind of love the Father has given to us, that we should be called </a:t>
            </a:r>
            <a:r>
              <a:rPr lang="en-US" sz="2600" dirty="0">
                <a:highlight>
                  <a:srgbClr val="FFFF00"/>
                </a:highlight>
                <a:latin typeface="Verdana" panose="020B0604030504040204" pitchFamily="34" charset="0"/>
                <a:ea typeface="Verdana" panose="020B0604030504040204" pitchFamily="34" charset="0"/>
              </a:rPr>
              <a:t>children</a:t>
            </a:r>
            <a:r>
              <a:rPr lang="en-US" sz="2600" dirty="0">
                <a:latin typeface="Verdana" panose="020B0604030504040204" pitchFamily="34" charset="0"/>
                <a:ea typeface="Verdana" panose="020B0604030504040204" pitchFamily="34" charset="0"/>
              </a:rPr>
              <a:t> of God; and so we are. The reason why the world does not know us is that it did not know him. </a:t>
            </a:r>
            <a:r>
              <a:rPr lang="en-US" sz="2600" baseline="30000" dirty="0">
                <a:latin typeface="Verdana" panose="020B0604030504040204" pitchFamily="34" charset="0"/>
                <a:ea typeface="Verdana" panose="020B0604030504040204" pitchFamily="34" charset="0"/>
              </a:rPr>
              <a:t>2</a:t>
            </a:r>
            <a:r>
              <a:rPr lang="en-US" sz="2600" dirty="0">
                <a:latin typeface="Verdana" panose="020B0604030504040204" pitchFamily="34" charset="0"/>
                <a:ea typeface="Verdana" panose="020B0604030504040204" pitchFamily="34" charset="0"/>
              </a:rPr>
              <a:t> Beloved, we are God's </a:t>
            </a:r>
            <a:r>
              <a:rPr lang="en-US" sz="2600" dirty="0">
                <a:highlight>
                  <a:srgbClr val="FFFF00"/>
                </a:highlight>
                <a:latin typeface="Verdana" panose="020B0604030504040204" pitchFamily="34" charset="0"/>
                <a:ea typeface="Verdana" panose="020B0604030504040204" pitchFamily="34" charset="0"/>
              </a:rPr>
              <a:t>children</a:t>
            </a:r>
            <a:r>
              <a:rPr lang="en-US" sz="2600" dirty="0">
                <a:latin typeface="Verdana" panose="020B0604030504040204" pitchFamily="34" charset="0"/>
                <a:ea typeface="Verdana" panose="020B0604030504040204" pitchFamily="34" charset="0"/>
              </a:rPr>
              <a:t> now, and what we will be has not yet appeared; but we know that </a:t>
            </a:r>
            <a:r>
              <a:rPr lang="en-US" sz="2600" dirty="0">
                <a:highlight>
                  <a:srgbClr val="00FF00"/>
                </a:highlight>
                <a:latin typeface="Verdana" panose="020B0604030504040204" pitchFamily="34" charset="0"/>
                <a:ea typeface="Verdana" panose="020B0604030504040204" pitchFamily="34" charset="0"/>
              </a:rPr>
              <a:t>when he appears</a:t>
            </a:r>
            <a:r>
              <a:rPr lang="en-US" sz="2600" dirty="0">
                <a:latin typeface="Verdana" panose="020B0604030504040204" pitchFamily="34" charset="0"/>
                <a:ea typeface="Verdana" panose="020B0604030504040204" pitchFamily="34" charset="0"/>
              </a:rPr>
              <a:t> we shall be like him, because we shall see him as he is. </a:t>
            </a:r>
            <a:r>
              <a:rPr lang="en-US" sz="2600" baseline="30000" dirty="0">
                <a:latin typeface="Verdana" panose="020B0604030504040204" pitchFamily="34" charset="0"/>
                <a:ea typeface="Verdana" panose="020B0604030504040204" pitchFamily="34" charset="0"/>
              </a:rPr>
              <a:t>3</a:t>
            </a:r>
            <a:r>
              <a:rPr lang="en-US" sz="2600" dirty="0">
                <a:latin typeface="Verdana" panose="020B0604030504040204" pitchFamily="34" charset="0"/>
                <a:ea typeface="Verdana" panose="020B0604030504040204" pitchFamily="34" charset="0"/>
              </a:rPr>
              <a:t> And everyone who thus hopes in him purifies himself as he is pure.                  1 John 2:28 - 3:3</a:t>
            </a:r>
          </a:p>
        </p:txBody>
      </p:sp>
    </p:spTree>
    <p:extLst>
      <p:ext uri="{BB962C8B-B14F-4D97-AF65-F5344CB8AC3E}">
        <p14:creationId xmlns:p14="http://schemas.microsoft.com/office/powerpoint/2010/main" val="124449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345332"/>
            <a:ext cx="8526294" cy="6245157"/>
          </a:xfrm>
        </p:spPr>
        <p:txBody>
          <a:bodyPr>
            <a:normAutofit/>
          </a:bodyPr>
          <a:lstStyle/>
          <a:p>
            <a:pPr marL="0" indent="0">
              <a:buNone/>
            </a:pPr>
            <a:r>
              <a:rPr lang="en-US" sz="3200" b="1" dirty="0">
                <a:latin typeface="Verdana" panose="020B0604030504040204" pitchFamily="34" charset="0"/>
                <a:ea typeface="Verdana" panose="020B0604030504040204" pitchFamily="34" charset="0"/>
              </a:rPr>
              <a:t>So, it begs the question: Who We Are?</a:t>
            </a:r>
            <a:endParaRPr lang="en-US" sz="3200" dirty="0">
              <a:latin typeface="Verdana" panose="020B0604030504040204" pitchFamily="34" charset="0"/>
              <a:ea typeface="Verdana" panose="020B0604030504040204" pitchFamily="34" charset="0"/>
            </a:endParaRPr>
          </a:p>
          <a:p>
            <a:pPr marL="0" indent="0">
              <a:buNone/>
            </a:pPr>
            <a:r>
              <a:rPr lang="en-US" sz="32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How great is the love the Father has lavished on us, that </a:t>
            </a:r>
            <a:r>
              <a:rPr lang="en-US" sz="3200" b="1" u="sng"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we should be called children of God! </a:t>
            </a:r>
            <a:r>
              <a:rPr lang="en-US" sz="32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And that is what we are! The reason the world does not know us is that it did not know him. (3:1)</a:t>
            </a:r>
          </a:p>
          <a:p>
            <a:pPr marL="0" marR="0" indent="0">
              <a:spcBef>
                <a:spcPts val="0"/>
              </a:spcBef>
              <a:spcAft>
                <a:spcPts val="0"/>
              </a:spcAft>
              <a:buNone/>
            </a:pPr>
            <a:endParaRPr lang="en-US" sz="1800" b="1"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3600" b="1" dirty="0">
                <a:effectLst/>
                <a:latin typeface="Verdana" panose="020B0604030504040204" pitchFamily="34" charset="0"/>
                <a:ea typeface="Times New Roman" panose="02020603050405020304" pitchFamily="18" charset="0"/>
                <a:cs typeface="Times New Roman" panose="02020603050405020304" pitchFamily="18" charset="0"/>
              </a:rPr>
              <a:t>We are all God’s </a:t>
            </a:r>
            <a:r>
              <a:rPr lang="en-US" sz="3600" b="1" i="1" dirty="0">
                <a:effectLst/>
                <a:latin typeface="Verdana" panose="020B0604030504040204" pitchFamily="34" charset="0"/>
                <a:ea typeface="Times New Roman" panose="02020603050405020304" pitchFamily="18" charset="0"/>
                <a:cs typeface="Times New Roman" panose="02020603050405020304" pitchFamily="18" charset="0"/>
              </a:rPr>
              <a:t>creation</a:t>
            </a:r>
            <a:r>
              <a:rPr lang="en-US" sz="3600" b="1"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3600" b="1"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3600" b="1" dirty="0">
                <a:effectLst/>
                <a:latin typeface="Verdana" panose="020B0604030504040204" pitchFamily="34" charset="0"/>
                <a:ea typeface="Times New Roman" panose="02020603050405020304" pitchFamily="18" charset="0"/>
                <a:cs typeface="Times New Roman" panose="02020603050405020304" pitchFamily="18" charset="0"/>
              </a:rPr>
              <a:t>We are not all God’s </a:t>
            </a:r>
            <a:r>
              <a:rPr lang="en-US" sz="3600" b="1" i="1" dirty="0">
                <a:effectLst/>
                <a:latin typeface="Verdana" panose="020B0604030504040204" pitchFamily="34" charset="0"/>
                <a:ea typeface="Times New Roman" panose="02020603050405020304" pitchFamily="18" charset="0"/>
                <a:cs typeface="Times New Roman" panose="02020603050405020304" pitchFamily="18" charset="0"/>
              </a:rPr>
              <a:t>children</a:t>
            </a:r>
            <a:r>
              <a:rPr lang="en-US" sz="3600" b="1"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3869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345332"/>
            <a:ext cx="8526294" cy="6245157"/>
          </a:xfrm>
        </p:spPr>
        <p:txBody>
          <a:bodyPr/>
          <a:lstStyle/>
          <a:p>
            <a:pPr marL="0" marR="0" indent="0">
              <a:spcBef>
                <a:spcPts val="0"/>
              </a:spcBef>
              <a:spcAft>
                <a:spcPts val="0"/>
              </a:spcAft>
              <a:buNone/>
            </a:pPr>
            <a:r>
              <a:rPr lang="en-US" sz="3200" b="1" dirty="0">
                <a:effectLst/>
                <a:latin typeface="Verdana" panose="020B0604030504040204" pitchFamily="34" charset="0"/>
                <a:ea typeface="Verdana" panose="020B0604030504040204" pitchFamily="34" charset="0"/>
                <a:cs typeface="Times New Roman" panose="02020603050405020304" pitchFamily="18" charset="0"/>
              </a:rPr>
              <a:t>What does it mean to be the child of a loving parent?</a:t>
            </a: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endParaRPr lang="en-US" sz="32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3200"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It means being loved more deeply than you can grasp.</a:t>
            </a:r>
          </a:p>
          <a:p>
            <a:pPr marL="0" marR="0" indent="0">
              <a:spcBef>
                <a:spcPts val="0"/>
              </a:spcBef>
              <a:spcAft>
                <a:spcPts val="0"/>
              </a:spcAft>
              <a:buNone/>
            </a:pPr>
            <a:endParaRPr lang="en-US" sz="3200" b="1" dirty="0">
              <a:solidFill>
                <a:srgbClr val="002060"/>
              </a:solidFill>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3200" baseline="30000" dirty="0">
                <a:latin typeface="Verdana" panose="020B0604030504040204" pitchFamily="34" charset="0"/>
                <a:ea typeface="Verdana" panose="020B0604030504040204" pitchFamily="34" charset="0"/>
              </a:rPr>
              <a:t>16</a:t>
            </a:r>
            <a:r>
              <a:rPr lang="en-US" sz="3200" dirty="0">
                <a:latin typeface="Verdana" panose="020B0604030504040204" pitchFamily="34" charset="0"/>
                <a:ea typeface="Verdana" panose="020B0604030504040204" pitchFamily="34" charset="0"/>
              </a:rPr>
              <a:t> “For God so loved the world, that he gave his only Son, that whoever believes in him should not perish but have eternal life.     John 3:16</a:t>
            </a:r>
            <a:r>
              <a:rPr lang="en-US" sz="32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a:t>
            </a: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3200" b="1" dirty="0">
              <a:solidFill>
                <a:srgbClr val="00206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1729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345332"/>
            <a:ext cx="8526294" cy="6245157"/>
          </a:xfrm>
        </p:spPr>
        <p:txBody>
          <a:bodyPr>
            <a:normAutofit lnSpcReduction="10000"/>
          </a:bodyPr>
          <a:lstStyle/>
          <a:p>
            <a:pPr marL="0" indent="0">
              <a:buNone/>
            </a:pPr>
            <a:r>
              <a:rPr lang="en-US" sz="2800" b="1" dirty="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It means being loved with a resilient love.  </a:t>
            </a:r>
            <a:endPar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baseline="30000" dirty="0">
                <a:latin typeface="Verdana" panose="020B0604030504040204" pitchFamily="34" charset="0"/>
                <a:ea typeface="Verdana" panose="020B0604030504040204" pitchFamily="34" charset="0"/>
              </a:rPr>
              <a:t>35</a:t>
            </a:r>
            <a:r>
              <a:rPr lang="en-US" sz="2400" dirty="0">
                <a:latin typeface="Verdana" panose="020B0604030504040204" pitchFamily="34" charset="0"/>
                <a:ea typeface="Verdana" panose="020B0604030504040204" pitchFamily="34" charset="0"/>
              </a:rPr>
              <a:t> Who shall separate us from the love of Christ? Shall tribulation, or distress, or persecution, or famine, or nakedness, or danger, or sword? </a:t>
            </a:r>
          </a:p>
          <a:p>
            <a:pPr marL="0" indent="0">
              <a:buNone/>
            </a:pPr>
            <a:r>
              <a:rPr lang="en-US" sz="2400" baseline="30000" dirty="0">
                <a:latin typeface="Verdana" panose="020B0604030504040204" pitchFamily="34" charset="0"/>
                <a:ea typeface="Verdana" panose="020B0604030504040204" pitchFamily="34" charset="0"/>
              </a:rPr>
              <a:t>37</a:t>
            </a:r>
            <a:r>
              <a:rPr lang="en-US" sz="2400" dirty="0">
                <a:latin typeface="Verdana" panose="020B0604030504040204" pitchFamily="34" charset="0"/>
                <a:ea typeface="Verdana" panose="020B0604030504040204" pitchFamily="34" charset="0"/>
              </a:rPr>
              <a:t> No, in all these things we are more than conquerors through him who loved us. </a:t>
            </a:r>
            <a:r>
              <a:rPr lang="en-US" sz="2400" baseline="30000" dirty="0">
                <a:latin typeface="Verdana" panose="020B0604030504040204" pitchFamily="34" charset="0"/>
                <a:ea typeface="Verdana" panose="020B0604030504040204" pitchFamily="34" charset="0"/>
              </a:rPr>
              <a:t>38</a:t>
            </a:r>
            <a:r>
              <a:rPr lang="en-US" sz="2400" dirty="0">
                <a:latin typeface="Verdana" panose="020B0604030504040204" pitchFamily="34" charset="0"/>
                <a:ea typeface="Verdana" panose="020B0604030504040204" pitchFamily="34" charset="0"/>
              </a:rPr>
              <a:t> For I am sure that neither death nor life, nor angels nor rulers, nor things present nor things to come, nor powers, </a:t>
            </a:r>
            <a:r>
              <a:rPr lang="en-US" sz="2400" baseline="30000" dirty="0">
                <a:latin typeface="Verdana" panose="020B0604030504040204" pitchFamily="34" charset="0"/>
                <a:ea typeface="Verdana" panose="020B0604030504040204" pitchFamily="34" charset="0"/>
              </a:rPr>
              <a:t>39</a:t>
            </a:r>
            <a:r>
              <a:rPr lang="en-US" sz="2400" dirty="0">
                <a:latin typeface="Verdana" panose="020B0604030504040204" pitchFamily="34" charset="0"/>
                <a:ea typeface="Verdana" panose="020B0604030504040204" pitchFamily="34" charset="0"/>
              </a:rPr>
              <a:t> nor height nor depth, </a:t>
            </a:r>
            <a:r>
              <a:rPr lang="en-US" sz="2400" u="sng" dirty="0">
                <a:solidFill>
                  <a:schemeClr val="accent1"/>
                </a:solidFill>
                <a:latin typeface="Verdana" panose="020B0604030504040204" pitchFamily="34" charset="0"/>
                <a:ea typeface="Verdana" panose="020B0604030504040204" pitchFamily="34" charset="0"/>
              </a:rPr>
              <a:t>nor anything else in all creation, will be able to separate us from the love of God in Christ Jesus our Lord. </a:t>
            </a:r>
            <a:r>
              <a:rPr lang="en-US" sz="2400" dirty="0">
                <a:latin typeface="Verdana" panose="020B0604030504040204" pitchFamily="34" charset="0"/>
                <a:ea typeface="Verdana" panose="020B0604030504040204" pitchFamily="34" charset="0"/>
              </a:rPr>
              <a:t>Romans 8:35, 37-39</a:t>
            </a:r>
          </a:p>
          <a:p>
            <a:pPr marL="0" indent="0">
              <a:buNone/>
            </a:pPr>
            <a:endParaRPr lang="en-US" sz="2400" baseline="30000" dirty="0">
              <a:latin typeface="Verdana" panose="020B0604030504040204" pitchFamily="34" charset="0"/>
              <a:ea typeface="Verdana" panose="020B0604030504040204" pitchFamily="34" charset="0"/>
            </a:endParaRPr>
          </a:p>
          <a:p>
            <a:pPr marL="0" indent="0">
              <a:buNone/>
            </a:pPr>
            <a:r>
              <a:rPr lang="en-US" sz="2400" baseline="30000" dirty="0">
                <a:latin typeface="Verdana" panose="020B0604030504040204" pitchFamily="34" charset="0"/>
                <a:ea typeface="Verdana" panose="020B0604030504040204" pitchFamily="34" charset="0"/>
              </a:rPr>
              <a:t>10</a:t>
            </a:r>
            <a:r>
              <a:rPr lang="en-US" sz="2400" dirty="0">
                <a:latin typeface="Verdana" panose="020B0604030504040204" pitchFamily="34" charset="0"/>
                <a:ea typeface="Verdana" panose="020B0604030504040204" pitchFamily="34" charset="0"/>
              </a:rPr>
              <a:t> For the mountains may depart</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and the hills be removed,</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but </a:t>
            </a:r>
            <a:r>
              <a:rPr lang="en-US" sz="2400" b="1" u="sng" dirty="0">
                <a:solidFill>
                  <a:schemeClr val="accent1"/>
                </a:solidFill>
                <a:latin typeface="Verdana" panose="020B0604030504040204" pitchFamily="34" charset="0"/>
                <a:ea typeface="Verdana" panose="020B0604030504040204" pitchFamily="34" charset="0"/>
              </a:rPr>
              <a:t>my steadfast love shall not depart from you</a:t>
            </a:r>
            <a:r>
              <a:rPr lang="en-US" sz="2400" dirty="0">
                <a:latin typeface="Verdana" panose="020B0604030504040204" pitchFamily="34" charset="0"/>
                <a:ea typeface="Verdana" panose="020B0604030504040204" pitchFamily="34" charset="0"/>
              </a:rPr>
              <a:t>,</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and my covenant of peace shall not be removed,”</a:t>
            </a:r>
            <a:br>
              <a:rPr lang="en-US" sz="2400" dirty="0">
                <a:latin typeface="Verdana" panose="020B0604030504040204" pitchFamily="34" charset="0"/>
                <a:ea typeface="Verdana" panose="020B0604030504040204" pitchFamily="34" charset="0"/>
              </a:rPr>
            </a:br>
            <a:r>
              <a:rPr lang="en-US" sz="2400" dirty="0">
                <a:latin typeface="Verdana" panose="020B0604030504040204" pitchFamily="34" charset="0"/>
                <a:ea typeface="Verdana" panose="020B0604030504040204" pitchFamily="34" charset="0"/>
              </a:rPr>
              <a:t>says the LORD, who has compassion on you.     Isaiah 54:10</a:t>
            </a:r>
          </a:p>
        </p:txBody>
      </p:sp>
    </p:spTree>
    <p:extLst>
      <p:ext uri="{BB962C8B-B14F-4D97-AF65-F5344CB8AC3E}">
        <p14:creationId xmlns:p14="http://schemas.microsoft.com/office/powerpoint/2010/main" val="37905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345332"/>
            <a:ext cx="8526294" cy="6245157"/>
          </a:xfrm>
        </p:spPr>
        <p:txBody>
          <a:bodyPr/>
          <a:lstStyle/>
          <a:p>
            <a:pPr marL="0" indent="0">
              <a:buNone/>
            </a:pPr>
            <a:r>
              <a:rPr lang="en-US"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It means Provision </a:t>
            </a:r>
            <a:endParaRPr lang="en-US"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2400" baseline="30000" dirty="0">
              <a:latin typeface="Verdana" panose="020B0604030504040204" pitchFamily="34" charset="0"/>
              <a:ea typeface="Verdana" panose="020B0604030504040204" pitchFamily="34" charset="0"/>
            </a:endParaRPr>
          </a:p>
          <a:p>
            <a:pPr marL="0" indent="0">
              <a:buNone/>
            </a:pPr>
            <a:r>
              <a:rPr lang="en-US" sz="2400" baseline="30000" dirty="0">
                <a:latin typeface="Verdana" panose="020B0604030504040204" pitchFamily="34" charset="0"/>
                <a:ea typeface="Verdana" panose="020B0604030504040204" pitchFamily="34" charset="0"/>
              </a:rPr>
              <a:t>8</a:t>
            </a:r>
            <a:r>
              <a:rPr lang="en-US" sz="2400" dirty="0">
                <a:latin typeface="Verdana" panose="020B0604030504040204" pitchFamily="34" charset="0"/>
                <a:ea typeface="Verdana" panose="020B0604030504040204" pitchFamily="34" charset="0"/>
              </a:rPr>
              <a:t> And God is able to make all grace abound to you, so that having all sufficiency in all things at all times, </a:t>
            </a:r>
            <a:r>
              <a:rPr lang="en-US" sz="2400" u="sng" dirty="0">
                <a:solidFill>
                  <a:schemeClr val="accent1"/>
                </a:solidFill>
                <a:latin typeface="Verdana" panose="020B0604030504040204" pitchFamily="34" charset="0"/>
                <a:ea typeface="Verdana" panose="020B0604030504040204" pitchFamily="34" charset="0"/>
              </a:rPr>
              <a:t>you may abound in every good work.</a:t>
            </a:r>
            <a:r>
              <a:rPr lang="en-US" sz="2400" dirty="0">
                <a:latin typeface="Verdana" panose="020B0604030504040204" pitchFamily="34" charset="0"/>
                <a:ea typeface="Verdana" panose="020B0604030504040204" pitchFamily="34" charset="0"/>
              </a:rPr>
              <a:t>                       2 Corinthians 9:8</a:t>
            </a:r>
          </a:p>
          <a:p>
            <a:pPr marL="0" indent="0">
              <a:buNone/>
            </a:pPr>
            <a:endParaRPr lang="en-US" sz="2400" dirty="0">
              <a:latin typeface="Verdana" panose="020B0604030504040204" pitchFamily="34" charset="0"/>
              <a:ea typeface="Verdana" panose="020B0604030504040204" pitchFamily="34" charset="0"/>
            </a:endParaRPr>
          </a:p>
          <a:p>
            <a:pPr marL="0" indent="0">
              <a:buNone/>
            </a:pPr>
            <a:r>
              <a:rPr lang="en-US"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It means an Inheritance</a:t>
            </a:r>
          </a:p>
          <a:p>
            <a:pPr marL="0" indent="0">
              <a:buNone/>
            </a:pPr>
            <a:endParaRPr lang="en-US" b="1" dirty="0">
              <a:solidFill>
                <a:srgbClr val="002060"/>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baseline="30000" dirty="0"/>
              <a:t>16</a:t>
            </a:r>
            <a:r>
              <a:rPr lang="en-US" dirty="0"/>
              <a:t> The Spirit himself bears witness with our spirit that </a:t>
            </a:r>
            <a:r>
              <a:rPr lang="en-US" u="sng" dirty="0">
                <a:solidFill>
                  <a:schemeClr val="accent1"/>
                </a:solidFill>
              </a:rPr>
              <a:t>we are children of God, </a:t>
            </a:r>
            <a:r>
              <a:rPr lang="en-US" u="sng" baseline="30000" dirty="0">
                <a:solidFill>
                  <a:schemeClr val="accent1"/>
                </a:solidFill>
              </a:rPr>
              <a:t>17</a:t>
            </a:r>
            <a:r>
              <a:rPr lang="en-US" u="sng" dirty="0">
                <a:solidFill>
                  <a:schemeClr val="accent1"/>
                </a:solidFill>
              </a:rPr>
              <a:t> and if children, then heirs—heirs of God and fellow heirs with Christ</a:t>
            </a:r>
            <a:r>
              <a:rPr lang="en-US" dirty="0"/>
              <a:t>, provided we suffer with him in order that we may also be glorified with him. Romans 8:16-17</a:t>
            </a:r>
            <a:r>
              <a:rPr lang="en-US"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a:t>
            </a: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7699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179962"/>
            <a:ext cx="8526294" cy="6410527"/>
          </a:xfrm>
        </p:spPr>
        <p:txBody>
          <a:bodyPr/>
          <a:lstStyle/>
          <a:p>
            <a:pPr marL="0" indent="0">
              <a:buNone/>
            </a:pPr>
            <a:r>
              <a:rPr lang="en-US" baseline="30000" dirty="0">
                <a:latin typeface="Verdana" panose="020B0604030504040204" pitchFamily="34" charset="0"/>
                <a:ea typeface="Verdana" panose="020B0604030504040204" pitchFamily="34" charset="0"/>
              </a:rPr>
              <a:t>4</a:t>
            </a:r>
            <a:r>
              <a:rPr lang="en-US" dirty="0">
                <a:latin typeface="Verdana" panose="020B0604030504040204" pitchFamily="34" charset="0"/>
                <a:ea typeface="Verdana" panose="020B0604030504040204" pitchFamily="34" charset="0"/>
              </a:rPr>
              <a:t> to an inheritance that is imperishable, undefiled, and unfading, kept in heaven for you, </a:t>
            </a:r>
            <a:r>
              <a:rPr lang="en-US" baseline="30000" dirty="0">
                <a:latin typeface="Verdana" panose="020B0604030504040204" pitchFamily="34" charset="0"/>
                <a:ea typeface="Verdana" panose="020B0604030504040204" pitchFamily="34" charset="0"/>
              </a:rPr>
              <a:t>5</a:t>
            </a:r>
            <a:r>
              <a:rPr lang="en-US" dirty="0">
                <a:latin typeface="Verdana" panose="020B0604030504040204" pitchFamily="34" charset="0"/>
                <a:ea typeface="Verdana" panose="020B0604030504040204" pitchFamily="34" charset="0"/>
              </a:rPr>
              <a:t> who by God's power are being guarded through faith for a salvation ready to be revealed in the last time. 1 Peter 1:4-5</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It means an inescapable imprint on our lives.  </a:t>
            </a:r>
            <a:endParaRPr lang="en-US"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baseline="30000" dirty="0">
              <a:latin typeface="Verdana" panose="020B0604030504040204" pitchFamily="34" charset="0"/>
              <a:ea typeface="Verdana" panose="020B0604030504040204" pitchFamily="34" charset="0"/>
            </a:endParaRPr>
          </a:p>
          <a:p>
            <a:pPr marL="0" indent="0">
              <a:buNone/>
            </a:pPr>
            <a:r>
              <a:rPr lang="en-US" baseline="30000" dirty="0">
                <a:latin typeface="Verdana" panose="020B0604030504040204" pitchFamily="34" charset="0"/>
                <a:ea typeface="Verdana" panose="020B0604030504040204" pitchFamily="34" charset="0"/>
              </a:rPr>
              <a:t>17</a:t>
            </a:r>
            <a:r>
              <a:rPr lang="en-US" dirty="0">
                <a:latin typeface="Verdana" panose="020B0604030504040204" pitchFamily="34" charset="0"/>
                <a:ea typeface="Verdana" panose="020B0604030504040204" pitchFamily="34" charset="0"/>
              </a:rPr>
              <a:t> Therefore, if anyone is in Christ, he is a new creation. The old has passed away; behold, the new has come. 2 Corinthians 5:17</a:t>
            </a:r>
          </a:p>
          <a:p>
            <a:pPr marL="0" indent="0">
              <a:buNone/>
            </a:pPr>
            <a:endParaRPr lang="en-US" dirty="0"/>
          </a:p>
        </p:txBody>
      </p:sp>
    </p:spTree>
    <p:extLst>
      <p:ext uri="{BB962C8B-B14F-4D97-AF65-F5344CB8AC3E}">
        <p14:creationId xmlns:p14="http://schemas.microsoft.com/office/powerpoint/2010/main" val="112120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D7231-E7CB-452D-AD86-1F8A54A38A87}"/>
              </a:ext>
            </a:extLst>
          </p:cNvPr>
          <p:cNvSpPr>
            <a:spLocks noGrp="1"/>
          </p:cNvSpPr>
          <p:nvPr>
            <p:ph idx="1"/>
          </p:nvPr>
        </p:nvSpPr>
        <p:spPr>
          <a:xfrm>
            <a:off x="306421" y="345332"/>
            <a:ext cx="8526294" cy="6245157"/>
          </a:xfrm>
        </p:spPr>
        <p:txBody>
          <a:bodyPr/>
          <a:lstStyle/>
          <a:p>
            <a:pPr marL="0" indent="0">
              <a:buNone/>
            </a:pPr>
            <a:r>
              <a:rPr lang="en-US"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It means security</a:t>
            </a:r>
          </a:p>
          <a:p>
            <a:pPr marL="0" indent="0">
              <a:buNone/>
            </a:pPr>
            <a:r>
              <a:rPr lang="en-US" baseline="30000" dirty="0">
                <a:latin typeface="Verdana" panose="020B0604030504040204" pitchFamily="34" charset="0"/>
                <a:ea typeface="Verdana" panose="020B0604030504040204" pitchFamily="34" charset="0"/>
              </a:rPr>
              <a:t>1</a:t>
            </a:r>
            <a:r>
              <a:rPr lang="en-US" dirty="0">
                <a:latin typeface="Verdana" panose="020B0604030504040204" pitchFamily="34" charset="0"/>
                <a:ea typeface="Verdana" panose="020B0604030504040204" pitchFamily="34" charset="0"/>
              </a:rPr>
              <a:t> He who dwells in the shelter of the Most High will abide in the shadow of the Almighty.</a:t>
            </a:r>
            <a:br>
              <a:rPr lang="en-US" dirty="0">
                <a:latin typeface="Verdana" panose="020B0604030504040204" pitchFamily="34" charset="0"/>
                <a:ea typeface="Verdana" panose="020B0604030504040204" pitchFamily="34" charset="0"/>
              </a:rPr>
            </a:br>
            <a:r>
              <a:rPr lang="en-US" baseline="30000" dirty="0">
                <a:latin typeface="Verdana" panose="020B0604030504040204" pitchFamily="34" charset="0"/>
                <a:ea typeface="Verdana" panose="020B0604030504040204" pitchFamily="34" charset="0"/>
              </a:rPr>
              <a:t>2</a:t>
            </a:r>
            <a:r>
              <a:rPr lang="en-US" dirty="0">
                <a:latin typeface="Verdana" panose="020B0604030504040204" pitchFamily="34" charset="0"/>
                <a:ea typeface="Verdana" panose="020B0604030504040204" pitchFamily="34" charset="0"/>
              </a:rPr>
              <a:t> I will say to the LORD, “My refuge and my fortress, my God, in whom I trust.”</a:t>
            </a:r>
            <a:br>
              <a:rPr lang="en-US" dirty="0">
                <a:latin typeface="Verdana" panose="020B0604030504040204" pitchFamily="34" charset="0"/>
                <a:ea typeface="Verdana" panose="020B0604030504040204" pitchFamily="34" charset="0"/>
              </a:rPr>
            </a:br>
            <a:r>
              <a:rPr lang="en-US" baseline="30000" dirty="0">
                <a:latin typeface="Verdana" panose="020B0604030504040204" pitchFamily="34" charset="0"/>
                <a:ea typeface="Verdana" panose="020B0604030504040204" pitchFamily="34" charset="0"/>
              </a:rPr>
              <a:t>3</a:t>
            </a:r>
            <a:r>
              <a:rPr lang="en-US" dirty="0">
                <a:latin typeface="Verdana" panose="020B0604030504040204" pitchFamily="34" charset="0"/>
                <a:ea typeface="Verdana" panose="020B0604030504040204" pitchFamily="34" charset="0"/>
              </a:rPr>
              <a:t> For he will deliver you from the snare of the fowler and from the deadly pestilence.</a:t>
            </a:r>
            <a:br>
              <a:rPr lang="en-US" dirty="0">
                <a:latin typeface="Verdana" panose="020B0604030504040204" pitchFamily="34" charset="0"/>
                <a:ea typeface="Verdana" panose="020B0604030504040204" pitchFamily="34" charset="0"/>
              </a:rPr>
            </a:br>
            <a:r>
              <a:rPr lang="en-US" baseline="30000" dirty="0">
                <a:latin typeface="Verdana" panose="020B0604030504040204" pitchFamily="34" charset="0"/>
                <a:ea typeface="Verdana" panose="020B0604030504040204" pitchFamily="34" charset="0"/>
              </a:rPr>
              <a:t>4</a:t>
            </a:r>
            <a:r>
              <a:rPr lang="en-US" dirty="0">
                <a:latin typeface="Verdana" panose="020B0604030504040204" pitchFamily="34" charset="0"/>
                <a:ea typeface="Verdana" panose="020B0604030504040204" pitchFamily="34" charset="0"/>
              </a:rPr>
              <a:t> He will cover you with his pinions,</a:t>
            </a:r>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and under his wings you will find refuge;</a:t>
            </a:r>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his faithfulness is a shield and buckler.  Psalms 91:1-4</a:t>
            </a:r>
            <a:r>
              <a:rPr lang="en-US"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a:t>
            </a: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3522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TotalTime>
  <Words>1171</Words>
  <Application>Microsoft Office PowerPoint</Application>
  <PresentationFormat>On-screen Show (4:3)</PresentationFormat>
  <Paragraphs>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Verdana</vt:lpstr>
      <vt:lpstr>Office Theme</vt:lpstr>
      <vt:lpstr>Who Are We? Children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Are We? Children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We? Children of God.</dc:title>
  <dc:creator>Stephen Garrett</dc:creator>
  <cp:lastModifiedBy>Robert McDonald</cp:lastModifiedBy>
  <cp:revision>15</cp:revision>
  <dcterms:created xsi:type="dcterms:W3CDTF">2022-02-12T05:04:58Z</dcterms:created>
  <dcterms:modified xsi:type="dcterms:W3CDTF">2022-02-13T17:27:07Z</dcterms:modified>
</cp:coreProperties>
</file>