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3"/>
  </p:handoutMasterIdLst>
  <p:sldIdLst>
    <p:sldId id="257" r:id="rId2"/>
    <p:sldId id="283" r:id="rId3"/>
    <p:sldId id="258" r:id="rId4"/>
    <p:sldId id="288" r:id="rId5"/>
    <p:sldId id="265" r:id="rId6"/>
    <p:sldId id="274" r:id="rId7"/>
    <p:sldId id="289" r:id="rId8"/>
    <p:sldId id="290" r:id="rId9"/>
    <p:sldId id="291" r:id="rId10"/>
    <p:sldId id="284" r:id="rId11"/>
    <p:sldId id="271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C1C1"/>
    <a:srgbClr val="FF7E79"/>
    <a:srgbClr val="009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2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7E04D-845F-8D4B-8B09-72FFFF378FC0}" type="datetimeFigureOut">
              <a:rPr lang="en-US" smtClean="0"/>
              <a:t>3/12/22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3672-C14A-9145-879D-F43753BCA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7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3/12/22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3/12/22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3/12/22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EAB1-C44D-D947-9CF9-45D859BE840B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1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#4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–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Strange Acts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Recall 3 elements of Ezekiel’s acting out the siege of Jerusalem.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Identify the portion of the Law of Moses being invoked in </a:t>
            </a:r>
            <a:r>
              <a:rPr lang="en-US" sz="3600" dirty="0" err="1">
                <a:latin typeface="Gurmukhi MN" charset="0"/>
                <a:ea typeface="Gurmukhi MN" charset="0"/>
                <a:cs typeface="Gurmukhi MN" charset="0"/>
              </a:rPr>
              <a:t>ch.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 4.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Offer an explanation for the purpose of Ezekiel’s sign acts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.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32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For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Wednesday: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5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4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Recall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3 elements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of Ezekiel’s acting out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the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siege of Jerusalem.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Identify the portion of the Law of Moses being invoked in </a:t>
            </a:r>
            <a:r>
              <a:rPr lang="en-US" sz="3600" dirty="0" err="1" smtClean="0">
                <a:latin typeface="Gurmukhi MN" charset="0"/>
                <a:ea typeface="Gurmukhi MN" charset="0"/>
                <a:cs typeface="Gurmukhi MN" charset="0"/>
              </a:rPr>
              <a:t>ch.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4.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Offer an explanation for the purpose of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Ezekiel’s sign acts.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48154" y="5592187"/>
            <a:ext cx="6447692" cy="584775"/>
          </a:xfrm>
          <a:prstGeom prst="rect">
            <a:avLst/>
          </a:prstGeom>
          <a:solidFill>
            <a:srgbClr val="C1C1C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First, let’s </a:t>
            </a:r>
            <a:r>
              <a:rPr lang="en-US" sz="32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read Ezekiel </a:t>
            </a:r>
            <a:r>
              <a:rPr lang="en-US" sz="32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3:22 – 4:17</a:t>
            </a:r>
            <a:endParaRPr lang="en-US" sz="320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7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Opening Discussion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8800"/>
            <a:ext cx="7886700" cy="434816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SzPct val="80000"/>
              <a:buNone/>
            </a:pPr>
            <a:r>
              <a:rPr lang="en-US" sz="4800" dirty="0">
                <a:latin typeface="Gurmukhi MN" charset="0"/>
                <a:ea typeface="Gurmukhi MN" charset="0"/>
                <a:cs typeface="Gurmukhi MN" charset="0"/>
              </a:rPr>
              <a:t>Why might God be having Ezekiel perform such strange actions as a prophet?</a:t>
            </a:r>
            <a:endParaRPr lang="en-US" sz="48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21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Bound and Mute (3:22-27)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After one more glimpse at the glory of the LORD, God stands Ezekiel up and speaks to him</a:t>
            </a: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Sends him to his house where he will be bound—and unable to respond. What’s going on? </a:t>
            </a: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When God speaks, he will speak</a:t>
            </a: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Then it will be on them to hear</a:t>
            </a:r>
            <a:endParaRPr lang="en-US" sz="32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297180" indent="-57150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91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Lying Down on the Job (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4:1-8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Ezekiel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to make a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model 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of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the city of Jerusalem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under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siege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(4:1-2)</a:t>
            </a: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The iron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plate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symbolizes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the barrier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between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Jerusalem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&amp; God (4:3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)</a:t>
            </a:r>
          </a:p>
          <a:p>
            <a:pPr marL="568325" indent="-568325">
              <a:lnSpc>
                <a:spcPct val="100000"/>
              </a:lnSpc>
              <a:spcBef>
                <a:spcPts val="400"/>
              </a:spcBef>
              <a:buSzPct val="80000"/>
              <a:buFont typeface="Arial" charset="0"/>
              <a:buChar char="•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Ezekiel is to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do this while lying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on his side for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430 days. </a:t>
            </a:r>
            <a:r>
              <a:rPr lang="is-IS" sz="3200" dirty="0">
                <a:latin typeface="Gurmukhi MN" charset="0"/>
                <a:ea typeface="Gurmukhi MN" charset="0"/>
                <a:cs typeface="Gurmukhi MN" charset="0"/>
              </a:rPr>
              <a:t>(4:4-6</a:t>
            </a:r>
            <a:r>
              <a:rPr lang="is-IS" sz="3200" dirty="0" smtClean="0">
                <a:latin typeface="Gurmukhi MN" charset="0"/>
                <a:ea typeface="Gurmukhi MN" charset="0"/>
                <a:cs typeface="Gurmukhi MN" charset="0"/>
              </a:rPr>
              <a:t>)</a:t>
            </a:r>
            <a:endParaRPr lang="en-US" sz="32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1025525" lvl="1" indent="-568325">
              <a:lnSpc>
                <a:spcPct val="100000"/>
              </a:lnSpc>
              <a:spcBef>
                <a:spcPts val="0"/>
              </a:spcBef>
              <a:buSzPct val="80000"/>
              <a:buFont typeface="Arial" charset="0"/>
              <a:buChar char="•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Left </a:t>
            </a:r>
            <a:r>
              <a:rPr lang="en-US" sz="2800" dirty="0">
                <a:latin typeface="Gurmukhi MN" charset="0"/>
                <a:ea typeface="Gurmukhi MN" charset="0"/>
                <a:cs typeface="Gurmukhi MN" charset="0"/>
              </a:rPr>
              <a:t>(facing </a:t>
            </a: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north?) 390 days, for Israel </a:t>
            </a:r>
          </a:p>
          <a:p>
            <a:pPr marL="1025525" lvl="1" indent="-5683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en-US" sz="2800" dirty="0">
                <a:latin typeface="Gurmukhi MN" charset="0"/>
                <a:ea typeface="Gurmukhi MN" charset="0"/>
                <a:cs typeface="Gurmukhi MN" charset="0"/>
              </a:rPr>
              <a:t>R</a:t>
            </a: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ight </a:t>
            </a:r>
            <a:r>
              <a:rPr lang="en-US" sz="2800" dirty="0">
                <a:latin typeface="Gurmukhi MN" charset="0"/>
                <a:ea typeface="Gurmukhi MN" charset="0"/>
                <a:cs typeface="Gurmukhi MN" charset="0"/>
              </a:rPr>
              <a:t>(facing </a:t>
            </a: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south?) 40 days, for Judah</a:t>
            </a:r>
          </a:p>
          <a:p>
            <a:pPr marL="568325" indent="-568325">
              <a:lnSpc>
                <a:spcPct val="100000"/>
              </a:lnSpc>
              <a:spcBef>
                <a:spcPts val="600"/>
              </a:spcBef>
              <a:buSzPct val="80000"/>
              <a:buFont typeface="Arial" charset="0"/>
              <a:buChar char="•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How is Ezekiel “bearing the iniquity”? </a:t>
            </a:r>
          </a:p>
        </p:txBody>
      </p:sp>
    </p:spTree>
    <p:extLst>
      <p:ext uri="{BB962C8B-B14F-4D97-AF65-F5344CB8AC3E}">
        <p14:creationId xmlns:p14="http://schemas.microsoft.com/office/powerpoint/2010/main" val="150224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A Strange Diet (4:9-17)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568325" indent="-5683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Ezekiel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is to eat the food of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survival.</a:t>
            </a:r>
            <a:endParaRPr lang="en-US" sz="32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1025525" lvl="1" indent="-5683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en-US" sz="2800" dirty="0">
                <a:latin typeface="Gurmukhi MN" charset="0"/>
                <a:ea typeface="Gurmukhi MN" charset="0"/>
                <a:cs typeface="Gurmukhi MN" charset="0"/>
              </a:rPr>
              <a:t>Ingredients </a:t>
            </a: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= scarce resources</a:t>
            </a:r>
            <a:endParaRPr lang="en-US" sz="2800" dirty="0">
              <a:latin typeface="Gurmukhi MN" charset="0"/>
              <a:ea typeface="Gurmukhi MN" charset="0"/>
              <a:cs typeface="Gurmukhi MN" charset="0"/>
            </a:endParaRPr>
          </a:p>
          <a:p>
            <a:pPr marL="1025525" lvl="1" indent="-5683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Arial" charset="0"/>
              <a:buChar char="•"/>
            </a:pP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8 oz. </a:t>
            </a:r>
            <a:r>
              <a:rPr lang="en-US" sz="2800" dirty="0">
                <a:latin typeface="Gurmukhi MN" charset="0"/>
                <a:ea typeface="Gurmukhi MN" charset="0"/>
                <a:cs typeface="Gurmukhi MN" charset="0"/>
              </a:rPr>
              <a:t>of </a:t>
            </a: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bread, 1+ pints </a:t>
            </a:r>
            <a:r>
              <a:rPr lang="en-US" sz="2800" dirty="0">
                <a:latin typeface="Gurmukhi MN" charset="0"/>
                <a:ea typeface="Gurmukhi MN" charset="0"/>
                <a:cs typeface="Gurmukhi MN" charset="0"/>
              </a:rPr>
              <a:t>of water a </a:t>
            </a: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day</a:t>
            </a:r>
            <a:endParaRPr lang="en-US" sz="2800" dirty="0">
              <a:latin typeface="Gurmukhi MN" charset="0"/>
              <a:ea typeface="Gurmukhi MN" charset="0"/>
              <a:cs typeface="Gurmukhi MN" charset="0"/>
            </a:endParaRPr>
          </a:p>
          <a:p>
            <a:pPr marL="1025525" lvl="1" indent="-568325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SzPct val="80000"/>
              <a:buFont typeface="Arial" charset="0"/>
              <a:buChar char="•"/>
            </a:pPr>
            <a:r>
              <a:rPr lang="en-US" sz="2800" dirty="0">
                <a:latin typeface="Gurmukhi MN" charset="0"/>
                <a:ea typeface="Gurmukhi MN" charset="0"/>
                <a:cs typeface="Gurmukhi MN" charset="0"/>
              </a:rPr>
              <a:t>F</a:t>
            </a: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uel = the desperation of </a:t>
            </a:r>
            <a:r>
              <a:rPr lang="en-US" sz="2800" dirty="0">
                <a:latin typeface="Gurmukhi MN" charset="0"/>
                <a:ea typeface="Gurmukhi MN" charset="0"/>
                <a:cs typeface="Gurmukhi MN" charset="0"/>
              </a:rPr>
              <a:t>life in a </a:t>
            </a: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siege </a:t>
            </a:r>
            <a:endParaRPr lang="en-US" sz="2800" dirty="0">
              <a:latin typeface="Gurmukhi MN" charset="0"/>
              <a:ea typeface="Gurmukhi MN" charset="0"/>
              <a:cs typeface="Gurmukhi MN" charset="0"/>
            </a:endParaRPr>
          </a:p>
          <a:p>
            <a:pPr marL="568325" indent="-56832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80000"/>
              <a:buFont typeface="Arial" charset="0"/>
              <a:buChar char="•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This picture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of the siege draws from the curses of the covenant in the Law of Moses (see Leviticus 26, Deuteronomy 28)</a:t>
            </a:r>
            <a:endParaRPr lang="de-DE" sz="32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0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Leviticus 26:23-26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90247"/>
            <a:ext cx="7886700" cy="525193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spcAft>
                <a:spcPts val="2400"/>
              </a:spcAft>
              <a:buSzPct val="80000"/>
              <a:buNone/>
            </a:pPr>
            <a:r>
              <a:rPr lang="en-US" baseline="30000" dirty="0">
                <a:latin typeface="Gurmukhi MN" charset="0"/>
                <a:ea typeface="Gurmukhi MN" charset="0"/>
                <a:cs typeface="Gurmukhi MN" charset="0"/>
              </a:rPr>
              <a:t>23</a:t>
            </a: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 “And if by this discipline you are not turned to me but walk contrary to me, </a:t>
            </a:r>
            <a:r>
              <a:rPr lang="en-US" baseline="30000" dirty="0">
                <a:latin typeface="Gurmukhi MN" charset="0"/>
                <a:ea typeface="Gurmukhi MN" charset="0"/>
                <a:cs typeface="Gurmukhi MN" charset="0"/>
              </a:rPr>
              <a:t>24</a:t>
            </a: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 then I also will walk contrary to you, and I myself will strike you sevenfold for your sins. </a:t>
            </a:r>
            <a:r>
              <a:rPr lang="en-US" baseline="30000" dirty="0">
                <a:latin typeface="Gurmukhi MN" charset="0"/>
                <a:ea typeface="Gurmukhi MN" charset="0"/>
                <a:cs typeface="Gurmukhi MN" charset="0"/>
              </a:rPr>
              <a:t>25</a:t>
            </a: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 And I will bring a sword upon you, that shall execute vengeance for the covenant. And if you gather within your cities, I will send pestilence among you, and you shall be delivered into the hand of the enemy. </a:t>
            </a:r>
            <a:r>
              <a:rPr lang="en-US" baseline="30000" dirty="0">
                <a:latin typeface="Gurmukhi MN" charset="0"/>
                <a:ea typeface="Gurmukhi MN" charset="0"/>
                <a:cs typeface="Gurmukhi MN" charset="0"/>
              </a:rPr>
              <a:t>26</a:t>
            </a: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 When I break your supply of bread, ten women shall bake your bread in a single oven and shall dole out your bread again by weight, and you shall eat and not be satisfied.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Deuteronomy 28:47-51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90247"/>
            <a:ext cx="7886700" cy="558018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00000"/>
              </a:lnSpc>
              <a:spcAft>
                <a:spcPts val="2400"/>
              </a:spcAft>
              <a:buSzPct val="80000"/>
              <a:buNone/>
            </a:pPr>
            <a:r>
              <a:rPr lang="en-US" baseline="30000" dirty="0">
                <a:latin typeface="Gurmukhi MN" charset="0"/>
                <a:ea typeface="Gurmukhi MN" charset="0"/>
                <a:cs typeface="Gurmukhi MN" charset="0"/>
              </a:rPr>
              <a:t>47</a:t>
            </a: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 Because you did not serve the Lord your God with joyfulness and gladness of heart, because of the abundance of all things, </a:t>
            </a:r>
            <a:r>
              <a:rPr lang="en-US" baseline="30000" dirty="0">
                <a:latin typeface="Gurmukhi MN" charset="0"/>
                <a:ea typeface="Gurmukhi MN" charset="0"/>
                <a:cs typeface="Gurmukhi MN" charset="0"/>
              </a:rPr>
              <a:t>48</a:t>
            </a: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 therefore you shall serve your enemies whom the Lord will send against you, in hunger and thirst, in nakedness, and lacking everything. And he will put a yoke of iron on your neck until he has destroyed you. </a:t>
            </a:r>
            <a:r>
              <a:rPr lang="en-US" baseline="30000" dirty="0">
                <a:latin typeface="Gurmukhi MN" charset="0"/>
                <a:ea typeface="Gurmukhi MN" charset="0"/>
                <a:cs typeface="Gurmukhi MN" charset="0"/>
              </a:rPr>
              <a:t>49</a:t>
            </a: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 The Lord will bring a nation against you from far away, from the end of the earth, swooping down like the eagle, a nation whose language you do not understand, </a:t>
            </a:r>
            <a:r>
              <a:rPr lang="en-US" baseline="30000" dirty="0">
                <a:latin typeface="Gurmukhi MN" charset="0"/>
                <a:ea typeface="Gurmukhi MN" charset="0"/>
                <a:cs typeface="Gurmukhi MN" charset="0"/>
              </a:rPr>
              <a:t>50</a:t>
            </a: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 a hard-faced nation who shall not respect the old or show mercy to the young. </a:t>
            </a:r>
            <a:r>
              <a:rPr lang="en-US" baseline="30000" dirty="0">
                <a:latin typeface="Gurmukhi MN" charset="0"/>
                <a:ea typeface="Gurmukhi MN" charset="0"/>
                <a:cs typeface="Gurmukhi MN" charset="0"/>
              </a:rPr>
              <a:t>51</a:t>
            </a:r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 It shall eat the offspring of your cattle and the fruit of your ground, until you are destroyed; it also shall not leave you grain, wine, or oil, the increase of your herds or the young of your flock, until they have caused you to perish.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51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in Context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650" y="3063209"/>
            <a:ext cx="2882646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1-24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Judgment on Jerusalem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21024" y="3063208"/>
            <a:ext cx="1901952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ch.</a:t>
            </a:r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25-32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</a:t>
            </a: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.</a:t>
            </a: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on Nations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30240" y="3063208"/>
            <a:ext cx="2785110" cy="138499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33-48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Hope for Israel’s Future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88992" y="1793366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Broken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(33:21)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89504" y="1793366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Besieged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(24:1)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6720" y="1793367"/>
            <a:ext cx="1463040" cy="1070811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Bowed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(1:2)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94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3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1452</TotalTime>
  <Words>666</Words>
  <Application>Microsoft Macintosh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Calibri Light</vt:lpstr>
      <vt:lpstr>Gurmukhi MN</vt:lpstr>
      <vt:lpstr>Wingdings</vt:lpstr>
      <vt:lpstr>Arial</vt:lpstr>
      <vt:lpstr>Office Theme</vt:lpstr>
      <vt:lpstr>The Book of Ezekiel</vt:lpstr>
      <vt:lpstr>Class Objectives</vt:lpstr>
      <vt:lpstr>Opening Discussion</vt:lpstr>
      <vt:lpstr>Bound and Mute (3:22-27)</vt:lpstr>
      <vt:lpstr>Lying Down on the Job (4:1-8)</vt:lpstr>
      <vt:lpstr>A Strange Diet (4:9-17)</vt:lpstr>
      <vt:lpstr>Leviticus 26:23-26</vt:lpstr>
      <vt:lpstr>Deuteronomy 28:47-51</vt:lpstr>
      <vt:lpstr>Ezekiel in Context</vt:lpstr>
      <vt:lpstr>Class Objectives</vt:lpstr>
      <vt:lpstr>The Book of Ezekiel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Ezekiel</dc:title>
  <dc:creator>Microsoft Office User</dc:creator>
  <cp:lastModifiedBy>Microsoft Office User</cp:lastModifiedBy>
  <cp:revision>33</cp:revision>
  <cp:lastPrinted>2022-03-03T01:31:43Z</cp:lastPrinted>
  <dcterms:created xsi:type="dcterms:W3CDTF">2022-03-02T15:56:44Z</dcterms:created>
  <dcterms:modified xsi:type="dcterms:W3CDTF">2022-03-12T21:47:08Z</dcterms:modified>
</cp:coreProperties>
</file>