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handoutMasterIdLst>
    <p:handoutMasterId r:id="rId24"/>
  </p:handoutMasterIdLst>
  <p:sldIdLst>
    <p:sldId id="257" r:id="rId2"/>
    <p:sldId id="292" r:id="rId3"/>
    <p:sldId id="296" r:id="rId4"/>
    <p:sldId id="297" r:id="rId5"/>
    <p:sldId id="283" r:id="rId6"/>
    <p:sldId id="295" r:id="rId7"/>
    <p:sldId id="294" r:id="rId8"/>
    <p:sldId id="298" r:id="rId9"/>
    <p:sldId id="299" r:id="rId10"/>
    <p:sldId id="300" r:id="rId11"/>
    <p:sldId id="301" r:id="rId12"/>
    <p:sldId id="302" r:id="rId13"/>
    <p:sldId id="303" r:id="rId14"/>
    <p:sldId id="304" r:id="rId15"/>
    <p:sldId id="305" r:id="rId16"/>
    <p:sldId id="307" r:id="rId17"/>
    <p:sldId id="310" r:id="rId18"/>
    <p:sldId id="308" r:id="rId19"/>
    <p:sldId id="291" r:id="rId20"/>
    <p:sldId id="309" r:id="rId21"/>
    <p:sldId id="271"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FF7E79"/>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2"/>
    <p:restoredTop sz="94611"/>
  </p:normalViewPr>
  <p:slideViewPr>
    <p:cSldViewPr snapToGrid="0" snapToObjects="1">
      <p:cViewPr varScale="1">
        <p:scale>
          <a:sx n="62" d="100"/>
          <a:sy n="62" d="100"/>
        </p:scale>
        <p:origin x="836" y="4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A7E04D-845F-8D4B-8B09-72FFFF378FC0}" type="datetimeFigureOut">
              <a:rPr lang="en-US" smtClean="0"/>
              <a:t>3/15/2022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DFB3672-C14A-9145-879D-F43753BCAAA3}" type="slidenum">
              <a:rPr lang="en-US" smtClean="0"/>
              <a:t>‹#›</a:t>
            </a:fld>
            <a:endParaRPr lang="en-US"/>
          </a:p>
        </p:txBody>
      </p:sp>
    </p:spTree>
    <p:extLst>
      <p:ext uri="{BB962C8B-B14F-4D97-AF65-F5344CB8AC3E}">
        <p14:creationId xmlns:p14="http://schemas.microsoft.com/office/powerpoint/2010/main" val="75487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71F99D-63BD-46A4-BA21-B2157D2C0C62}" type="datetimeFigureOut">
              <a:rPr lang="en-US" smtClean="0"/>
              <a:t>3/15/2022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A35C5B8-6BA8-4F56-86A3-C4E04689E2A9}" type="slidenum">
              <a:rPr lang="en-US" smtClean="0"/>
              <a:t>‹#›</a:t>
            </a:fld>
            <a:endParaRPr lang="en-US"/>
          </a:p>
        </p:txBody>
      </p:sp>
    </p:spTree>
    <p:extLst>
      <p:ext uri="{BB962C8B-B14F-4D97-AF65-F5344CB8AC3E}">
        <p14:creationId xmlns:p14="http://schemas.microsoft.com/office/powerpoint/2010/main" val="317380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5C5B8-6BA8-4F56-86A3-C4E04689E2A9}" type="slidenum">
              <a:rPr lang="en-US" smtClean="0"/>
              <a:t>7</a:t>
            </a:fld>
            <a:endParaRPr lang="en-US"/>
          </a:p>
        </p:txBody>
      </p:sp>
    </p:spTree>
    <p:extLst>
      <p:ext uri="{BB962C8B-B14F-4D97-AF65-F5344CB8AC3E}">
        <p14:creationId xmlns:p14="http://schemas.microsoft.com/office/powerpoint/2010/main" val="211280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6AEAB1-C44D-D947-9CF9-45D859BE840B}"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134199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AEAB1-C44D-D947-9CF9-45D859BE840B}"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132387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AEAB1-C44D-D947-9CF9-45D859BE840B}"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25823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AEAB1-C44D-D947-9CF9-45D859BE840B}"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211539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AEAB1-C44D-D947-9CF9-45D859BE840B}"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184492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6AEAB1-C44D-D947-9CF9-45D859BE840B}"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22171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6AEAB1-C44D-D947-9CF9-45D859BE840B}"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40915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6AEAB1-C44D-D947-9CF9-45D859BE840B}"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40190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AEAB1-C44D-D947-9CF9-45D859BE840B}"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90897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6AEAB1-C44D-D947-9CF9-45D859BE840B}"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214673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6AEAB1-C44D-D947-9CF9-45D859BE840B}"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AE1C2-BAC5-934D-BA15-D9DE82DE61FF}" type="slidenum">
              <a:rPr lang="en-US" smtClean="0"/>
              <a:t>‹#›</a:t>
            </a:fld>
            <a:endParaRPr lang="en-US"/>
          </a:p>
        </p:txBody>
      </p:sp>
    </p:spTree>
    <p:extLst>
      <p:ext uri="{BB962C8B-B14F-4D97-AF65-F5344CB8AC3E}">
        <p14:creationId xmlns:p14="http://schemas.microsoft.com/office/powerpoint/2010/main" val="33995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AB1-C44D-D947-9CF9-45D859BE840B}" type="datetimeFigureOut">
              <a:rPr lang="en-US" smtClean="0"/>
              <a:t>3/15/2022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AE1C2-BAC5-934D-BA15-D9DE82DE61FF}" type="slidenum">
              <a:rPr lang="en-US" smtClean="0"/>
              <a:t>‹#›</a:t>
            </a:fld>
            <a:endParaRPr lang="en-US"/>
          </a:p>
        </p:txBody>
      </p:sp>
    </p:spTree>
    <p:extLst>
      <p:ext uri="{BB962C8B-B14F-4D97-AF65-F5344CB8AC3E}">
        <p14:creationId xmlns:p14="http://schemas.microsoft.com/office/powerpoint/2010/main" val="17162012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urmukhi MN" charset="0"/>
                <a:ea typeface="Gurmukhi MN" charset="0"/>
                <a:cs typeface="Gurmukhi MN" charset="0"/>
              </a:rPr>
              <a:t>The Book of Ezekiel</a:t>
            </a:r>
          </a:p>
        </p:txBody>
      </p:sp>
      <p:sp>
        <p:nvSpPr>
          <p:cNvPr id="3" name="Subtitle 2"/>
          <p:cNvSpPr>
            <a:spLocks noGrp="1"/>
          </p:cNvSpPr>
          <p:nvPr>
            <p:ph type="subTitle" idx="1"/>
          </p:nvPr>
        </p:nvSpPr>
        <p:spPr/>
        <p:txBody>
          <a:bodyPr>
            <a:normAutofit/>
          </a:bodyPr>
          <a:lstStyle/>
          <a:p>
            <a:r>
              <a:rPr lang="en-US" sz="3600" dirty="0">
                <a:solidFill>
                  <a:srgbClr val="FF7E79"/>
                </a:solidFill>
                <a:latin typeface="Gurmukhi MN" charset="0"/>
                <a:ea typeface="Gurmukhi MN" charset="0"/>
                <a:cs typeface="Gurmukhi MN" charset="0"/>
              </a:rPr>
              <a:t>Class #5 – The Judgement of Jerusalem</a:t>
            </a:r>
          </a:p>
        </p:txBody>
      </p:sp>
    </p:spTree>
    <p:extLst>
      <p:ext uri="{BB962C8B-B14F-4D97-AF65-F5344CB8AC3E}">
        <p14:creationId xmlns:p14="http://schemas.microsoft.com/office/powerpoint/2010/main" val="192455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Ezekiel 5:11-14</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414658"/>
            <a:ext cx="7886700" cy="4934378"/>
          </a:xfrm>
        </p:spPr>
        <p:txBody>
          <a:bodyPr>
            <a:normAutofit lnSpcReduction="10000"/>
          </a:bodyPr>
          <a:lstStyle/>
          <a:p>
            <a:r>
              <a:rPr lang="en-US" sz="3200" dirty="0"/>
              <a:t>“because you have defiled My sanctuary with all your detestable things and with all your abominations….”</a:t>
            </a:r>
          </a:p>
          <a:p>
            <a:pPr lvl="1"/>
            <a:r>
              <a:rPr lang="en-US" sz="2800" dirty="0"/>
              <a:t>See 2 Chron 36:11-16</a:t>
            </a:r>
          </a:p>
          <a:p>
            <a:r>
              <a:rPr lang="en-US" sz="3200" dirty="0"/>
              <a:t>“I will also </a:t>
            </a:r>
            <a:r>
              <a:rPr lang="en-US" sz="3200" i="1" dirty="0">
                <a:solidFill>
                  <a:srgbClr val="FFFF00"/>
                </a:solidFill>
              </a:rPr>
              <a:t>diminish</a:t>
            </a:r>
            <a:r>
              <a:rPr lang="en-US" sz="3200" dirty="0"/>
              <a:t> you”</a:t>
            </a:r>
          </a:p>
          <a:p>
            <a:pPr lvl="1"/>
            <a:r>
              <a:rPr lang="en-US" sz="2800" dirty="0"/>
              <a:t>A verb meaning to reduce, diminish, cut short, trim; withdraw, remove. It basically means to reduce or diminish something…..length of a beard ….to remove or withdraw an inheritance (The Complete Word Study Dictionary: Old Testament.)</a:t>
            </a:r>
          </a:p>
          <a:p>
            <a:r>
              <a:rPr lang="en-US" sz="3200" dirty="0"/>
              <a:t>“will not spare, nor will I have pity”</a:t>
            </a:r>
          </a:p>
          <a:p>
            <a:pPr lvl="1"/>
            <a:endParaRPr lang="en-US" dirty="0"/>
          </a:p>
          <a:p>
            <a:endParaRPr lang="en-US" dirty="0"/>
          </a:p>
        </p:txBody>
      </p:sp>
    </p:spTree>
    <p:extLst>
      <p:ext uri="{BB962C8B-B14F-4D97-AF65-F5344CB8AC3E}">
        <p14:creationId xmlns:p14="http://schemas.microsoft.com/office/powerpoint/2010/main" val="23250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Ezekiel 5:11-14 (2)</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574497"/>
            <a:ext cx="7886700" cy="4918770"/>
          </a:xfrm>
        </p:spPr>
        <p:txBody>
          <a:bodyPr>
            <a:normAutofit fontScale="92500" lnSpcReduction="10000"/>
          </a:bodyPr>
          <a:lstStyle/>
          <a:p>
            <a:r>
              <a:rPr lang="en-US" sz="3200" dirty="0"/>
              <a:t>Direct mapping to the imagery of Ezekiel’s hair</a:t>
            </a:r>
          </a:p>
          <a:p>
            <a:pPr lvl="1"/>
            <a:r>
              <a:rPr lang="en-US" sz="2800" dirty="0"/>
              <a:t>One-third of you shall die of the pestilence, and be consumed with famine in your midst</a:t>
            </a:r>
          </a:p>
          <a:p>
            <a:pPr lvl="1"/>
            <a:r>
              <a:rPr lang="en-US" sz="2800" dirty="0"/>
              <a:t>…and one-third shall fall by the sword all around you</a:t>
            </a:r>
          </a:p>
          <a:p>
            <a:pPr lvl="1"/>
            <a:r>
              <a:rPr lang="en-US" sz="2800" dirty="0"/>
              <a:t>…and I will scatter another third to all the winds, and I will draw out a sword after them. </a:t>
            </a:r>
          </a:p>
          <a:p>
            <a:endParaRPr lang="en-US" sz="3200" dirty="0"/>
          </a:p>
          <a:p>
            <a:r>
              <a:rPr lang="en-US" sz="3200" dirty="0"/>
              <a:t>Just how angry was the Lord?</a:t>
            </a:r>
          </a:p>
          <a:p>
            <a:endParaRPr lang="en-US" sz="3200" dirty="0"/>
          </a:p>
          <a:p>
            <a:r>
              <a:rPr lang="en-US" sz="3200" dirty="0"/>
              <a:t>What about love?</a:t>
            </a:r>
          </a:p>
          <a:p>
            <a:pPr lvl="1"/>
            <a:r>
              <a:rPr lang="en-US" sz="2800" dirty="0"/>
              <a:t>See 2 Chron 36:15</a:t>
            </a:r>
          </a:p>
          <a:p>
            <a:endParaRPr lang="en-US" dirty="0"/>
          </a:p>
          <a:p>
            <a:endParaRPr lang="en-US" dirty="0"/>
          </a:p>
          <a:p>
            <a:endParaRPr lang="en-US" dirty="0"/>
          </a:p>
        </p:txBody>
      </p:sp>
    </p:spTree>
    <p:extLst>
      <p:ext uri="{BB962C8B-B14F-4D97-AF65-F5344CB8AC3E}">
        <p14:creationId xmlns:p14="http://schemas.microsoft.com/office/powerpoint/2010/main" val="5864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Ezekiel 5:15-17</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574497"/>
            <a:ext cx="7886700" cy="4528351"/>
          </a:xfrm>
        </p:spPr>
        <p:txBody>
          <a:bodyPr>
            <a:normAutofit lnSpcReduction="10000"/>
          </a:bodyPr>
          <a:lstStyle/>
          <a:p>
            <a:r>
              <a:rPr lang="en-US" sz="3200" dirty="0"/>
              <a:t>What would the surrounding nations take away from Jerusalem’s punishment?</a:t>
            </a:r>
          </a:p>
          <a:p>
            <a:endParaRPr lang="en-US" sz="3200" dirty="0"/>
          </a:p>
          <a:p>
            <a:r>
              <a:rPr lang="en-US" sz="3200" dirty="0"/>
              <a:t>How’s the food situation in Jerusalem?</a:t>
            </a:r>
          </a:p>
          <a:p>
            <a:endParaRPr lang="en-US" sz="3200" dirty="0"/>
          </a:p>
          <a:p>
            <a:r>
              <a:rPr lang="en-US" sz="3200" dirty="0"/>
              <a:t>Closing argument:</a:t>
            </a:r>
          </a:p>
          <a:p>
            <a:pPr lvl="1"/>
            <a:r>
              <a:rPr lang="en-US" sz="2800" i="1" dirty="0"/>
              <a:t>“So I will send against you famine and wild beasts, and they will bereave you. Pestilence and blood shall pass through you, and I will bring the sword against you. I, the Lord, have spoken." </a:t>
            </a:r>
          </a:p>
          <a:p>
            <a:endParaRPr lang="en-US" sz="3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321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The Prophesies</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574497"/>
            <a:ext cx="7886700" cy="4528351"/>
          </a:xfrm>
        </p:spPr>
        <p:txBody>
          <a:bodyPr>
            <a:normAutofit/>
          </a:bodyPr>
          <a:lstStyle/>
          <a:p>
            <a:r>
              <a:rPr lang="en-US" dirty="0"/>
              <a:t>Lev 26:26, 29, 33</a:t>
            </a:r>
          </a:p>
          <a:p>
            <a:r>
              <a:rPr lang="en-US" dirty="0"/>
              <a:t>When I have cut off your supply of bread, ten women shall bake your bread in one oven, and they shall bring back your bread by weight, and you shall eat and not be satisfied….You shall eat the flesh of your sons, and you shall eat the flesh of your daughters….I will scatter you among the nations and draw out a sword after you…</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890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The Prophesies (2)</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379288"/>
            <a:ext cx="7886700" cy="5226602"/>
          </a:xfrm>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dirty="0" err="1">
                <a:effectLst/>
                <a:latin typeface="Calibri" panose="020F0502020204030204" pitchFamily="34" charset="0"/>
                <a:ea typeface="Calibri" panose="020F0502020204030204" pitchFamily="34" charset="0"/>
                <a:cs typeface="Times New Roman" panose="02020603050405020304" pitchFamily="18" charset="0"/>
              </a:rPr>
              <a:t>Deut</a:t>
            </a:r>
            <a:r>
              <a:rPr lang="en-US" dirty="0">
                <a:effectLst/>
                <a:latin typeface="Calibri" panose="020F0502020204030204" pitchFamily="34" charset="0"/>
                <a:ea typeface="Calibri" panose="020F0502020204030204" pitchFamily="34" charset="0"/>
                <a:cs typeface="Times New Roman" panose="02020603050405020304" pitchFamily="18" charset="0"/>
              </a:rPr>
              <a:t> 28:52-57</a:t>
            </a:r>
          </a:p>
          <a:p>
            <a:pPr marL="800100" lvl="1"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"They shall besiege you at all your gates until your high and fortified walls….You shall eat the fruit of your own body, the flesh of your sons and your daughters ….he will not give any of them the flesh of his children whom he will eat, because he has nothing left in the siege and desperate straits in which your enemy shall distress you at all your gates.  The tender and delicate woman among you…. will refuse to the husband of her bosom, and to her son and her daughter, her placenta which comes out from between her feet and her children whom she bears; for she will eat them secretly for lack of everything in the siege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026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9E5-6DDC-473B-8089-C4A587D91DDF}"/>
              </a:ext>
            </a:extLst>
          </p:cNvPr>
          <p:cNvSpPr>
            <a:spLocks noGrp="1"/>
          </p:cNvSpPr>
          <p:nvPr>
            <p:ph type="title"/>
          </p:nvPr>
        </p:nvSpPr>
        <p:spPr/>
        <p:txBody>
          <a:bodyPr/>
          <a:lstStyle/>
          <a:p>
            <a:r>
              <a:rPr lang="en-US" dirty="0">
                <a:solidFill>
                  <a:srgbClr val="FF7E79"/>
                </a:solidFill>
                <a:latin typeface="Gurmukhi MN" charset="0"/>
                <a:ea typeface="Gurmukhi MN" charset="0"/>
                <a:cs typeface="Gurmukhi MN" charset="0"/>
              </a:rPr>
              <a:t>Recorded Reality</a:t>
            </a:r>
            <a:endParaRPr lang="en-US" dirty="0"/>
          </a:p>
        </p:txBody>
      </p:sp>
      <p:sp>
        <p:nvSpPr>
          <p:cNvPr id="3" name="Content Placeholder 2">
            <a:extLst>
              <a:ext uri="{FF2B5EF4-FFF2-40B4-BE49-F238E27FC236}">
                <a16:creationId xmlns:a16="http://schemas.microsoft.com/office/drawing/2014/main" id="{71F8110D-BBE8-4A55-95C9-6527ECB3715E}"/>
              </a:ext>
            </a:extLst>
          </p:cNvPr>
          <p:cNvSpPr>
            <a:spLocks noGrp="1"/>
          </p:cNvSpPr>
          <p:nvPr>
            <p:ph idx="1"/>
          </p:nvPr>
        </p:nvSpPr>
        <p:spPr>
          <a:xfrm>
            <a:off x="628650" y="1548221"/>
            <a:ext cx="7886700" cy="5309779"/>
          </a:xfrm>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Lam 2:19-20.  </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"Lift your hands toward Him For the life of your young children, Who faint from hunger at the head of every street."  "See, O Lord, and consider!  To whom have You done this?  Should the women eat their offspring, The children they have cuddled?</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Lam 4:10-11.  </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The hands of the compassionate women Have cooked their own children; They became food for them In the destruction of the daughter of my people.  The Lord has fulfilled His fury, He has poured out His fierce anger.  He kindled a fire in Zion, And it has devoured its foundations.</a:t>
            </a:r>
            <a:endParaRPr lang="en-US" sz="4000" dirty="0"/>
          </a:p>
        </p:txBody>
      </p:sp>
    </p:spTree>
    <p:extLst>
      <p:ext uri="{BB962C8B-B14F-4D97-AF65-F5344CB8AC3E}">
        <p14:creationId xmlns:p14="http://schemas.microsoft.com/office/powerpoint/2010/main" val="13843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9E5-6DDC-473B-8089-C4A587D91DDF}"/>
              </a:ext>
            </a:extLst>
          </p:cNvPr>
          <p:cNvSpPr>
            <a:spLocks noGrp="1"/>
          </p:cNvSpPr>
          <p:nvPr>
            <p:ph type="title"/>
          </p:nvPr>
        </p:nvSpPr>
        <p:spPr/>
        <p:txBody>
          <a:bodyPr/>
          <a:lstStyle/>
          <a:p>
            <a:r>
              <a:rPr lang="en-US" dirty="0">
                <a:solidFill>
                  <a:srgbClr val="FF7E79"/>
                </a:solidFill>
                <a:latin typeface="Gurmukhi MN" charset="0"/>
                <a:ea typeface="Gurmukhi MN" charset="0"/>
                <a:cs typeface="Gurmukhi MN" charset="0"/>
              </a:rPr>
              <a:t>Archeology</a:t>
            </a:r>
            <a:endParaRPr lang="en-US" dirty="0"/>
          </a:p>
        </p:txBody>
      </p:sp>
      <p:sp>
        <p:nvSpPr>
          <p:cNvPr id="3" name="Content Placeholder 2">
            <a:extLst>
              <a:ext uri="{FF2B5EF4-FFF2-40B4-BE49-F238E27FC236}">
                <a16:creationId xmlns:a16="http://schemas.microsoft.com/office/drawing/2014/main" id="{71F8110D-BBE8-4A55-95C9-6527ECB3715E}"/>
              </a:ext>
            </a:extLst>
          </p:cNvPr>
          <p:cNvSpPr>
            <a:spLocks noGrp="1"/>
          </p:cNvSpPr>
          <p:nvPr>
            <p:ph idx="1"/>
          </p:nvPr>
        </p:nvSpPr>
        <p:spPr>
          <a:xfrm>
            <a:off x="628650" y="1548221"/>
            <a:ext cx="8135206" cy="5309779"/>
          </a:xfrm>
        </p:spPr>
        <p:txBody>
          <a:bodyPr>
            <a:normAutofit fontScale="92500"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Under what is referred to as a “destruction layer…. [he] found pottery typical of the seventh century B.C., together with numerous arrowheads that showed there had been heavy fighting at this location. Some of the arrowheads were identified as Israelite in origin, but some where distinctively Babylonian.</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Archeologists were able to examine the contents of the [toilet] pit to learn about the content of the meals the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Ahiel</a:t>
            </a:r>
            <a:r>
              <a:rPr lang="en-US" sz="3200" dirty="0">
                <a:effectLst/>
                <a:latin typeface="Calibri" panose="020F0502020204030204" pitchFamily="34" charset="0"/>
                <a:ea typeface="Calibri" panose="020F0502020204030204" pitchFamily="34" charset="0"/>
                <a:cs typeface="Times New Roman" panose="02020603050405020304" pitchFamily="18" charset="0"/>
              </a:rPr>
              <a:t> family were having during the weeks leading up to the fall of Jerusalem. The story that the pit tells is one of starvation and subsistence.</a:t>
            </a:r>
          </a:p>
        </p:txBody>
      </p:sp>
    </p:spTree>
    <p:extLst>
      <p:ext uri="{BB962C8B-B14F-4D97-AF65-F5344CB8AC3E}">
        <p14:creationId xmlns:p14="http://schemas.microsoft.com/office/powerpoint/2010/main" val="31715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9E5-6DDC-473B-8089-C4A587D91DDF}"/>
              </a:ext>
            </a:extLst>
          </p:cNvPr>
          <p:cNvSpPr>
            <a:spLocks noGrp="1"/>
          </p:cNvSpPr>
          <p:nvPr>
            <p:ph type="title"/>
          </p:nvPr>
        </p:nvSpPr>
        <p:spPr/>
        <p:txBody>
          <a:bodyPr/>
          <a:lstStyle/>
          <a:p>
            <a:r>
              <a:rPr lang="en-US" dirty="0">
                <a:solidFill>
                  <a:srgbClr val="FF7E79"/>
                </a:solidFill>
                <a:latin typeface="Gurmukhi MN" charset="0"/>
                <a:ea typeface="Gurmukhi MN" charset="0"/>
                <a:cs typeface="Gurmukhi MN" charset="0"/>
              </a:rPr>
              <a:t>Archeology (2)</a:t>
            </a:r>
            <a:endParaRPr lang="en-US" dirty="0"/>
          </a:p>
        </p:txBody>
      </p:sp>
      <p:sp>
        <p:nvSpPr>
          <p:cNvPr id="3" name="Content Placeholder 2">
            <a:extLst>
              <a:ext uri="{FF2B5EF4-FFF2-40B4-BE49-F238E27FC236}">
                <a16:creationId xmlns:a16="http://schemas.microsoft.com/office/drawing/2014/main" id="{71F8110D-BBE8-4A55-95C9-6527ECB3715E}"/>
              </a:ext>
            </a:extLst>
          </p:cNvPr>
          <p:cNvSpPr>
            <a:spLocks noGrp="1"/>
          </p:cNvSpPr>
          <p:nvPr>
            <p:ph idx="1"/>
          </p:nvPr>
        </p:nvSpPr>
        <p:spPr>
          <a:xfrm>
            <a:off x="628650" y="1548221"/>
            <a:ext cx="7886700" cy="5309779"/>
          </a:xfrm>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Research determined that at the end of the siege, the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Ahiel</a:t>
            </a:r>
            <a:r>
              <a:rPr lang="en-US" sz="3200" dirty="0">
                <a:effectLst/>
                <a:latin typeface="Calibri" panose="020F0502020204030204" pitchFamily="34" charset="0"/>
                <a:ea typeface="Calibri" panose="020F0502020204030204" pitchFamily="34" charset="0"/>
                <a:cs typeface="Times New Roman" panose="02020603050405020304" pitchFamily="18" charset="0"/>
              </a:rPr>
              <a:t> household were eating wild plants and weeds to survive. Since it was impossible to leave the city to bring back fresh food, people were forced to eat whatever grew within the city to survive.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Evidence of tapeworms were found, typically contracted from eating uncooked meat. It is likely that as the famine worsened, they slaughtered the animals they had with them within the city and ate them uncooked, as wood was needed for weapons and fortifications…</a:t>
            </a:r>
            <a:endParaRPr lang="en-US" sz="4800" dirty="0"/>
          </a:p>
        </p:txBody>
      </p:sp>
    </p:spTree>
    <p:extLst>
      <p:ext uri="{BB962C8B-B14F-4D97-AF65-F5344CB8AC3E}">
        <p14:creationId xmlns:p14="http://schemas.microsoft.com/office/powerpoint/2010/main" val="19941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9E5-6DDC-473B-8089-C4A587D91DDF}"/>
              </a:ext>
            </a:extLst>
          </p:cNvPr>
          <p:cNvSpPr>
            <a:spLocks noGrp="1"/>
          </p:cNvSpPr>
          <p:nvPr>
            <p:ph type="title"/>
          </p:nvPr>
        </p:nvSpPr>
        <p:spPr/>
        <p:txBody>
          <a:bodyPr/>
          <a:lstStyle/>
          <a:p>
            <a:r>
              <a:rPr lang="en-US" dirty="0">
                <a:solidFill>
                  <a:srgbClr val="FF7E79"/>
                </a:solidFill>
                <a:latin typeface="Gurmukhi MN" charset="0"/>
              </a:rPr>
              <a:t>Closing Questions….</a:t>
            </a:r>
            <a:endParaRPr lang="en-US" dirty="0"/>
          </a:p>
        </p:txBody>
      </p:sp>
      <p:sp>
        <p:nvSpPr>
          <p:cNvPr id="3" name="Content Placeholder 2">
            <a:extLst>
              <a:ext uri="{FF2B5EF4-FFF2-40B4-BE49-F238E27FC236}">
                <a16:creationId xmlns:a16="http://schemas.microsoft.com/office/drawing/2014/main" id="{71F8110D-BBE8-4A55-95C9-6527ECB3715E}"/>
              </a:ext>
            </a:extLst>
          </p:cNvPr>
          <p:cNvSpPr>
            <a:spLocks noGrp="1"/>
          </p:cNvSpPr>
          <p:nvPr>
            <p:ph idx="1"/>
          </p:nvPr>
        </p:nvSpPr>
        <p:spPr>
          <a:xfrm>
            <a:off x="628650" y="1548221"/>
            <a:ext cx="7886700" cy="5309779"/>
          </a:xfrm>
        </p:spPr>
        <p:txBody>
          <a:bodyPr>
            <a:normAutofit/>
          </a:bodyPr>
          <a:lstStyle/>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Calibri" panose="020F0502020204030204" pitchFamily="34" charset="0"/>
                <a:ea typeface="Calibri" panose="020F0502020204030204" pitchFamily="34" charset="0"/>
                <a:cs typeface="Times New Roman" panose="02020603050405020304" pitchFamily="18" charset="0"/>
              </a:rPr>
              <a:t>Could the Lord get this angry with us?</a:t>
            </a:r>
          </a:p>
          <a:p>
            <a:endParaRPr lang="en-US" sz="3600" dirty="0">
              <a:latin typeface="Calibri" panose="020F0502020204030204" pitchFamily="34" charset="0"/>
              <a:cs typeface="Times New Roman" panose="02020603050405020304" pitchFamily="18" charset="0"/>
            </a:endParaRPr>
          </a:p>
          <a:p>
            <a:r>
              <a:rPr lang="en-US" sz="3600" dirty="0">
                <a:latin typeface="Calibri" panose="020F0502020204030204" pitchFamily="34" charset="0"/>
                <a:cs typeface="Times New Roman" panose="02020603050405020304" pitchFamily="18" charset="0"/>
              </a:rPr>
              <a:t>How do you feel about Heb 10:31?</a:t>
            </a:r>
          </a:p>
          <a:p>
            <a:pPr lvl="1"/>
            <a:r>
              <a:rPr lang="en-US" sz="3200" i="1" dirty="0">
                <a:latin typeface="Calibri" panose="020F0502020204030204" pitchFamily="34" charset="0"/>
                <a:cs typeface="Times New Roman" panose="02020603050405020304" pitchFamily="18" charset="0"/>
              </a:rPr>
              <a:t>“It is a fearful thing to fall into the hands of the living God.”</a:t>
            </a:r>
          </a:p>
          <a:p>
            <a:endParaRPr lang="en-US" sz="4400" dirty="0"/>
          </a:p>
          <a:p>
            <a:endParaRPr lang="en-US" sz="4400" dirty="0"/>
          </a:p>
        </p:txBody>
      </p:sp>
    </p:spTree>
    <p:extLst>
      <p:ext uri="{BB962C8B-B14F-4D97-AF65-F5344CB8AC3E}">
        <p14:creationId xmlns:p14="http://schemas.microsoft.com/office/powerpoint/2010/main" val="9381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389"/>
            <a:ext cx="7886700" cy="818905"/>
          </a:xfrm>
        </p:spPr>
        <p:txBody>
          <a:bodyPr>
            <a:normAutofit/>
          </a:bodyPr>
          <a:lstStyle/>
          <a:p>
            <a:pPr algn="ctr"/>
            <a:r>
              <a:rPr lang="en-US" dirty="0">
                <a:solidFill>
                  <a:srgbClr val="FF7E79"/>
                </a:solidFill>
                <a:latin typeface="Gurmukhi MN" charset="0"/>
                <a:ea typeface="Gurmukhi MN" charset="0"/>
                <a:cs typeface="Gurmukhi MN" charset="0"/>
              </a:rPr>
              <a:t>Ezekiel in Context</a:t>
            </a:r>
          </a:p>
        </p:txBody>
      </p:sp>
      <p:sp>
        <p:nvSpPr>
          <p:cNvPr id="9" name="TextBox 8"/>
          <p:cNvSpPr txBox="1"/>
          <p:nvPr/>
        </p:nvSpPr>
        <p:spPr>
          <a:xfrm>
            <a:off x="628650" y="3063209"/>
            <a:ext cx="2882646" cy="1384995"/>
          </a:xfrm>
          <a:prstGeom prst="rect">
            <a:avLst/>
          </a:prstGeom>
          <a:solidFill>
            <a:srgbClr val="009193"/>
          </a:solidFill>
        </p:spPr>
        <p:txBody>
          <a:bodyPr wrap="square" rtlCol="0">
            <a:spAutoFit/>
          </a:bodyPr>
          <a:lstStyle/>
          <a:p>
            <a:pPr algn="ctr"/>
            <a:r>
              <a:rPr lang="en-US" sz="2800" b="1" dirty="0">
                <a:solidFill>
                  <a:schemeClr val="bg1"/>
                </a:solidFill>
                <a:latin typeface="Gurmukhi MN" charset="0"/>
                <a:ea typeface="Gurmukhi MN" charset="0"/>
                <a:cs typeface="Gurmukhi MN" charset="0"/>
              </a:rPr>
              <a:t>Ezekiel 1-24</a:t>
            </a:r>
          </a:p>
          <a:p>
            <a:pPr algn="ctr"/>
            <a:r>
              <a:rPr lang="en-US" sz="2800" dirty="0">
                <a:solidFill>
                  <a:schemeClr val="bg1"/>
                </a:solidFill>
                <a:latin typeface="Gurmukhi MN" charset="0"/>
                <a:ea typeface="Gurmukhi MN" charset="0"/>
                <a:cs typeface="Gurmukhi MN" charset="0"/>
              </a:rPr>
              <a:t>Judgment on Jerusalem</a:t>
            </a:r>
          </a:p>
        </p:txBody>
      </p:sp>
      <p:sp>
        <p:nvSpPr>
          <p:cNvPr id="10" name="TextBox 9"/>
          <p:cNvSpPr txBox="1"/>
          <p:nvPr/>
        </p:nvSpPr>
        <p:spPr>
          <a:xfrm>
            <a:off x="3621024" y="3063208"/>
            <a:ext cx="1901952" cy="1384995"/>
          </a:xfrm>
          <a:prstGeom prst="rect">
            <a:avLst/>
          </a:prstGeom>
          <a:solidFill>
            <a:srgbClr val="009193"/>
          </a:solidFill>
        </p:spPr>
        <p:txBody>
          <a:bodyPr wrap="square" rtlCol="0">
            <a:spAutoFit/>
          </a:bodyPr>
          <a:lstStyle/>
          <a:p>
            <a:pPr algn="ctr"/>
            <a:r>
              <a:rPr lang="en-US" sz="2800" b="1" dirty="0" err="1">
                <a:solidFill>
                  <a:schemeClr val="bg1"/>
                </a:solidFill>
                <a:latin typeface="Gurmukhi MN" charset="0"/>
                <a:ea typeface="Gurmukhi MN" charset="0"/>
                <a:cs typeface="Gurmukhi MN" charset="0"/>
              </a:rPr>
              <a:t>ch.</a:t>
            </a:r>
            <a:r>
              <a:rPr lang="en-US" sz="2800" b="1" dirty="0">
                <a:solidFill>
                  <a:schemeClr val="bg1"/>
                </a:solidFill>
                <a:latin typeface="Gurmukhi MN" charset="0"/>
                <a:ea typeface="Gurmukhi MN" charset="0"/>
                <a:cs typeface="Gurmukhi MN" charset="0"/>
              </a:rPr>
              <a:t> 25-32</a:t>
            </a:r>
          </a:p>
          <a:p>
            <a:pPr algn="ctr"/>
            <a:r>
              <a:rPr lang="en-US" sz="2800" dirty="0">
                <a:solidFill>
                  <a:schemeClr val="bg1"/>
                </a:solidFill>
                <a:latin typeface="Gurmukhi MN" charset="0"/>
                <a:ea typeface="Gurmukhi MN" charset="0"/>
                <a:cs typeface="Gurmukhi MN" charset="0"/>
              </a:rPr>
              <a:t>Judg. on Nations</a:t>
            </a:r>
          </a:p>
        </p:txBody>
      </p:sp>
      <p:sp>
        <p:nvSpPr>
          <p:cNvPr id="11" name="TextBox 10"/>
          <p:cNvSpPr txBox="1"/>
          <p:nvPr/>
        </p:nvSpPr>
        <p:spPr>
          <a:xfrm>
            <a:off x="5730240" y="3063208"/>
            <a:ext cx="2785110" cy="1384995"/>
          </a:xfrm>
          <a:prstGeom prst="rect">
            <a:avLst/>
          </a:prstGeom>
          <a:solidFill>
            <a:srgbClr val="FF7E79"/>
          </a:solidFill>
        </p:spPr>
        <p:txBody>
          <a:bodyPr wrap="square" rtlCol="0">
            <a:spAutoFit/>
          </a:bodyPr>
          <a:lstStyle/>
          <a:p>
            <a:pPr algn="ctr"/>
            <a:r>
              <a:rPr lang="en-US" sz="2800" b="1" dirty="0">
                <a:solidFill>
                  <a:schemeClr val="bg1"/>
                </a:solidFill>
                <a:latin typeface="Gurmukhi MN" charset="0"/>
                <a:ea typeface="Gurmukhi MN" charset="0"/>
                <a:cs typeface="Gurmukhi MN" charset="0"/>
              </a:rPr>
              <a:t>Ezekiel 33-48</a:t>
            </a:r>
          </a:p>
          <a:p>
            <a:pPr algn="ctr"/>
            <a:r>
              <a:rPr lang="en-US" sz="2800" dirty="0">
                <a:solidFill>
                  <a:schemeClr val="bg1"/>
                </a:solidFill>
                <a:latin typeface="Gurmukhi MN" charset="0"/>
                <a:ea typeface="Gurmukhi MN" charset="0"/>
                <a:cs typeface="Gurmukhi MN" charset="0"/>
              </a:rPr>
              <a:t>Hope for Israel’s Future</a:t>
            </a:r>
          </a:p>
        </p:txBody>
      </p:sp>
      <p:sp>
        <p:nvSpPr>
          <p:cNvPr id="3" name="Rectangle 2"/>
          <p:cNvSpPr/>
          <p:nvPr/>
        </p:nvSpPr>
        <p:spPr>
          <a:xfrm>
            <a:off x="4888992" y="1793366"/>
            <a:ext cx="1463040" cy="1070812"/>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Gurmukhi MN" charset="0"/>
                <a:ea typeface="Gurmukhi MN" charset="0"/>
                <a:cs typeface="Gurmukhi MN" charset="0"/>
              </a:rPr>
              <a:t>Jerusalem Broken</a:t>
            </a:r>
          </a:p>
          <a:p>
            <a:pPr algn="ctr"/>
            <a:r>
              <a:rPr lang="en-US" sz="2000" dirty="0">
                <a:solidFill>
                  <a:schemeClr val="bg1"/>
                </a:solidFill>
                <a:latin typeface="Gurmukhi MN" charset="0"/>
                <a:ea typeface="Gurmukhi MN" charset="0"/>
                <a:cs typeface="Gurmukhi MN" charset="0"/>
              </a:rPr>
              <a:t>(33:21)</a:t>
            </a:r>
          </a:p>
        </p:txBody>
      </p:sp>
      <p:sp>
        <p:nvSpPr>
          <p:cNvPr id="12" name="Rectangle 11"/>
          <p:cNvSpPr/>
          <p:nvPr/>
        </p:nvSpPr>
        <p:spPr>
          <a:xfrm>
            <a:off x="2889504" y="1793366"/>
            <a:ext cx="1463040" cy="1070812"/>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Gurmukhi MN" charset="0"/>
                <a:ea typeface="Gurmukhi MN" charset="0"/>
                <a:cs typeface="Gurmukhi MN" charset="0"/>
              </a:rPr>
              <a:t>Jerusalem Besieged</a:t>
            </a:r>
          </a:p>
          <a:p>
            <a:pPr algn="ctr"/>
            <a:r>
              <a:rPr lang="en-US" sz="2000" dirty="0">
                <a:solidFill>
                  <a:schemeClr val="bg1"/>
                </a:solidFill>
                <a:latin typeface="Gurmukhi MN" charset="0"/>
                <a:ea typeface="Gurmukhi MN" charset="0"/>
                <a:cs typeface="Gurmukhi MN" charset="0"/>
              </a:rPr>
              <a:t>(24:1)</a:t>
            </a:r>
          </a:p>
        </p:txBody>
      </p:sp>
      <p:sp>
        <p:nvSpPr>
          <p:cNvPr id="13" name="Rectangle 12"/>
          <p:cNvSpPr/>
          <p:nvPr/>
        </p:nvSpPr>
        <p:spPr>
          <a:xfrm>
            <a:off x="426720" y="1793367"/>
            <a:ext cx="1463040" cy="1070811"/>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Gurmukhi MN" charset="0"/>
                <a:ea typeface="Gurmukhi MN" charset="0"/>
                <a:cs typeface="Gurmukhi MN" charset="0"/>
              </a:rPr>
              <a:t>Jerusalem Bowed</a:t>
            </a:r>
          </a:p>
          <a:p>
            <a:pPr algn="ctr"/>
            <a:r>
              <a:rPr lang="en-US" sz="2000" dirty="0">
                <a:solidFill>
                  <a:schemeClr val="bg1"/>
                </a:solidFill>
                <a:latin typeface="Gurmukhi MN" charset="0"/>
                <a:ea typeface="Gurmukhi MN" charset="0"/>
                <a:cs typeface="Gurmukhi MN" charset="0"/>
              </a:rPr>
              <a:t>(1:2)</a:t>
            </a:r>
          </a:p>
        </p:txBody>
      </p:sp>
    </p:spTree>
    <p:extLst>
      <p:ext uri="{BB962C8B-B14F-4D97-AF65-F5344CB8AC3E}">
        <p14:creationId xmlns:p14="http://schemas.microsoft.com/office/powerpoint/2010/main" val="7349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ADA9-CE11-4D67-9C1F-F58BBC930B11}"/>
              </a:ext>
            </a:extLst>
          </p:cNvPr>
          <p:cNvSpPr>
            <a:spLocks noGrp="1"/>
          </p:cNvSpPr>
          <p:nvPr>
            <p:ph type="title"/>
          </p:nvPr>
        </p:nvSpPr>
        <p:spPr>
          <a:xfrm>
            <a:off x="628650" y="18255"/>
            <a:ext cx="7886700" cy="1325563"/>
          </a:xfrm>
        </p:spPr>
        <p:txBody>
          <a:bodyPr/>
          <a:lstStyle/>
          <a:p>
            <a:r>
              <a:rPr lang="en-US" dirty="0"/>
              <a:t>Review Chapters 1-4</a:t>
            </a:r>
          </a:p>
        </p:txBody>
      </p:sp>
      <p:sp>
        <p:nvSpPr>
          <p:cNvPr id="3" name="Content Placeholder 2">
            <a:extLst>
              <a:ext uri="{FF2B5EF4-FFF2-40B4-BE49-F238E27FC236}">
                <a16:creationId xmlns:a16="http://schemas.microsoft.com/office/drawing/2014/main" id="{0B7B6D62-C564-4392-BD32-F41466D073AC}"/>
              </a:ext>
            </a:extLst>
          </p:cNvPr>
          <p:cNvSpPr>
            <a:spLocks noGrp="1"/>
          </p:cNvSpPr>
          <p:nvPr>
            <p:ph idx="1"/>
          </p:nvPr>
        </p:nvSpPr>
        <p:spPr>
          <a:xfrm>
            <a:off x="628650" y="1496852"/>
            <a:ext cx="7886700" cy="4914222"/>
          </a:xfrm>
        </p:spPr>
        <p:txBody>
          <a:bodyPr>
            <a:normAutofit fontScale="92500" lnSpcReduction="10000"/>
          </a:bodyPr>
          <a:lstStyle/>
          <a:p>
            <a:r>
              <a:rPr lang="en-US" sz="3500" dirty="0"/>
              <a:t>Chapter 1 – The vision of God’s glory</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Times New Roman" panose="02020603050405020304" pitchFamily="18" charset="0"/>
              </a:rPr>
              <a:t>Vision of awe and wonder for Ezekiel</a:t>
            </a:r>
          </a:p>
          <a:p>
            <a:pPr marL="742950" marR="0" lvl="1" indent="-285750">
              <a:lnSpc>
                <a:spcPct val="107000"/>
              </a:lnSpc>
              <a:spcBef>
                <a:spcPts val="0"/>
              </a:spcBef>
              <a:spcAft>
                <a:spcPts val="800"/>
              </a:spcAft>
              <a:buFont typeface="Courier New" panose="02070309020205020404" pitchFamily="49" charset="0"/>
              <a:buChar char="o"/>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600" dirty="0">
                <a:effectLst/>
                <a:latin typeface="Calibri" panose="020F0502020204030204" pitchFamily="34" charset="0"/>
                <a:ea typeface="Calibri" panose="020F0502020204030204" pitchFamily="34" charset="0"/>
                <a:cs typeface="Times New Roman" panose="02020603050405020304" pitchFamily="18" charset="0"/>
              </a:rPr>
              <a:t> 1:22.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This was the appearance of the likeness of the glory of the Lord.</a:t>
            </a:r>
          </a:p>
          <a:p>
            <a:endParaRPr lang="en-US" sz="3500" dirty="0"/>
          </a:p>
          <a:p>
            <a:r>
              <a:rPr lang="en-US" sz="3500" dirty="0"/>
              <a:t>Chapter 2 – Ezekiel’s calling</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Times New Roman" panose="02020603050405020304" pitchFamily="18" charset="0"/>
              </a:rPr>
              <a:t>Sent to the rebellious house of Israel.</a:t>
            </a:r>
          </a:p>
          <a:p>
            <a:pPr marL="742950" marR="0" lvl="1" indent="-285750">
              <a:lnSpc>
                <a:spcPct val="107000"/>
              </a:lnSpc>
              <a:spcBef>
                <a:spcPts val="0"/>
              </a:spcBef>
              <a:spcAft>
                <a:spcPts val="0"/>
              </a:spcAft>
              <a:buFont typeface="Courier New" panose="02070309020205020404" pitchFamily="49" charset="0"/>
              <a:buChar char="o"/>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600" dirty="0">
                <a:effectLst/>
                <a:latin typeface="Calibri" panose="020F0502020204030204" pitchFamily="34" charset="0"/>
                <a:ea typeface="Calibri" panose="020F0502020204030204" pitchFamily="34" charset="0"/>
                <a:cs typeface="Times New Roman" panose="02020603050405020304" pitchFamily="18" charset="0"/>
              </a:rPr>
              <a:t> 2:3.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they and their fathers have transgressed against Me to this very day”</a:t>
            </a:r>
          </a:p>
          <a:p>
            <a:pPr marL="742950" marR="0" lvl="1" indent="-285750">
              <a:lnSpc>
                <a:spcPct val="107000"/>
              </a:lnSpc>
              <a:spcBef>
                <a:spcPts val="0"/>
              </a:spcBef>
              <a:spcAft>
                <a:spcPts val="800"/>
              </a:spcAft>
              <a:buFont typeface="Courier New" panose="02070309020205020404" pitchFamily="49" charset="0"/>
              <a:buChar char="o"/>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600" dirty="0">
                <a:effectLst/>
                <a:latin typeface="Calibri" panose="020F0502020204030204" pitchFamily="34" charset="0"/>
                <a:ea typeface="Calibri" panose="020F0502020204030204" pitchFamily="34" charset="0"/>
                <a:cs typeface="Times New Roman" panose="02020603050405020304" pitchFamily="18" charset="0"/>
              </a:rPr>
              <a:t> 2:6.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"And you, son of man, do not be afraid of them nor be afraid of their words…”</a:t>
            </a:r>
          </a:p>
          <a:p>
            <a:endParaRPr lang="en-US" dirty="0"/>
          </a:p>
        </p:txBody>
      </p:sp>
    </p:spTree>
    <p:extLst>
      <p:ext uri="{BB962C8B-B14F-4D97-AF65-F5344CB8AC3E}">
        <p14:creationId xmlns:p14="http://schemas.microsoft.com/office/powerpoint/2010/main" val="3500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389"/>
            <a:ext cx="7886700" cy="818905"/>
          </a:xfrm>
        </p:spPr>
        <p:txBody>
          <a:bodyPr/>
          <a:lstStyle/>
          <a:p>
            <a:pPr algn="ctr"/>
            <a:r>
              <a:rPr lang="en-US" dirty="0">
                <a:solidFill>
                  <a:srgbClr val="FF7E79"/>
                </a:solidFill>
                <a:latin typeface="Gurmukhi MN" charset="0"/>
                <a:ea typeface="Gurmukhi MN" charset="0"/>
                <a:cs typeface="Gurmukhi MN" charset="0"/>
              </a:rPr>
              <a:t>Class Objectives</a:t>
            </a:r>
          </a:p>
        </p:txBody>
      </p:sp>
      <p:sp>
        <p:nvSpPr>
          <p:cNvPr id="3" name="Content Placeholder 2"/>
          <p:cNvSpPr>
            <a:spLocks noGrp="1"/>
          </p:cNvSpPr>
          <p:nvPr>
            <p:ph idx="1"/>
          </p:nvPr>
        </p:nvSpPr>
        <p:spPr>
          <a:xfrm>
            <a:off x="628650" y="1359877"/>
            <a:ext cx="7886700" cy="4817085"/>
          </a:xfrm>
        </p:spPr>
        <p:txBody>
          <a:bodyPr>
            <a:noAutofit/>
          </a:bodyPr>
          <a:lstStyle/>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Lay out the timeline of the prophecies of Ezekiel and the coming events</a:t>
            </a:r>
          </a:p>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Recall the multiple prophesies that are being fulfilled</a:t>
            </a:r>
          </a:p>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Describe the complete horror of the siege of Jerusalem resulting from God’s anger</a:t>
            </a:r>
          </a:p>
          <a:p>
            <a:pPr marL="458788" indent="-458788">
              <a:lnSpc>
                <a:spcPct val="100000"/>
              </a:lnSpc>
              <a:spcBef>
                <a:spcPts val="400"/>
              </a:spcBef>
              <a:spcAft>
                <a:spcPts val="1800"/>
              </a:spcAft>
              <a:buSzPct val="80000"/>
              <a:buFont typeface="Wingdings" charset="2"/>
              <a:buChar char="Ø"/>
            </a:pPr>
            <a:endParaRPr lang="en-US" sz="3600" dirty="0">
              <a:latin typeface="Gurmukhi MN" charset="0"/>
              <a:ea typeface="Gurmukhi MN" charset="0"/>
              <a:cs typeface="Gurmukhi MN" charset="0"/>
            </a:endParaRPr>
          </a:p>
          <a:p>
            <a:pPr marL="458788" indent="-458788">
              <a:lnSpc>
                <a:spcPct val="100000"/>
              </a:lnSpc>
              <a:spcBef>
                <a:spcPts val="400"/>
              </a:spcBef>
              <a:spcAft>
                <a:spcPts val="1800"/>
              </a:spcAft>
              <a:buSzPct val="80000"/>
              <a:buFont typeface="Wingdings" charset="2"/>
              <a:buChar char="Ø"/>
            </a:pPr>
            <a:endParaRPr lang="en-US" sz="3600" dirty="0">
              <a:latin typeface="Gurmukhi MN" charset="0"/>
              <a:ea typeface="Gurmukhi MN" charset="0"/>
              <a:cs typeface="Gurmukhi MN" charset="0"/>
            </a:endParaRPr>
          </a:p>
        </p:txBody>
      </p:sp>
    </p:spTree>
    <p:extLst>
      <p:ext uri="{BB962C8B-B14F-4D97-AF65-F5344CB8AC3E}">
        <p14:creationId xmlns:p14="http://schemas.microsoft.com/office/powerpoint/2010/main" val="337574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urmukhi MN" charset="0"/>
                <a:ea typeface="Gurmukhi MN" charset="0"/>
                <a:cs typeface="Gurmukhi MN" charset="0"/>
              </a:rPr>
              <a:t>The Book of Ezekiel</a:t>
            </a:r>
          </a:p>
        </p:txBody>
      </p:sp>
      <p:sp>
        <p:nvSpPr>
          <p:cNvPr id="3" name="Subtitle 2"/>
          <p:cNvSpPr>
            <a:spLocks noGrp="1"/>
          </p:cNvSpPr>
          <p:nvPr>
            <p:ph type="subTitle" idx="1"/>
          </p:nvPr>
        </p:nvSpPr>
        <p:spPr/>
        <p:txBody>
          <a:bodyPr>
            <a:normAutofit/>
          </a:bodyPr>
          <a:lstStyle/>
          <a:p>
            <a:r>
              <a:rPr lang="en-US" sz="3600" dirty="0">
                <a:solidFill>
                  <a:srgbClr val="FF7E79"/>
                </a:solidFill>
                <a:latin typeface="Gurmukhi MN" charset="0"/>
                <a:ea typeface="Gurmukhi MN" charset="0"/>
                <a:cs typeface="Gurmukhi MN" charset="0"/>
              </a:rPr>
              <a:t>For Sunday: Ezekiel 6</a:t>
            </a:r>
          </a:p>
        </p:txBody>
      </p:sp>
    </p:spTree>
    <p:extLst>
      <p:ext uri="{BB962C8B-B14F-4D97-AF65-F5344CB8AC3E}">
        <p14:creationId xmlns:p14="http://schemas.microsoft.com/office/powerpoint/2010/main" val="147144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ADA9-CE11-4D67-9C1F-F58BBC930B11}"/>
              </a:ext>
            </a:extLst>
          </p:cNvPr>
          <p:cNvSpPr>
            <a:spLocks noGrp="1"/>
          </p:cNvSpPr>
          <p:nvPr>
            <p:ph type="title"/>
          </p:nvPr>
        </p:nvSpPr>
        <p:spPr>
          <a:xfrm>
            <a:off x="628650" y="18255"/>
            <a:ext cx="7886700" cy="1325563"/>
          </a:xfrm>
        </p:spPr>
        <p:txBody>
          <a:bodyPr/>
          <a:lstStyle/>
          <a:p>
            <a:r>
              <a:rPr lang="en-US" dirty="0"/>
              <a:t>Review Chapters 1-4 (2)</a:t>
            </a:r>
          </a:p>
        </p:txBody>
      </p:sp>
      <p:sp>
        <p:nvSpPr>
          <p:cNvPr id="3" name="Content Placeholder 2">
            <a:extLst>
              <a:ext uri="{FF2B5EF4-FFF2-40B4-BE49-F238E27FC236}">
                <a16:creationId xmlns:a16="http://schemas.microsoft.com/office/drawing/2014/main" id="{0B7B6D62-C564-4392-BD32-F41466D073AC}"/>
              </a:ext>
            </a:extLst>
          </p:cNvPr>
          <p:cNvSpPr>
            <a:spLocks noGrp="1"/>
          </p:cNvSpPr>
          <p:nvPr>
            <p:ph idx="1"/>
          </p:nvPr>
        </p:nvSpPr>
        <p:spPr>
          <a:xfrm>
            <a:off x="628650" y="1496852"/>
            <a:ext cx="8145480" cy="4914222"/>
          </a:xfrm>
        </p:spPr>
        <p:txBody>
          <a:bodyPr>
            <a:normAutofit/>
          </a:bodyPr>
          <a:lstStyle/>
          <a:p>
            <a:r>
              <a:rPr lang="en-US" sz="3500" dirty="0"/>
              <a:t>Chapter 3 – A watchman for the house of Israel</a:t>
            </a: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Calibri" panose="020F0502020204030204" pitchFamily="34" charset="0"/>
                <a:cs typeface="Times New Roman" panose="02020603050405020304" pitchFamily="18" charset="0"/>
              </a:rPr>
              <a:t>Eats the scroll containing the words of God.  </a:t>
            </a:r>
          </a:p>
          <a:p>
            <a:pPr marL="742950" marR="0" lvl="1" indent="-285750">
              <a:lnSpc>
                <a:spcPct val="107000"/>
              </a:lnSpc>
              <a:spcBef>
                <a:spcPts val="0"/>
              </a:spcBef>
              <a:spcAft>
                <a:spcPts val="800"/>
              </a:spcAft>
              <a:buFont typeface="Courier New" panose="02070309020205020404" pitchFamily="49" charset="0"/>
              <a:buChar char="o"/>
            </a:pPr>
            <a:r>
              <a:rPr lang="en-US" sz="2600" dirty="0">
                <a:latin typeface="Calibri" panose="020F0502020204030204" pitchFamily="34" charset="0"/>
                <a:cs typeface="Times New Roman" panose="02020603050405020304" pitchFamily="18" charset="0"/>
              </a:rPr>
              <a:t>Sent to a familiar people with a familiar language, but….</a:t>
            </a:r>
          </a:p>
          <a:p>
            <a:pPr marL="742950" marR="0" lvl="1" indent="-285750">
              <a:lnSpc>
                <a:spcPct val="107000"/>
              </a:lnSpc>
              <a:spcBef>
                <a:spcPts val="0"/>
              </a:spcBef>
              <a:spcAft>
                <a:spcPts val="800"/>
              </a:spcAft>
              <a:buFont typeface="Courier New" panose="02070309020205020404" pitchFamily="49" charset="0"/>
              <a:buChar char="o"/>
            </a:pPr>
            <a:r>
              <a:rPr lang="en-US" sz="2600" dirty="0" err="1">
                <a:latin typeface="Calibri" panose="020F0502020204030204" pitchFamily="34" charset="0"/>
                <a:cs typeface="Times New Roman" panose="02020603050405020304" pitchFamily="18" charset="0"/>
              </a:rPr>
              <a:t>Ezek</a:t>
            </a:r>
            <a:r>
              <a:rPr lang="en-US" sz="2600" dirty="0">
                <a:latin typeface="Calibri" panose="020F0502020204030204" pitchFamily="34" charset="0"/>
                <a:cs typeface="Times New Roman" panose="02020603050405020304" pitchFamily="18" charset="0"/>
              </a:rPr>
              <a:t> 3:7. </a:t>
            </a:r>
            <a:r>
              <a:rPr lang="en-US" sz="2600" i="1" dirty="0">
                <a:latin typeface="Calibri" panose="020F0502020204030204" pitchFamily="34" charset="0"/>
                <a:cs typeface="Times New Roman" panose="02020603050405020304" pitchFamily="18" charset="0"/>
              </a:rPr>
              <a:t>the house of Israel will not listen to you, because they will not listen to me.</a:t>
            </a:r>
          </a:p>
          <a:p>
            <a:pPr marL="742950" marR="0" lvl="1" indent="-285750">
              <a:lnSpc>
                <a:spcPct val="107000"/>
              </a:lnSpc>
              <a:spcBef>
                <a:spcPts val="0"/>
              </a:spcBef>
              <a:spcAft>
                <a:spcPts val="800"/>
              </a:spcAft>
              <a:buFont typeface="Courier New" panose="02070309020205020404" pitchFamily="49" charset="0"/>
              <a:buChar char="o"/>
            </a:pPr>
            <a:r>
              <a:rPr lang="en-US" sz="2600" b="1" i="1" dirty="0">
                <a:solidFill>
                  <a:srgbClr val="FFFF00"/>
                </a:solidFill>
                <a:latin typeface="Calibri" panose="020F0502020204030204" pitchFamily="34" charset="0"/>
                <a:cs typeface="Times New Roman" panose="02020603050405020304" pitchFamily="18" charset="0"/>
              </a:rPr>
              <a:t>Ezekiel is to be a watchman, and warn both the wicked and the righteous.</a:t>
            </a:r>
          </a:p>
          <a:p>
            <a:pPr lvl="1"/>
            <a:endParaRPr lang="en-US" sz="3100" dirty="0"/>
          </a:p>
          <a:p>
            <a:endParaRPr lang="en-US" dirty="0"/>
          </a:p>
        </p:txBody>
      </p:sp>
    </p:spTree>
    <p:extLst>
      <p:ext uri="{BB962C8B-B14F-4D97-AF65-F5344CB8AC3E}">
        <p14:creationId xmlns:p14="http://schemas.microsoft.com/office/powerpoint/2010/main" val="20088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ADA9-CE11-4D67-9C1F-F58BBC930B11}"/>
              </a:ext>
            </a:extLst>
          </p:cNvPr>
          <p:cNvSpPr>
            <a:spLocks noGrp="1"/>
          </p:cNvSpPr>
          <p:nvPr>
            <p:ph type="title"/>
          </p:nvPr>
        </p:nvSpPr>
        <p:spPr>
          <a:xfrm>
            <a:off x="628650" y="18255"/>
            <a:ext cx="7886700" cy="1325563"/>
          </a:xfrm>
        </p:spPr>
        <p:txBody>
          <a:bodyPr/>
          <a:lstStyle/>
          <a:p>
            <a:r>
              <a:rPr lang="en-US" dirty="0"/>
              <a:t>Review Chapters 1-4 (3)</a:t>
            </a:r>
          </a:p>
        </p:txBody>
      </p:sp>
      <p:sp>
        <p:nvSpPr>
          <p:cNvPr id="3" name="Content Placeholder 2">
            <a:extLst>
              <a:ext uri="{FF2B5EF4-FFF2-40B4-BE49-F238E27FC236}">
                <a16:creationId xmlns:a16="http://schemas.microsoft.com/office/drawing/2014/main" id="{0B7B6D62-C564-4392-BD32-F41466D073AC}"/>
              </a:ext>
            </a:extLst>
          </p:cNvPr>
          <p:cNvSpPr>
            <a:spLocks noGrp="1"/>
          </p:cNvSpPr>
          <p:nvPr>
            <p:ph idx="1"/>
          </p:nvPr>
        </p:nvSpPr>
        <p:spPr>
          <a:xfrm>
            <a:off x="628650" y="1147529"/>
            <a:ext cx="8145480" cy="5787527"/>
          </a:xfrm>
        </p:spPr>
        <p:txBody>
          <a:bodyPr>
            <a:normAutofit fontScale="92500" lnSpcReduction="10000"/>
          </a:bodyPr>
          <a:lstStyle/>
          <a:p>
            <a:r>
              <a:rPr lang="en-US" sz="3900" dirty="0"/>
              <a:t>Chapter 4 – The besieged Jerusalem</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model of Jerusalem under siege</a:t>
            </a:r>
          </a:p>
          <a:p>
            <a:pPr marL="742950" marR="0" lvl="1" indent="-285750">
              <a:lnSpc>
                <a:spcPct val="107000"/>
              </a:lnSpc>
              <a:spcBef>
                <a:spcPts val="0"/>
              </a:spcBef>
              <a:spcAft>
                <a:spcPts val="0"/>
              </a:spcAft>
              <a:buFont typeface="Courier New" panose="02070309020205020404" pitchFamily="49" charset="0"/>
              <a:buChar char="o"/>
            </a:pPr>
            <a:r>
              <a:rPr lang="en-US" sz="2600" dirty="0">
                <a:latin typeface="Calibri" panose="020F0502020204030204" pitchFamily="34" charset="0"/>
                <a:ea typeface="Calibri" panose="020F0502020204030204" pitchFamily="34" charset="0"/>
                <a:cs typeface="Times New Roman" panose="02020603050405020304" pitchFamily="18" charset="0"/>
              </a:rPr>
              <a:t>A</a:t>
            </a:r>
            <a:r>
              <a:rPr lang="en-US" sz="2600" dirty="0">
                <a:effectLst/>
                <a:latin typeface="Calibri" panose="020F0502020204030204" pitchFamily="34" charset="0"/>
                <a:ea typeface="Calibri" panose="020F0502020204030204" pitchFamily="34" charset="0"/>
                <a:cs typeface="Times New Roman" panose="02020603050405020304" pitchFamily="18" charset="0"/>
              </a:rPr>
              <a:t>n iron plate between the model and Ezekiel.</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Times New Roman" panose="02020603050405020304" pitchFamily="18" charset="0"/>
              </a:rPr>
              <a:t>Lies on his left side for 390 days, then his right side for 40 days.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“Bear their iniquity”</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Times New Roman" panose="02020603050405020304" pitchFamily="18" charset="0"/>
              </a:rPr>
              <a:t>Eats the food and water of desperation, dung for fuel.  </a:t>
            </a:r>
          </a:p>
          <a:p>
            <a:pPr marL="742950" marR="0" lvl="1" indent="-285750">
              <a:lnSpc>
                <a:spcPct val="107000"/>
              </a:lnSpc>
              <a:spcBef>
                <a:spcPts val="0"/>
              </a:spcBef>
              <a:spcAft>
                <a:spcPts val="800"/>
              </a:spcAft>
              <a:buFont typeface="Courier New" panose="02070309020205020404" pitchFamily="49" charset="0"/>
              <a:buChar char="o"/>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Ezek</a:t>
            </a:r>
            <a:r>
              <a:rPr lang="en-US" sz="2600" dirty="0">
                <a:effectLst/>
                <a:latin typeface="Calibri" panose="020F0502020204030204" pitchFamily="34" charset="0"/>
                <a:ea typeface="Calibri" panose="020F0502020204030204" pitchFamily="34" charset="0"/>
                <a:cs typeface="Times New Roman" panose="02020603050405020304" pitchFamily="18" charset="0"/>
              </a:rPr>
              <a:t> 4:16-17.  </a:t>
            </a:r>
            <a:r>
              <a:rPr lang="en-US" sz="2600" i="1" dirty="0">
                <a:effectLst/>
                <a:latin typeface="Calibri" panose="020F0502020204030204" pitchFamily="34" charset="0"/>
                <a:ea typeface="Calibri" panose="020F0502020204030204" pitchFamily="34" charset="0"/>
                <a:cs typeface="Times New Roman" panose="02020603050405020304" pitchFamily="18" charset="0"/>
              </a:rPr>
              <a:t>Moreover He said to me, "Son of man, surely I will cut off  the supply of bread in Jerusalem; they shall eat bread by weight and with anxiety, and shall drink water by measure and with dread, that they may lack bread and water, and be dismayed with one another, and waste away because of their iniquity.</a:t>
            </a:r>
          </a:p>
          <a:p>
            <a:pPr marL="742950" marR="0" lvl="1" indent="-285750">
              <a:lnSpc>
                <a:spcPct val="107000"/>
              </a:lnSpc>
              <a:spcBef>
                <a:spcPts val="0"/>
              </a:spcBef>
              <a:spcAft>
                <a:spcPts val="800"/>
              </a:spcAft>
              <a:buFont typeface="Courier New" panose="02070309020205020404" pitchFamily="49" charset="0"/>
              <a:buChar char="o"/>
            </a:pPr>
            <a:r>
              <a:rPr lang="en-US" sz="2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Key verse:  </a:t>
            </a:r>
            <a:r>
              <a:rPr lang="en-US" sz="2600"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Ezek</a:t>
            </a:r>
            <a:r>
              <a:rPr lang="en-US" sz="2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2:5.  </a:t>
            </a:r>
            <a:r>
              <a:rPr lang="en-US" sz="2600" b="1" i="1" dirty="0">
                <a:solidFill>
                  <a:srgbClr val="FFFF00"/>
                </a:solidFill>
                <a:latin typeface="Calibri" panose="020F0502020204030204" pitchFamily="34" charset="0"/>
                <a:cs typeface="Times New Roman" panose="02020603050405020304" pitchFamily="18" charset="0"/>
              </a:rPr>
              <a:t>“they will know that a prophet has been among them”</a:t>
            </a:r>
          </a:p>
          <a:p>
            <a:pPr marL="742950" marR="0" lvl="1" indent="-285750">
              <a:lnSpc>
                <a:spcPct val="107000"/>
              </a:lnSpc>
              <a:spcBef>
                <a:spcPts val="0"/>
              </a:spcBef>
              <a:spcAft>
                <a:spcPts val="800"/>
              </a:spcAft>
              <a:buFont typeface="Courier New" panose="02070309020205020404" pitchFamily="49" charset="0"/>
              <a:buChar char="o"/>
            </a:pP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3100" dirty="0"/>
          </a:p>
          <a:p>
            <a:endParaRPr lang="en-US" dirty="0"/>
          </a:p>
        </p:txBody>
      </p:sp>
    </p:spTree>
    <p:extLst>
      <p:ext uri="{BB962C8B-B14F-4D97-AF65-F5344CB8AC3E}">
        <p14:creationId xmlns:p14="http://schemas.microsoft.com/office/powerpoint/2010/main" val="22329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389"/>
            <a:ext cx="7886700" cy="818905"/>
          </a:xfrm>
        </p:spPr>
        <p:txBody>
          <a:bodyPr/>
          <a:lstStyle/>
          <a:p>
            <a:pPr algn="ctr"/>
            <a:r>
              <a:rPr lang="en-US" dirty="0">
                <a:solidFill>
                  <a:srgbClr val="FF7E79"/>
                </a:solidFill>
                <a:latin typeface="Gurmukhi MN" charset="0"/>
                <a:ea typeface="Gurmukhi MN" charset="0"/>
                <a:cs typeface="Gurmukhi MN" charset="0"/>
              </a:rPr>
              <a:t>Class Objectives</a:t>
            </a:r>
          </a:p>
        </p:txBody>
      </p:sp>
      <p:sp>
        <p:nvSpPr>
          <p:cNvPr id="3" name="Content Placeholder 2"/>
          <p:cNvSpPr>
            <a:spLocks noGrp="1"/>
          </p:cNvSpPr>
          <p:nvPr>
            <p:ph idx="1"/>
          </p:nvPr>
        </p:nvSpPr>
        <p:spPr>
          <a:xfrm>
            <a:off x="628650" y="1359877"/>
            <a:ext cx="7886700" cy="4817085"/>
          </a:xfrm>
        </p:spPr>
        <p:txBody>
          <a:bodyPr>
            <a:noAutofit/>
          </a:bodyPr>
          <a:lstStyle/>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Lay out the timeline of the prophecies of Ezekiel and the coming events</a:t>
            </a:r>
          </a:p>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Recall the multiple prophesies that are being fulfilled</a:t>
            </a:r>
          </a:p>
          <a:p>
            <a:pPr marL="458788" indent="-458788">
              <a:lnSpc>
                <a:spcPct val="100000"/>
              </a:lnSpc>
              <a:spcBef>
                <a:spcPts val="400"/>
              </a:spcBef>
              <a:spcAft>
                <a:spcPts val="1800"/>
              </a:spcAft>
              <a:buSzPct val="80000"/>
              <a:buFont typeface="Wingdings" charset="2"/>
              <a:buChar char="Ø"/>
            </a:pPr>
            <a:r>
              <a:rPr lang="en-US" sz="3200" dirty="0">
                <a:latin typeface="Gurmukhi MN" charset="0"/>
                <a:ea typeface="Gurmukhi MN" charset="0"/>
                <a:cs typeface="Gurmukhi MN" charset="0"/>
              </a:rPr>
              <a:t>Describe the complete horror of the siege of Jerusalem resulting from God’s anger</a:t>
            </a:r>
          </a:p>
          <a:p>
            <a:pPr marL="458788" indent="-458788">
              <a:lnSpc>
                <a:spcPct val="100000"/>
              </a:lnSpc>
              <a:spcBef>
                <a:spcPts val="400"/>
              </a:spcBef>
              <a:spcAft>
                <a:spcPts val="1800"/>
              </a:spcAft>
              <a:buSzPct val="80000"/>
              <a:buFont typeface="Wingdings" charset="2"/>
              <a:buChar char="Ø"/>
            </a:pPr>
            <a:endParaRPr lang="en-US" sz="3600" dirty="0">
              <a:latin typeface="Gurmukhi MN" charset="0"/>
              <a:ea typeface="Gurmukhi MN" charset="0"/>
              <a:cs typeface="Gurmukhi MN" charset="0"/>
            </a:endParaRPr>
          </a:p>
          <a:p>
            <a:pPr marL="458788" indent="-458788">
              <a:lnSpc>
                <a:spcPct val="100000"/>
              </a:lnSpc>
              <a:spcBef>
                <a:spcPts val="400"/>
              </a:spcBef>
              <a:spcAft>
                <a:spcPts val="1800"/>
              </a:spcAft>
              <a:buSzPct val="80000"/>
              <a:buFont typeface="Wingdings" charset="2"/>
              <a:buChar char="Ø"/>
            </a:pPr>
            <a:endParaRPr lang="en-US" sz="3600" dirty="0">
              <a:latin typeface="Gurmukhi MN" charset="0"/>
              <a:ea typeface="Gurmukhi MN" charset="0"/>
              <a:cs typeface="Gurmukhi MN" charset="0"/>
            </a:endParaRPr>
          </a:p>
        </p:txBody>
      </p:sp>
      <p:sp>
        <p:nvSpPr>
          <p:cNvPr id="4" name="TextBox 3"/>
          <p:cNvSpPr txBox="1"/>
          <p:nvPr/>
        </p:nvSpPr>
        <p:spPr>
          <a:xfrm>
            <a:off x="1348154" y="5592187"/>
            <a:ext cx="6447692" cy="584775"/>
          </a:xfrm>
          <a:prstGeom prst="rect">
            <a:avLst/>
          </a:prstGeom>
          <a:solidFill>
            <a:srgbClr val="C1C1C1"/>
          </a:solidFill>
        </p:spPr>
        <p:txBody>
          <a:bodyPr wrap="square" rtlCol="0">
            <a:spAutoFit/>
          </a:bodyPr>
          <a:lstStyle/>
          <a:p>
            <a:pPr algn="ctr"/>
            <a:r>
              <a:rPr lang="en-US" sz="3200" dirty="0">
                <a:solidFill>
                  <a:schemeClr val="bg1"/>
                </a:solidFill>
                <a:latin typeface="Gurmukhi MN" charset="0"/>
                <a:ea typeface="Gurmukhi MN" charset="0"/>
                <a:cs typeface="Gurmukhi MN" charset="0"/>
              </a:rPr>
              <a:t>Reading:  Ezekiel 5:1-17</a:t>
            </a:r>
          </a:p>
        </p:txBody>
      </p:sp>
    </p:spTree>
    <p:extLst>
      <p:ext uri="{BB962C8B-B14F-4D97-AF65-F5344CB8AC3E}">
        <p14:creationId xmlns:p14="http://schemas.microsoft.com/office/powerpoint/2010/main" val="3307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90C1-F481-4278-89DF-5E24612611DB}"/>
              </a:ext>
            </a:extLst>
          </p:cNvPr>
          <p:cNvSpPr>
            <a:spLocks noGrp="1"/>
          </p:cNvSpPr>
          <p:nvPr>
            <p:ph type="title"/>
          </p:nvPr>
        </p:nvSpPr>
        <p:spPr>
          <a:xfrm>
            <a:off x="0" y="92675"/>
            <a:ext cx="7886700" cy="713661"/>
          </a:xfrm>
        </p:spPr>
        <p:txBody>
          <a:bodyPr/>
          <a:lstStyle/>
          <a:p>
            <a:r>
              <a:rPr lang="en-US" dirty="0"/>
              <a:t>Geography</a:t>
            </a:r>
          </a:p>
        </p:txBody>
      </p:sp>
      <p:pic>
        <p:nvPicPr>
          <p:cNvPr id="3" name="Picture 2">
            <a:extLst>
              <a:ext uri="{FF2B5EF4-FFF2-40B4-BE49-F238E27FC236}">
                <a16:creationId xmlns:a16="http://schemas.microsoft.com/office/drawing/2014/main" id="{7FF5DD3D-C9DA-4302-9B5E-FB151BB6C7BC}"/>
              </a:ext>
            </a:extLst>
          </p:cNvPr>
          <p:cNvPicPr>
            <a:picLocks noChangeAspect="1"/>
          </p:cNvPicPr>
          <p:nvPr/>
        </p:nvPicPr>
        <p:blipFill>
          <a:blip r:embed="rId2"/>
          <a:stretch>
            <a:fillRect/>
          </a:stretch>
        </p:blipFill>
        <p:spPr>
          <a:xfrm>
            <a:off x="16582" y="821933"/>
            <a:ext cx="6906275" cy="5933118"/>
          </a:xfrm>
          <a:prstGeom prst="rect">
            <a:avLst/>
          </a:prstGeom>
        </p:spPr>
      </p:pic>
      <p:sp>
        <p:nvSpPr>
          <p:cNvPr id="4" name="Oval 3">
            <a:extLst>
              <a:ext uri="{FF2B5EF4-FFF2-40B4-BE49-F238E27FC236}">
                <a16:creationId xmlns:a16="http://schemas.microsoft.com/office/drawing/2014/main" id="{9737A2E4-CE62-4819-B6C9-70439F5F4AA7}"/>
              </a:ext>
            </a:extLst>
          </p:cNvPr>
          <p:cNvSpPr/>
          <p:nvPr/>
        </p:nvSpPr>
        <p:spPr>
          <a:xfrm>
            <a:off x="1571947" y="4284322"/>
            <a:ext cx="1109609" cy="6986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endParaRPr>
          </a:p>
        </p:txBody>
      </p:sp>
      <p:sp>
        <p:nvSpPr>
          <p:cNvPr id="5" name="Oval 4">
            <a:extLst>
              <a:ext uri="{FF2B5EF4-FFF2-40B4-BE49-F238E27FC236}">
                <a16:creationId xmlns:a16="http://schemas.microsoft.com/office/drawing/2014/main" id="{8A7B14C0-3F4F-4271-9392-DB536F685A85}"/>
              </a:ext>
            </a:extLst>
          </p:cNvPr>
          <p:cNvSpPr/>
          <p:nvPr/>
        </p:nvSpPr>
        <p:spPr>
          <a:xfrm>
            <a:off x="4814727" y="4210692"/>
            <a:ext cx="1109609" cy="6986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endParaRPr>
          </a:p>
        </p:txBody>
      </p:sp>
      <p:sp>
        <p:nvSpPr>
          <p:cNvPr id="6" name="TextBox 5">
            <a:extLst>
              <a:ext uri="{FF2B5EF4-FFF2-40B4-BE49-F238E27FC236}">
                <a16:creationId xmlns:a16="http://schemas.microsoft.com/office/drawing/2014/main" id="{932FB1B2-30FC-4E36-9B6A-736FF4255F38}"/>
              </a:ext>
            </a:extLst>
          </p:cNvPr>
          <p:cNvSpPr txBox="1"/>
          <p:nvPr/>
        </p:nvSpPr>
        <p:spPr>
          <a:xfrm>
            <a:off x="7086599" y="43458"/>
            <a:ext cx="1941816" cy="6771084"/>
          </a:xfrm>
          <a:prstGeom prst="rect">
            <a:avLst/>
          </a:prstGeom>
          <a:noFill/>
          <a:ln>
            <a:solidFill>
              <a:schemeClr val="tx1"/>
            </a:solidFill>
          </a:ln>
        </p:spPr>
        <p:txBody>
          <a:bodyPr wrap="square" rtlCol="0">
            <a:spAutoFit/>
          </a:bodyPr>
          <a:lstStyle/>
          <a:p>
            <a:r>
              <a:rPr lang="en-US" sz="2400" b="1" u="sng" dirty="0"/>
              <a:t>Jerusalem</a:t>
            </a:r>
            <a:r>
              <a:rPr lang="en-US" sz="2000" dirty="0"/>
              <a:t>:</a:t>
            </a:r>
          </a:p>
          <a:p>
            <a:endParaRPr lang="en-US" sz="2000" dirty="0"/>
          </a:p>
          <a:p>
            <a:pPr marL="285750" indent="-285750">
              <a:buFont typeface="Arial" panose="020B0604020202020204" pitchFamily="34" charset="0"/>
              <a:buChar char="•"/>
            </a:pPr>
            <a:r>
              <a:rPr lang="en-US" sz="2000" dirty="0"/>
              <a:t>Zedekiah reigns</a:t>
            </a:r>
          </a:p>
          <a:p>
            <a:pPr marL="285750" indent="-285750">
              <a:buFont typeface="Arial" panose="020B0604020202020204" pitchFamily="34" charset="0"/>
              <a:buChar char="•"/>
            </a:pPr>
            <a:r>
              <a:rPr lang="en-US" sz="2000" dirty="0"/>
              <a:t>Jeremiah is warning them</a:t>
            </a:r>
          </a:p>
          <a:p>
            <a:pPr marL="285750" indent="-285750">
              <a:buFont typeface="Arial" panose="020B0604020202020204" pitchFamily="34" charset="0"/>
              <a:buChar char="•"/>
            </a:pPr>
            <a:r>
              <a:rPr lang="en-US" sz="2000" dirty="0"/>
              <a:t>They don’t listen</a:t>
            </a:r>
          </a:p>
          <a:p>
            <a:endParaRPr lang="en-US" sz="2000" dirty="0"/>
          </a:p>
          <a:p>
            <a:endParaRPr lang="en-US" sz="2000" dirty="0"/>
          </a:p>
          <a:p>
            <a:r>
              <a:rPr lang="en-US" sz="2400" b="1" u="sng" dirty="0"/>
              <a:t>Babylon / Banks of the </a:t>
            </a:r>
            <a:r>
              <a:rPr lang="en-US" sz="2400" b="1" u="sng" dirty="0" err="1"/>
              <a:t>Chebar</a:t>
            </a:r>
            <a:r>
              <a:rPr lang="en-US" sz="2400" b="1" u="sng" dirty="0"/>
              <a:t>:</a:t>
            </a:r>
          </a:p>
          <a:p>
            <a:endParaRPr lang="en-US" sz="2000" dirty="0"/>
          </a:p>
          <a:p>
            <a:pPr marL="285750" indent="-285750">
              <a:buFont typeface="Arial" panose="020B0604020202020204" pitchFamily="34" charset="0"/>
              <a:buChar char="•"/>
            </a:pPr>
            <a:r>
              <a:rPr lang="en-US" sz="2000" dirty="0"/>
              <a:t>650 miles away</a:t>
            </a:r>
          </a:p>
          <a:p>
            <a:pPr marL="285750" indent="-285750">
              <a:buFont typeface="Arial" panose="020B0604020202020204" pitchFamily="34" charset="0"/>
              <a:buChar char="•"/>
            </a:pPr>
            <a:r>
              <a:rPr lang="en-US" sz="2000" dirty="0"/>
              <a:t>Ezekiel is a watchman to the house of Israel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134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9CB4-20D5-4263-AB96-982EEE5B0A4E}"/>
              </a:ext>
            </a:extLst>
          </p:cNvPr>
          <p:cNvSpPr>
            <a:spLocks noGrp="1"/>
          </p:cNvSpPr>
          <p:nvPr>
            <p:ph type="title"/>
          </p:nvPr>
        </p:nvSpPr>
        <p:spPr/>
        <p:txBody>
          <a:bodyPr/>
          <a:lstStyle/>
          <a:p>
            <a:r>
              <a:rPr lang="en-US" dirty="0"/>
              <a:t>Timeline</a:t>
            </a:r>
          </a:p>
        </p:txBody>
      </p:sp>
      <p:sp>
        <p:nvSpPr>
          <p:cNvPr id="3" name="Arrow: Right 2">
            <a:extLst>
              <a:ext uri="{FF2B5EF4-FFF2-40B4-BE49-F238E27FC236}">
                <a16:creationId xmlns:a16="http://schemas.microsoft.com/office/drawing/2014/main" id="{950CB753-5779-4C68-8E2A-973CC89D39AB}"/>
              </a:ext>
            </a:extLst>
          </p:cNvPr>
          <p:cNvSpPr/>
          <p:nvPr/>
        </p:nvSpPr>
        <p:spPr>
          <a:xfrm>
            <a:off x="821933" y="2802276"/>
            <a:ext cx="7500134" cy="249148"/>
          </a:xfrm>
          <a:prstGeom prst="rightArrow">
            <a:avLst>
              <a:gd name="adj1" fmla="val 582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01C0EEE-4613-4B82-A5A8-87A2170D57AA}"/>
              </a:ext>
            </a:extLst>
          </p:cNvPr>
          <p:cNvCxnSpPr/>
          <p:nvPr/>
        </p:nvCxnSpPr>
        <p:spPr>
          <a:xfrm>
            <a:off x="821933" y="2640458"/>
            <a:ext cx="0" cy="544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C5427F-E4A5-4D44-8F5C-44BBB379AE85}"/>
              </a:ext>
            </a:extLst>
          </p:cNvPr>
          <p:cNvCxnSpPr/>
          <p:nvPr/>
        </p:nvCxnSpPr>
        <p:spPr>
          <a:xfrm>
            <a:off x="4127121" y="2640458"/>
            <a:ext cx="0" cy="544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9DCFA63-0496-4CB1-B67F-D4AD37F29EBB}"/>
              </a:ext>
            </a:extLst>
          </p:cNvPr>
          <p:cNvCxnSpPr/>
          <p:nvPr/>
        </p:nvCxnSpPr>
        <p:spPr>
          <a:xfrm>
            <a:off x="7085744" y="2640458"/>
            <a:ext cx="0" cy="544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DB0BB6-232E-4F6E-8BF8-3BCEF036D1E9}"/>
              </a:ext>
            </a:extLst>
          </p:cNvPr>
          <p:cNvCxnSpPr/>
          <p:nvPr/>
        </p:nvCxnSpPr>
        <p:spPr>
          <a:xfrm>
            <a:off x="8327205" y="2640458"/>
            <a:ext cx="0" cy="54453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D783B79-D784-431E-A495-68C5E018E39C}"/>
              </a:ext>
            </a:extLst>
          </p:cNvPr>
          <p:cNvSpPr txBox="1"/>
          <p:nvPr/>
        </p:nvSpPr>
        <p:spPr>
          <a:xfrm>
            <a:off x="496363" y="2097884"/>
            <a:ext cx="651140" cy="461665"/>
          </a:xfrm>
          <a:prstGeom prst="rect">
            <a:avLst/>
          </a:prstGeom>
          <a:noFill/>
          <a:ln>
            <a:solidFill>
              <a:schemeClr val="tx1"/>
            </a:solidFill>
          </a:ln>
        </p:spPr>
        <p:txBody>
          <a:bodyPr wrap="none" rtlCol="0">
            <a:spAutoFit/>
          </a:bodyPr>
          <a:lstStyle/>
          <a:p>
            <a:r>
              <a:rPr lang="en-US" sz="2400" dirty="0"/>
              <a:t>598</a:t>
            </a:r>
          </a:p>
        </p:txBody>
      </p:sp>
      <p:sp>
        <p:nvSpPr>
          <p:cNvPr id="11" name="TextBox 10">
            <a:extLst>
              <a:ext uri="{FF2B5EF4-FFF2-40B4-BE49-F238E27FC236}">
                <a16:creationId xmlns:a16="http://schemas.microsoft.com/office/drawing/2014/main" id="{70E52AF7-4950-4E9B-BB75-6B753F1F8A1D}"/>
              </a:ext>
            </a:extLst>
          </p:cNvPr>
          <p:cNvSpPr txBox="1"/>
          <p:nvPr/>
        </p:nvSpPr>
        <p:spPr>
          <a:xfrm>
            <a:off x="3816139" y="2097882"/>
            <a:ext cx="651140" cy="461665"/>
          </a:xfrm>
          <a:prstGeom prst="rect">
            <a:avLst/>
          </a:prstGeom>
          <a:noFill/>
          <a:ln>
            <a:solidFill>
              <a:schemeClr val="tx1"/>
            </a:solidFill>
          </a:ln>
        </p:spPr>
        <p:txBody>
          <a:bodyPr wrap="none" rtlCol="0">
            <a:spAutoFit/>
          </a:bodyPr>
          <a:lstStyle/>
          <a:p>
            <a:r>
              <a:rPr lang="en-US" sz="2400" dirty="0"/>
              <a:t>593</a:t>
            </a:r>
          </a:p>
        </p:txBody>
      </p:sp>
      <p:sp>
        <p:nvSpPr>
          <p:cNvPr id="12" name="TextBox 11">
            <a:extLst>
              <a:ext uri="{FF2B5EF4-FFF2-40B4-BE49-F238E27FC236}">
                <a16:creationId xmlns:a16="http://schemas.microsoft.com/office/drawing/2014/main" id="{337C0F77-9B31-44F5-8A1F-C567E26369C5}"/>
              </a:ext>
            </a:extLst>
          </p:cNvPr>
          <p:cNvSpPr txBox="1"/>
          <p:nvPr/>
        </p:nvSpPr>
        <p:spPr>
          <a:xfrm>
            <a:off x="6760174" y="2097883"/>
            <a:ext cx="651140" cy="461665"/>
          </a:xfrm>
          <a:prstGeom prst="rect">
            <a:avLst/>
          </a:prstGeom>
          <a:noFill/>
          <a:ln>
            <a:solidFill>
              <a:schemeClr val="tx1"/>
            </a:solidFill>
          </a:ln>
        </p:spPr>
        <p:txBody>
          <a:bodyPr wrap="none" rtlCol="0">
            <a:spAutoFit/>
          </a:bodyPr>
          <a:lstStyle/>
          <a:p>
            <a:r>
              <a:rPr lang="en-US" sz="2400" dirty="0"/>
              <a:t>588</a:t>
            </a:r>
          </a:p>
        </p:txBody>
      </p:sp>
      <p:sp>
        <p:nvSpPr>
          <p:cNvPr id="13" name="TextBox 12">
            <a:extLst>
              <a:ext uri="{FF2B5EF4-FFF2-40B4-BE49-F238E27FC236}">
                <a16:creationId xmlns:a16="http://schemas.microsoft.com/office/drawing/2014/main" id="{3D5C7132-D0B0-4370-AD15-92E2C56922A8}"/>
              </a:ext>
            </a:extLst>
          </p:cNvPr>
          <p:cNvSpPr txBox="1"/>
          <p:nvPr/>
        </p:nvSpPr>
        <p:spPr>
          <a:xfrm>
            <a:off x="7996497" y="2101123"/>
            <a:ext cx="651140" cy="461665"/>
          </a:xfrm>
          <a:prstGeom prst="rect">
            <a:avLst/>
          </a:prstGeom>
          <a:noFill/>
          <a:ln>
            <a:solidFill>
              <a:schemeClr val="tx1"/>
            </a:solidFill>
          </a:ln>
        </p:spPr>
        <p:txBody>
          <a:bodyPr wrap="none" rtlCol="0">
            <a:spAutoFit/>
          </a:bodyPr>
          <a:lstStyle/>
          <a:p>
            <a:r>
              <a:rPr lang="en-US" sz="2400" dirty="0"/>
              <a:t>586</a:t>
            </a:r>
          </a:p>
        </p:txBody>
      </p:sp>
      <p:sp>
        <p:nvSpPr>
          <p:cNvPr id="18" name="TextBox 17">
            <a:extLst>
              <a:ext uri="{FF2B5EF4-FFF2-40B4-BE49-F238E27FC236}">
                <a16:creationId xmlns:a16="http://schemas.microsoft.com/office/drawing/2014/main" id="{74404EDA-74E3-4B30-A0F0-2235476D6333}"/>
              </a:ext>
            </a:extLst>
          </p:cNvPr>
          <p:cNvSpPr txBox="1"/>
          <p:nvPr/>
        </p:nvSpPr>
        <p:spPr>
          <a:xfrm>
            <a:off x="671801" y="3414200"/>
            <a:ext cx="340158" cy="461665"/>
          </a:xfrm>
          <a:prstGeom prst="rect">
            <a:avLst/>
          </a:prstGeom>
          <a:noFill/>
          <a:ln>
            <a:solidFill>
              <a:schemeClr val="tx1"/>
            </a:solidFill>
          </a:ln>
        </p:spPr>
        <p:txBody>
          <a:bodyPr wrap="none" rtlCol="0">
            <a:spAutoFit/>
          </a:bodyPr>
          <a:lstStyle/>
          <a:p>
            <a:r>
              <a:rPr lang="en-US" sz="2400" dirty="0"/>
              <a:t>0</a:t>
            </a:r>
          </a:p>
        </p:txBody>
      </p:sp>
      <p:sp>
        <p:nvSpPr>
          <p:cNvPr id="19" name="TextBox 18">
            <a:extLst>
              <a:ext uri="{FF2B5EF4-FFF2-40B4-BE49-F238E27FC236}">
                <a16:creationId xmlns:a16="http://schemas.microsoft.com/office/drawing/2014/main" id="{15356CD7-263D-409D-915D-E7A43113B8AC}"/>
              </a:ext>
            </a:extLst>
          </p:cNvPr>
          <p:cNvSpPr txBox="1"/>
          <p:nvPr/>
        </p:nvSpPr>
        <p:spPr>
          <a:xfrm>
            <a:off x="3957042" y="3414202"/>
            <a:ext cx="340158" cy="461665"/>
          </a:xfrm>
          <a:prstGeom prst="rect">
            <a:avLst/>
          </a:prstGeom>
          <a:noFill/>
          <a:ln>
            <a:solidFill>
              <a:schemeClr val="tx1"/>
            </a:solidFill>
          </a:ln>
        </p:spPr>
        <p:txBody>
          <a:bodyPr wrap="none" rtlCol="0">
            <a:spAutoFit/>
          </a:bodyPr>
          <a:lstStyle/>
          <a:p>
            <a:r>
              <a:rPr lang="en-US" sz="2400" dirty="0"/>
              <a:t>5</a:t>
            </a:r>
          </a:p>
        </p:txBody>
      </p:sp>
      <p:sp>
        <p:nvSpPr>
          <p:cNvPr id="20" name="TextBox 19">
            <a:extLst>
              <a:ext uri="{FF2B5EF4-FFF2-40B4-BE49-F238E27FC236}">
                <a16:creationId xmlns:a16="http://schemas.microsoft.com/office/drawing/2014/main" id="{F53FEB58-F3E5-4237-931A-97E216175A99}"/>
              </a:ext>
            </a:extLst>
          </p:cNvPr>
          <p:cNvSpPr txBox="1"/>
          <p:nvPr/>
        </p:nvSpPr>
        <p:spPr>
          <a:xfrm>
            <a:off x="6854021" y="3414201"/>
            <a:ext cx="495649" cy="461665"/>
          </a:xfrm>
          <a:prstGeom prst="rect">
            <a:avLst/>
          </a:prstGeom>
          <a:noFill/>
          <a:ln>
            <a:solidFill>
              <a:schemeClr val="tx1"/>
            </a:solidFill>
          </a:ln>
        </p:spPr>
        <p:txBody>
          <a:bodyPr wrap="none" rtlCol="0">
            <a:spAutoFit/>
          </a:bodyPr>
          <a:lstStyle/>
          <a:p>
            <a:r>
              <a:rPr lang="en-US" sz="2400" dirty="0"/>
              <a:t>10</a:t>
            </a:r>
          </a:p>
        </p:txBody>
      </p:sp>
      <p:sp>
        <p:nvSpPr>
          <p:cNvPr id="21" name="TextBox 20">
            <a:extLst>
              <a:ext uri="{FF2B5EF4-FFF2-40B4-BE49-F238E27FC236}">
                <a16:creationId xmlns:a16="http://schemas.microsoft.com/office/drawing/2014/main" id="{87CBEDD6-0BC8-4E96-91E9-45F171ADF00C}"/>
              </a:ext>
            </a:extLst>
          </p:cNvPr>
          <p:cNvSpPr txBox="1"/>
          <p:nvPr/>
        </p:nvSpPr>
        <p:spPr>
          <a:xfrm>
            <a:off x="8151988" y="3414202"/>
            <a:ext cx="495649" cy="461665"/>
          </a:xfrm>
          <a:prstGeom prst="rect">
            <a:avLst/>
          </a:prstGeom>
          <a:noFill/>
          <a:ln>
            <a:solidFill>
              <a:schemeClr val="tx1"/>
            </a:solidFill>
          </a:ln>
        </p:spPr>
        <p:txBody>
          <a:bodyPr wrap="none" rtlCol="0">
            <a:spAutoFit/>
          </a:bodyPr>
          <a:lstStyle/>
          <a:p>
            <a:r>
              <a:rPr lang="en-US" sz="2400" dirty="0"/>
              <a:t>12</a:t>
            </a:r>
          </a:p>
        </p:txBody>
      </p:sp>
      <p:sp>
        <p:nvSpPr>
          <p:cNvPr id="22" name="TextBox 21">
            <a:extLst>
              <a:ext uri="{FF2B5EF4-FFF2-40B4-BE49-F238E27FC236}">
                <a16:creationId xmlns:a16="http://schemas.microsoft.com/office/drawing/2014/main" id="{E1469193-46E1-4CEA-9B4E-AD90DD73EBAB}"/>
              </a:ext>
            </a:extLst>
          </p:cNvPr>
          <p:cNvSpPr txBox="1"/>
          <p:nvPr/>
        </p:nvSpPr>
        <p:spPr>
          <a:xfrm>
            <a:off x="5013789" y="2126914"/>
            <a:ext cx="998800" cy="369332"/>
          </a:xfrm>
          <a:prstGeom prst="rect">
            <a:avLst/>
          </a:prstGeom>
          <a:noFill/>
        </p:spPr>
        <p:txBody>
          <a:bodyPr wrap="none" rtlCol="0">
            <a:spAutoFit/>
          </a:bodyPr>
          <a:lstStyle/>
          <a:p>
            <a:r>
              <a:rPr lang="en-US" b="1" i="1" dirty="0"/>
              <a:t>Years BC</a:t>
            </a:r>
          </a:p>
        </p:txBody>
      </p:sp>
      <p:sp>
        <p:nvSpPr>
          <p:cNvPr id="23" name="TextBox 22">
            <a:extLst>
              <a:ext uri="{FF2B5EF4-FFF2-40B4-BE49-F238E27FC236}">
                <a16:creationId xmlns:a16="http://schemas.microsoft.com/office/drawing/2014/main" id="{2EB43330-4703-4970-A437-1DAAC508CC59}"/>
              </a:ext>
            </a:extLst>
          </p:cNvPr>
          <p:cNvSpPr txBox="1"/>
          <p:nvPr/>
        </p:nvSpPr>
        <p:spPr>
          <a:xfrm>
            <a:off x="4572788" y="3355452"/>
            <a:ext cx="2197333" cy="646331"/>
          </a:xfrm>
          <a:prstGeom prst="rect">
            <a:avLst/>
          </a:prstGeom>
          <a:noFill/>
        </p:spPr>
        <p:txBody>
          <a:bodyPr wrap="none" rtlCol="0">
            <a:spAutoFit/>
          </a:bodyPr>
          <a:lstStyle/>
          <a:p>
            <a:pPr algn="ctr"/>
            <a:r>
              <a:rPr lang="en-US" b="1" i="1" dirty="0"/>
              <a:t>Years of Jehoiachin’s </a:t>
            </a:r>
          </a:p>
          <a:p>
            <a:pPr algn="ctr"/>
            <a:r>
              <a:rPr lang="en-US" b="1" i="1" dirty="0"/>
              <a:t>captivity</a:t>
            </a:r>
          </a:p>
        </p:txBody>
      </p:sp>
      <p:sp>
        <p:nvSpPr>
          <p:cNvPr id="24" name="TextBox 23">
            <a:extLst>
              <a:ext uri="{FF2B5EF4-FFF2-40B4-BE49-F238E27FC236}">
                <a16:creationId xmlns:a16="http://schemas.microsoft.com/office/drawing/2014/main" id="{FFC24F1F-9FA3-41BD-91E1-8A5E8E60157E}"/>
              </a:ext>
            </a:extLst>
          </p:cNvPr>
          <p:cNvSpPr txBox="1"/>
          <p:nvPr/>
        </p:nvSpPr>
        <p:spPr>
          <a:xfrm>
            <a:off x="107151" y="4238641"/>
            <a:ext cx="2310546" cy="1200329"/>
          </a:xfrm>
          <a:prstGeom prst="rect">
            <a:avLst/>
          </a:prstGeom>
          <a:noFill/>
          <a:ln>
            <a:solidFill>
              <a:schemeClr val="tx1"/>
            </a:solidFill>
          </a:ln>
        </p:spPr>
        <p:txBody>
          <a:bodyPr wrap="square" rtlCol="0">
            <a:spAutoFit/>
          </a:bodyPr>
          <a:lstStyle/>
          <a:p>
            <a:pPr algn="ctr"/>
            <a:r>
              <a:rPr lang="en-US" sz="2400" dirty="0"/>
              <a:t>Taken into Babylonian </a:t>
            </a:r>
          </a:p>
          <a:p>
            <a:pPr algn="ctr"/>
            <a:r>
              <a:rPr lang="en-US" sz="2400" dirty="0"/>
              <a:t>captivity</a:t>
            </a:r>
          </a:p>
        </p:txBody>
      </p:sp>
      <p:sp>
        <p:nvSpPr>
          <p:cNvPr id="25" name="TextBox 24">
            <a:extLst>
              <a:ext uri="{FF2B5EF4-FFF2-40B4-BE49-F238E27FC236}">
                <a16:creationId xmlns:a16="http://schemas.microsoft.com/office/drawing/2014/main" id="{A7AF8561-1D2D-47D8-B05F-E361F3DC294E}"/>
              </a:ext>
            </a:extLst>
          </p:cNvPr>
          <p:cNvSpPr txBox="1"/>
          <p:nvPr/>
        </p:nvSpPr>
        <p:spPr>
          <a:xfrm>
            <a:off x="3607844" y="4240788"/>
            <a:ext cx="1038553" cy="830997"/>
          </a:xfrm>
          <a:prstGeom prst="rect">
            <a:avLst/>
          </a:prstGeom>
          <a:noFill/>
          <a:ln>
            <a:solidFill>
              <a:schemeClr val="tx1"/>
            </a:solidFill>
          </a:ln>
        </p:spPr>
        <p:txBody>
          <a:bodyPr wrap="none" rtlCol="0">
            <a:spAutoFit/>
          </a:bodyPr>
          <a:lstStyle/>
          <a:p>
            <a:pPr algn="ctr"/>
            <a:r>
              <a:rPr lang="en-US" sz="2400" dirty="0"/>
              <a:t>Ezekiel</a:t>
            </a:r>
          </a:p>
          <a:p>
            <a:pPr algn="ctr"/>
            <a:r>
              <a:rPr lang="en-US" sz="2400" dirty="0"/>
              <a:t>called</a:t>
            </a:r>
          </a:p>
        </p:txBody>
      </p:sp>
      <p:sp>
        <p:nvSpPr>
          <p:cNvPr id="26" name="TextBox 25">
            <a:extLst>
              <a:ext uri="{FF2B5EF4-FFF2-40B4-BE49-F238E27FC236}">
                <a16:creationId xmlns:a16="http://schemas.microsoft.com/office/drawing/2014/main" id="{01686DBF-6957-4539-83EA-3175CA8E7E20}"/>
              </a:ext>
            </a:extLst>
          </p:cNvPr>
          <p:cNvSpPr txBox="1"/>
          <p:nvPr/>
        </p:nvSpPr>
        <p:spPr>
          <a:xfrm>
            <a:off x="6364232" y="4240788"/>
            <a:ext cx="1443024" cy="830997"/>
          </a:xfrm>
          <a:prstGeom prst="rect">
            <a:avLst/>
          </a:prstGeom>
          <a:noFill/>
          <a:ln>
            <a:solidFill>
              <a:schemeClr val="tx1"/>
            </a:solidFill>
          </a:ln>
        </p:spPr>
        <p:txBody>
          <a:bodyPr wrap="none" rtlCol="0">
            <a:spAutoFit/>
          </a:bodyPr>
          <a:lstStyle/>
          <a:p>
            <a:pPr algn="ctr"/>
            <a:r>
              <a:rPr lang="en-US" sz="2400" dirty="0"/>
              <a:t>Jerusalem</a:t>
            </a:r>
          </a:p>
          <a:p>
            <a:pPr algn="ctr"/>
            <a:r>
              <a:rPr lang="en-US" sz="2400" dirty="0"/>
              <a:t>besieged</a:t>
            </a:r>
          </a:p>
        </p:txBody>
      </p:sp>
      <p:sp>
        <p:nvSpPr>
          <p:cNvPr id="27" name="TextBox 26">
            <a:extLst>
              <a:ext uri="{FF2B5EF4-FFF2-40B4-BE49-F238E27FC236}">
                <a16:creationId xmlns:a16="http://schemas.microsoft.com/office/drawing/2014/main" id="{24B10E61-FA68-4083-A9D1-A5A29910EFBE}"/>
              </a:ext>
            </a:extLst>
          </p:cNvPr>
          <p:cNvSpPr txBox="1"/>
          <p:nvPr/>
        </p:nvSpPr>
        <p:spPr>
          <a:xfrm>
            <a:off x="7190672" y="5153038"/>
            <a:ext cx="1846177" cy="1569660"/>
          </a:xfrm>
          <a:prstGeom prst="rect">
            <a:avLst/>
          </a:prstGeom>
          <a:noFill/>
          <a:ln>
            <a:solidFill>
              <a:schemeClr val="tx1"/>
            </a:solidFill>
          </a:ln>
        </p:spPr>
        <p:txBody>
          <a:bodyPr wrap="square" rtlCol="0">
            <a:spAutoFit/>
          </a:bodyPr>
          <a:lstStyle/>
          <a:p>
            <a:pPr algn="ctr"/>
            <a:r>
              <a:rPr lang="en-US" sz="2400" dirty="0"/>
              <a:t>Jerusalem</a:t>
            </a:r>
          </a:p>
          <a:p>
            <a:pPr algn="ctr"/>
            <a:r>
              <a:rPr lang="en-US" sz="2400" dirty="0"/>
              <a:t>destroyed</a:t>
            </a:r>
          </a:p>
          <a:p>
            <a:pPr algn="ctr"/>
            <a:r>
              <a:rPr lang="en-US" sz="2400" dirty="0"/>
              <a:t>[Ezekiel confirmed]</a:t>
            </a:r>
          </a:p>
        </p:txBody>
      </p:sp>
      <p:sp>
        <p:nvSpPr>
          <p:cNvPr id="28" name="TextBox 27">
            <a:extLst>
              <a:ext uri="{FF2B5EF4-FFF2-40B4-BE49-F238E27FC236}">
                <a16:creationId xmlns:a16="http://schemas.microsoft.com/office/drawing/2014/main" id="{35BEA594-9242-4B7B-9ADE-60362FA2BEDD}"/>
              </a:ext>
            </a:extLst>
          </p:cNvPr>
          <p:cNvSpPr txBox="1"/>
          <p:nvPr/>
        </p:nvSpPr>
        <p:spPr>
          <a:xfrm>
            <a:off x="2971848" y="5865097"/>
            <a:ext cx="2310546" cy="830997"/>
          </a:xfrm>
          <a:prstGeom prst="rect">
            <a:avLst/>
          </a:prstGeom>
          <a:noFill/>
          <a:ln>
            <a:solidFill>
              <a:schemeClr val="tx1"/>
            </a:solidFill>
          </a:ln>
        </p:spPr>
        <p:txBody>
          <a:bodyPr wrap="square" rtlCol="0">
            <a:spAutoFit/>
          </a:bodyPr>
          <a:lstStyle/>
          <a:p>
            <a:pPr algn="ctr"/>
            <a:r>
              <a:rPr lang="en-US" sz="2400" dirty="0"/>
              <a:t>Moses</a:t>
            </a:r>
          </a:p>
          <a:p>
            <a:pPr algn="ctr"/>
            <a:r>
              <a:rPr lang="en-US" sz="2400" dirty="0"/>
              <a:t>~900 years ago</a:t>
            </a:r>
          </a:p>
        </p:txBody>
      </p:sp>
      <p:sp>
        <p:nvSpPr>
          <p:cNvPr id="4" name="Arrow: Left 3">
            <a:extLst>
              <a:ext uri="{FF2B5EF4-FFF2-40B4-BE49-F238E27FC236}">
                <a16:creationId xmlns:a16="http://schemas.microsoft.com/office/drawing/2014/main" id="{BF1C1B74-5B5F-4A0B-96F2-D991065C74C8}"/>
              </a:ext>
            </a:extLst>
          </p:cNvPr>
          <p:cNvSpPr/>
          <p:nvPr/>
        </p:nvSpPr>
        <p:spPr>
          <a:xfrm>
            <a:off x="1971594" y="6038280"/>
            <a:ext cx="978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5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Ezekiel 5:1-4</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577673"/>
            <a:ext cx="7886700" cy="4780265"/>
          </a:xfrm>
        </p:spPr>
        <p:txBody>
          <a:bodyPr>
            <a:normAutofit fontScale="92500" lnSpcReduction="10000"/>
          </a:bodyPr>
          <a:lstStyle/>
          <a:p>
            <a:r>
              <a:rPr lang="en-US" sz="3500" dirty="0"/>
              <a:t>The actions:</a:t>
            </a:r>
          </a:p>
          <a:p>
            <a:pPr lvl="1"/>
            <a:r>
              <a:rPr lang="en-US" sz="3000" dirty="0"/>
              <a:t>A sharp sword used as a barber’s razor</a:t>
            </a:r>
          </a:p>
          <a:p>
            <a:pPr lvl="1"/>
            <a:r>
              <a:rPr lang="en-US" sz="3000" dirty="0"/>
              <a:t>Shaved his head and beard</a:t>
            </a:r>
          </a:p>
          <a:p>
            <a:pPr lvl="1"/>
            <a:r>
              <a:rPr lang="en-US" sz="3000" dirty="0"/>
              <a:t>Divided his hair into 3 portions</a:t>
            </a:r>
          </a:p>
          <a:p>
            <a:pPr lvl="2"/>
            <a:r>
              <a:rPr lang="en-US" sz="2600" dirty="0"/>
              <a:t>1/3 burned in “Jerusalem”</a:t>
            </a:r>
          </a:p>
          <a:p>
            <a:pPr lvl="2"/>
            <a:r>
              <a:rPr lang="en-US" sz="2600" dirty="0"/>
              <a:t>1/3 struck with the sword</a:t>
            </a:r>
          </a:p>
          <a:p>
            <a:pPr lvl="2"/>
            <a:r>
              <a:rPr lang="en-US" sz="2600" dirty="0"/>
              <a:t>1/3 scattered, with a sword drawn after them</a:t>
            </a:r>
          </a:p>
          <a:p>
            <a:pPr lvl="1"/>
            <a:r>
              <a:rPr lang="en-US" sz="3000" dirty="0"/>
              <a:t>A small number bound in his garment</a:t>
            </a:r>
          </a:p>
          <a:p>
            <a:pPr lvl="1"/>
            <a:r>
              <a:rPr lang="en-US" sz="3000" dirty="0"/>
              <a:t>Some more burned with fire</a:t>
            </a:r>
          </a:p>
          <a:p>
            <a:endParaRPr lang="en-US" sz="3500" dirty="0"/>
          </a:p>
          <a:p>
            <a:r>
              <a:rPr lang="en-US" sz="3500" dirty="0"/>
              <a:t>What imagery do you see?</a:t>
            </a:r>
          </a:p>
          <a:p>
            <a:pPr lvl="1"/>
            <a:endParaRPr lang="en-US" dirty="0"/>
          </a:p>
        </p:txBody>
      </p:sp>
    </p:spTree>
    <p:extLst>
      <p:ext uri="{BB962C8B-B14F-4D97-AF65-F5344CB8AC3E}">
        <p14:creationId xmlns:p14="http://schemas.microsoft.com/office/powerpoint/2010/main" val="24225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28E1-D818-403D-B827-EBD41B32802B}"/>
              </a:ext>
            </a:extLst>
          </p:cNvPr>
          <p:cNvSpPr>
            <a:spLocks noGrp="1"/>
          </p:cNvSpPr>
          <p:nvPr>
            <p:ph type="title"/>
          </p:nvPr>
        </p:nvSpPr>
        <p:spPr>
          <a:xfrm>
            <a:off x="568931" y="252110"/>
            <a:ext cx="7886700" cy="1325563"/>
          </a:xfrm>
        </p:spPr>
        <p:txBody>
          <a:bodyPr/>
          <a:lstStyle/>
          <a:p>
            <a:r>
              <a:rPr lang="en-US" dirty="0">
                <a:solidFill>
                  <a:srgbClr val="FF7E79"/>
                </a:solidFill>
                <a:latin typeface="Gurmukhi MN" charset="0"/>
                <a:ea typeface="Gurmukhi MN" charset="0"/>
                <a:cs typeface="Gurmukhi MN" charset="0"/>
              </a:rPr>
              <a:t>Ezekiel 5:5-10</a:t>
            </a:r>
            <a:endParaRPr lang="en-US" dirty="0"/>
          </a:p>
        </p:txBody>
      </p:sp>
      <p:sp>
        <p:nvSpPr>
          <p:cNvPr id="3" name="Content Placeholder 2">
            <a:extLst>
              <a:ext uri="{FF2B5EF4-FFF2-40B4-BE49-F238E27FC236}">
                <a16:creationId xmlns:a16="http://schemas.microsoft.com/office/drawing/2014/main" id="{D8D0BDD6-8293-4B90-9617-B6F5A98E8DE6}"/>
              </a:ext>
            </a:extLst>
          </p:cNvPr>
          <p:cNvSpPr>
            <a:spLocks noGrp="1"/>
          </p:cNvSpPr>
          <p:nvPr>
            <p:ph idx="1"/>
          </p:nvPr>
        </p:nvSpPr>
        <p:spPr>
          <a:xfrm>
            <a:off x="628650" y="1584771"/>
            <a:ext cx="7886700" cy="5155076"/>
          </a:xfrm>
        </p:spPr>
        <p:txBody>
          <a:bodyPr>
            <a:normAutofit lnSpcReduction="10000"/>
          </a:bodyPr>
          <a:lstStyle/>
          <a:p>
            <a:r>
              <a:rPr lang="en-US" sz="3600" dirty="0"/>
              <a:t>Questions:</a:t>
            </a:r>
          </a:p>
          <a:p>
            <a:pPr lvl="1"/>
            <a:r>
              <a:rPr lang="en-US" sz="3200" dirty="0"/>
              <a:t>Who set up Jerusalem?</a:t>
            </a:r>
          </a:p>
          <a:p>
            <a:pPr lvl="1"/>
            <a:r>
              <a:rPr lang="en-US" sz="3200" dirty="0"/>
              <a:t>Who all could see Jerusalem?</a:t>
            </a:r>
          </a:p>
          <a:p>
            <a:pPr lvl="1"/>
            <a:r>
              <a:rPr lang="en-US" sz="3200" dirty="0"/>
              <a:t>What verbs described the Jews wickedness?</a:t>
            </a:r>
          </a:p>
          <a:p>
            <a:pPr lvl="1"/>
            <a:r>
              <a:rPr lang="en-US" sz="3200" dirty="0"/>
              <a:t>Just how bad had the Jews been relative to the nations around them?</a:t>
            </a:r>
          </a:p>
          <a:p>
            <a:pPr lvl="1"/>
            <a:r>
              <a:rPr lang="en-US" sz="3200" dirty="0"/>
              <a:t>Who would execute judgement on the Jews?</a:t>
            </a:r>
          </a:p>
          <a:p>
            <a:pPr lvl="1"/>
            <a:r>
              <a:rPr lang="en-US" sz="3200" dirty="0"/>
              <a:t>Who would see it happen?</a:t>
            </a:r>
          </a:p>
          <a:p>
            <a:pPr lvl="1"/>
            <a:r>
              <a:rPr lang="en-US" sz="3200" dirty="0"/>
              <a:t>How bad was the punishment?</a:t>
            </a:r>
            <a:endParaRPr lang="en-US" dirty="0"/>
          </a:p>
        </p:txBody>
      </p:sp>
    </p:spTree>
    <p:extLst>
      <p:ext uri="{BB962C8B-B14F-4D97-AF65-F5344CB8AC3E}">
        <p14:creationId xmlns:p14="http://schemas.microsoft.com/office/powerpoint/2010/main" val="23364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2589</TotalTime>
  <Words>1441</Words>
  <Application>Microsoft Office PowerPoint</Application>
  <PresentationFormat>On-screen Show (4:3)</PresentationFormat>
  <Paragraphs>170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Gurmukhi MN</vt:lpstr>
      <vt:lpstr>Symbol</vt:lpstr>
      <vt:lpstr>Wingdings</vt:lpstr>
      <vt:lpstr>Office Theme</vt:lpstr>
      <vt:lpstr>The Book of Ezekiel</vt:lpstr>
      <vt:lpstr>Review Chapters 1-4</vt:lpstr>
      <vt:lpstr>Review Chapters 1-4 (2)</vt:lpstr>
      <vt:lpstr>Review Chapters 1-4 (3)</vt:lpstr>
      <vt:lpstr>Class Objectives</vt:lpstr>
      <vt:lpstr>Geography</vt:lpstr>
      <vt:lpstr>Timeline</vt:lpstr>
      <vt:lpstr>Ezekiel 5:1-4</vt:lpstr>
      <vt:lpstr>Ezekiel 5:5-10</vt:lpstr>
      <vt:lpstr>Ezekiel 5:11-14</vt:lpstr>
      <vt:lpstr>Ezekiel 5:11-14 (2)</vt:lpstr>
      <vt:lpstr>Ezekiel 5:15-17</vt:lpstr>
      <vt:lpstr>The Prophesies</vt:lpstr>
      <vt:lpstr>The Prophesies (2)</vt:lpstr>
      <vt:lpstr>Recorded Reality</vt:lpstr>
      <vt:lpstr>Archeology</vt:lpstr>
      <vt:lpstr>Archeology (2)</vt:lpstr>
      <vt:lpstr>Closing Questions….</vt:lpstr>
      <vt:lpstr>Ezekiel in Context</vt:lpstr>
      <vt:lpstr>Class Objectives</vt:lpstr>
      <vt:lpstr>The Book of Ezekiel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Ezekiel</dc:title>
  <dc:creator>Microsoft Office User</dc:creator>
  <cp:lastModifiedBy>Rick Bilberry</cp:lastModifiedBy>
  <cp:revision>37</cp:revision>
  <cp:lastPrinted>2022-03-03T01:31:43Z</cp:lastPrinted>
  <dcterms:created xsi:type="dcterms:W3CDTF">2022-03-02T15:56:44Z</dcterms:created>
  <dcterms:modified xsi:type="dcterms:W3CDTF">2022-03-16T04:52:58Z</dcterms:modified>
</cp:coreProperties>
</file>