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0"/>
  </p:notesMasterIdLst>
  <p:handoutMasterIdLst>
    <p:handoutMasterId r:id="rId21"/>
  </p:handoutMasterIdLst>
  <p:sldIdLst>
    <p:sldId id="257" r:id="rId2"/>
    <p:sldId id="311" r:id="rId3"/>
    <p:sldId id="303" r:id="rId4"/>
    <p:sldId id="305" r:id="rId5"/>
    <p:sldId id="307" r:id="rId6"/>
    <p:sldId id="310" r:id="rId7"/>
    <p:sldId id="308" r:id="rId8"/>
    <p:sldId id="314" r:id="rId9"/>
    <p:sldId id="312" r:id="rId10"/>
    <p:sldId id="291" r:id="rId11"/>
    <p:sldId id="313" r:id="rId12"/>
    <p:sldId id="315" r:id="rId13"/>
    <p:sldId id="316" r:id="rId14"/>
    <p:sldId id="317" r:id="rId15"/>
    <p:sldId id="320" r:id="rId16"/>
    <p:sldId id="318" r:id="rId17"/>
    <p:sldId id="319" r:id="rId18"/>
    <p:sldId id="271" r:id="rId19"/>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C1C1"/>
    <a:srgbClr val="FF7E79"/>
    <a:srgbClr val="0091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2"/>
    <p:restoredTop sz="94611"/>
  </p:normalViewPr>
  <p:slideViewPr>
    <p:cSldViewPr snapToGrid="0" snapToObjects="1">
      <p:cViewPr varScale="1">
        <p:scale>
          <a:sx n="62" d="100"/>
          <a:sy n="62" d="100"/>
        </p:scale>
        <p:origin x="836" y="44"/>
      </p:cViewPr>
      <p:guideLst/>
    </p:cSldViewPr>
  </p:slideViewPr>
  <p:notesTextViewPr>
    <p:cViewPr>
      <p:scale>
        <a:sx n="1" d="1"/>
        <a:sy n="1" d="1"/>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E8A7E04D-845F-8D4B-8B09-72FFFF378FC0}" type="datetimeFigureOut">
              <a:rPr lang="en-US" smtClean="0"/>
              <a:t>3/19/2022</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BDFB3672-C14A-9145-879D-F43753BCAAA3}" type="slidenum">
              <a:rPr lang="en-US" smtClean="0"/>
              <a:t>‹#›</a:t>
            </a:fld>
            <a:endParaRPr lang="en-US"/>
          </a:p>
        </p:txBody>
      </p:sp>
    </p:spTree>
    <p:extLst>
      <p:ext uri="{BB962C8B-B14F-4D97-AF65-F5344CB8AC3E}">
        <p14:creationId xmlns:p14="http://schemas.microsoft.com/office/powerpoint/2010/main" val="7548794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6571F99D-63BD-46A4-BA21-B2157D2C0C62}" type="datetimeFigureOut">
              <a:rPr lang="en-US" smtClean="0"/>
              <a:t>3/19/2022</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6A35C5B8-6BA8-4F56-86A3-C4E04689E2A9}" type="slidenum">
              <a:rPr lang="en-US" smtClean="0"/>
              <a:t>‹#›</a:t>
            </a:fld>
            <a:endParaRPr lang="en-US"/>
          </a:p>
        </p:txBody>
      </p:sp>
    </p:spTree>
    <p:extLst>
      <p:ext uri="{BB962C8B-B14F-4D97-AF65-F5344CB8AC3E}">
        <p14:creationId xmlns:p14="http://schemas.microsoft.com/office/powerpoint/2010/main" val="3173806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6AEAB1-C44D-D947-9CF9-45D859BE840B}" type="datetimeFigureOut">
              <a:rPr lang="en-US" smtClean="0"/>
              <a:t>3/19/2022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134199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6AEAB1-C44D-D947-9CF9-45D859BE840B}" type="datetimeFigureOut">
              <a:rPr lang="en-US" smtClean="0"/>
              <a:t>3/19/2022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1323873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6AEAB1-C44D-D947-9CF9-45D859BE840B}" type="datetimeFigureOut">
              <a:rPr lang="en-US" smtClean="0"/>
              <a:t>3/19/2022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25823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6AEAB1-C44D-D947-9CF9-45D859BE840B}" type="datetimeFigureOut">
              <a:rPr lang="en-US" smtClean="0"/>
              <a:t>3/19/2022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2115394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6AEAB1-C44D-D947-9CF9-45D859BE840B}" type="datetimeFigureOut">
              <a:rPr lang="en-US" smtClean="0"/>
              <a:t>3/19/2022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1844929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6AEAB1-C44D-D947-9CF9-45D859BE840B}" type="datetimeFigureOut">
              <a:rPr lang="en-US" smtClean="0"/>
              <a:t>3/19/2022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221710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6AEAB1-C44D-D947-9CF9-45D859BE840B}" type="datetimeFigureOut">
              <a:rPr lang="en-US" smtClean="0"/>
              <a:t>3/19/2022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409153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6AEAB1-C44D-D947-9CF9-45D859BE840B}" type="datetimeFigureOut">
              <a:rPr lang="en-US" smtClean="0"/>
              <a:t>3/19/2022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401900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AEAB1-C44D-D947-9CF9-45D859BE840B}" type="datetimeFigureOut">
              <a:rPr lang="en-US" smtClean="0"/>
              <a:t>3/19/2022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908978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6AEAB1-C44D-D947-9CF9-45D859BE840B}" type="datetimeFigureOut">
              <a:rPr lang="en-US" smtClean="0"/>
              <a:t>3/19/2022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2146737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6AEAB1-C44D-D947-9CF9-45D859BE840B}" type="datetimeFigureOut">
              <a:rPr lang="en-US" smtClean="0"/>
              <a:t>3/19/2022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339955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AEAB1-C44D-D947-9CF9-45D859BE840B}" type="datetimeFigureOut">
              <a:rPr lang="en-US" smtClean="0"/>
              <a:t>3/19/2022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8AE1C2-BAC5-934D-BA15-D9DE82DE61FF}" type="slidenum">
              <a:rPr lang="en-US" smtClean="0"/>
              <a:t>‹#›</a:t>
            </a:fld>
            <a:endParaRPr lang="en-US"/>
          </a:p>
        </p:txBody>
      </p:sp>
    </p:spTree>
    <p:extLst>
      <p:ext uri="{BB962C8B-B14F-4D97-AF65-F5344CB8AC3E}">
        <p14:creationId xmlns:p14="http://schemas.microsoft.com/office/powerpoint/2010/main" val="171620127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Gurmukhi MN" charset="0"/>
                <a:ea typeface="Gurmukhi MN" charset="0"/>
                <a:cs typeface="Gurmukhi MN" charset="0"/>
              </a:rPr>
              <a:t>The Book of Ezekiel</a:t>
            </a:r>
          </a:p>
        </p:txBody>
      </p:sp>
      <p:sp>
        <p:nvSpPr>
          <p:cNvPr id="3" name="Subtitle 2"/>
          <p:cNvSpPr>
            <a:spLocks noGrp="1"/>
          </p:cNvSpPr>
          <p:nvPr>
            <p:ph type="subTitle" idx="1"/>
          </p:nvPr>
        </p:nvSpPr>
        <p:spPr/>
        <p:txBody>
          <a:bodyPr>
            <a:normAutofit/>
          </a:bodyPr>
          <a:lstStyle/>
          <a:p>
            <a:r>
              <a:rPr lang="en-US" sz="3600" dirty="0">
                <a:solidFill>
                  <a:srgbClr val="FF7E79"/>
                </a:solidFill>
                <a:latin typeface="Gurmukhi MN" charset="0"/>
                <a:ea typeface="Gurmukhi MN" charset="0"/>
                <a:cs typeface="Gurmukhi MN" charset="0"/>
              </a:rPr>
              <a:t>Class #5 – The Judgement of Jerusalem</a:t>
            </a:r>
          </a:p>
        </p:txBody>
      </p:sp>
    </p:spTree>
    <p:extLst>
      <p:ext uri="{BB962C8B-B14F-4D97-AF65-F5344CB8AC3E}">
        <p14:creationId xmlns:p14="http://schemas.microsoft.com/office/powerpoint/2010/main" val="1924554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dirty="0">
                <a:solidFill>
                  <a:srgbClr val="FF7E79"/>
                </a:solidFill>
                <a:latin typeface="Gurmukhi MN" charset="0"/>
                <a:ea typeface="Gurmukhi MN" charset="0"/>
                <a:cs typeface="Gurmukhi MN" charset="0"/>
              </a:rPr>
              <a:t>Ezekiel in Context</a:t>
            </a:r>
          </a:p>
        </p:txBody>
      </p:sp>
      <p:sp>
        <p:nvSpPr>
          <p:cNvPr id="9" name="TextBox 8"/>
          <p:cNvSpPr txBox="1"/>
          <p:nvPr/>
        </p:nvSpPr>
        <p:spPr>
          <a:xfrm>
            <a:off x="628650" y="3063209"/>
            <a:ext cx="2882646" cy="1384995"/>
          </a:xfrm>
          <a:prstGeom prst="rect">
            <a:avLst/>
          </a:prstGeom>
          <a:solidFill>
            <a:srgbClr val="009193"/>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Gurmukhi MN" charset="0"/>
                <a:ea typeface="Gurmukhi MN" charset="0"/>
                <a:cs typeface="Gurmukhi MN" charset="0"/>
              </a:rPr>
              <a:t>Ezekiel 1-24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Gurmukhi MN" charset="0"/>
                <a:ea typeface="Gurmukhi MN" charset="0"/>
                <a:cs typeface="Gurmukhi MN" charset="0"/>
              </a:rPr>
              <a:t>Judgment on Jerusalem</a:t>
            </a:r>
          </a:p>
        </p:txBody>
      </p:sp>
      <p:sp>
        <p:nvSpPr>
          <p:cNvPr id="10" name="TextBox 9"/>
          <p:cNvSpPr txBox="1"/>
          <p:nvPr/>
        </p:nvSpPr>
        <p:spPr>
          <a:xfrm>
            <a:off x="3621024" y="3063208"/>
            <a:ext cx="1901952" cy="1384995"/>
          </a:xfrm>
          <a:prstGeom prst="rect">
            <a:avLst/>
          </a:prstGeom>
          <a:solidFill>
            <a:srgbClr val="009193"/>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prstClr val="black"/>
                </a:solidFill>
                <a:effectLst/>
                <a:uLnTx/>
                <a:uFillTx/>
                <a:latin typeface="Gurmukhi MN" charset="0"/>
                <a:ea typeface="Gurmukhi MN" charset="0"/>
                <a:cs typeface="Gurmukhi MN" charset="0"/>
              </a:rPr>
              <a:t>ch.</a:t>
            </a:r>
            <a:r>
              <a:rPr kumimoji="0" lang="en-US" sz="2800" b="1" i="0" u="none" strike="noStrike" kern="1200" cap="none" spc="0" normalizeH="0" baseline="0" noProof="0" dirty="0">
                <a:ln>
                  <a:noFill/>
                </a:ln>
                <a:solidFill>
                  <a:prstClr val="black"/>
                </a:solidFill>
                <a:effectLst/>
                <a:uLnTx/>
                <a:uFillTx/>
                <a:latin typeface="Gurmukhi MN" charset="0"/>
                <a:ea typeface="Gurmukhi MN" charset="0"/>
                <a:cs typeface="Gurmukhi MN" charset="0"/>
              </a:rPr>
              <a:t> 25-32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Gurmukhi MN" charset="0"/>
                <a:ea typeface="Gurmukhi MN" charset="0"/>
                <a:cs typeface="Gurmukhi MN" charset="0"/>
              </a:rPr>
              <a:t>Judg. on Nations</a:t>
            </a:r>
          </a:p>
        </p:txBody>
      </p:sp>
      <p:sp>
        <p:nvSpPr>
          <p:cNvPr id="11" name="TextBox 10"/>
          <p:cNvSpPr txBox="1"/>
          <p:nvPr/>
        </p:nvSpPr>
        <p:spPr>
          <a:xfrm>
            <a:off x="5730240" y="3063208"/>
            <a:ext cx="2785110" cy="1384995"/>
          </a:xfrm>
          <a:prstGeom prst="rect">
            <a:avLst/>
          </a:prstGeom>
          <a:solidFill>
            <a:srgbClr val="FF7E79"/>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Gurmukhi MN" charset="0"/>
                <a:ea typeface="Gurmukhi MN" charset="0"/>
                <a:cs typeface="Gurmukhi MN" charset="0"/>
              </a:rPr>
              <a:t>Ezekiel 33-48</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Gurmukhi MN" charset="0"/>
                <a:ea typeface="Gurmukhi MN" charset="0"/>
                <a:cs typeface="Gurmukhi MN" charset="0"/>
              </a:rPr>
              <a:t>Hope for Israel’s Future</a:t>
            </a:r>
          </a:p>
        </p:txBody>
      </p:sp>
      <p:sp>
        <p:nvSpPr>
          <p:cNvPr id="3" name="Rectangle 2"/>
          <p:cNvSpPr/>
          <p:nvPr/>
        </p:nvSpPr>
        <p:spPr>
          <a:xfrm>
            <a:off x="4888992" y="1793366"/>
            <a:ext cx="1463040" cy="1070812"/>
          </a:xfrm>
          <a:prstGeom prst="rect">
            <a:avLst/>
          </a:prstGeom>
          <a:solidFill>
            <a:srgbClr val="C1C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Gurmukhi MN" charset="0"/>
                <a:ea typeface="Gurmukhi MN" charset="0"/>
                <a:cs typeface="Gurmukhi MN" charset="0"/>
              </a:rPr>
              <a:t>Jerusalem Broken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Gurmukhi MN" charset="0"/>
                <a:ea typeface="Gurmukhi MN" charset="0"/>
                <a:cs typeface="Gurmukhi MN" charset="0"/>
              </a:rPr>
              <a:t>(33:21)</a:t>
            </a:r>
          </a:p>
        </p:txBody>
      </p:sp>
      <p:sp>
        <p:nvSpPr>
          <p:cNvPr id="12" name="Rectangle 11"/>
          <p:cNvSpPr/>
          <p:nvPr/>
        </p:nvSpPr>
        <p:spPr>
          <a:xfrm>
            <a:off x="2889504" y="1793366"/>
            <a:ext cx="1463040" cy="1070812"/>
          </a:xfrm>
          <a:prstGeom prst="rect">
            <a:avLst/>
          </a:prstGeom>
          <a:solidFill>
            <a:srgbClr val="C1C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Gurmukhi MN" charset="0"/>
                <a:ea typeface="Gurmukhi MN" charset="0"/>
                <a:cs typeface="Gurmukhi MN" charset="0"/>
              </a:rPr>
              <a:t>Jerusalem Besieged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Gurmukhi MN" charset="0"/>
                <a:ea typeface="Gurmukhi MN" charset="0"/>
                <a:cs typeface="Gurmukhi MN" charset="0"/>
              </a:rPr>
              <a:t>(24:1)</a:t>
            </a:r>
          </a:p>
        </p:txBody>
      </p:sp>
      <p:sp>
        <p:nvSpPr>
          <p:cNvPr id="13" name="Rectangle 12"/>
          <p:cNvSpPr/>
          <p:nvPr/>
        </p:nvSpPr>
        <p:spPr>
          <a:xfrm>
            <a:off x="426720" y="1793367"/>
            <a:ext cx="1463040" cy="1070811"/>
          </a:xfrm>
          <a:prstGeom prst="rect">
            <a:avLst/>
          </a:prstGeom>
          <a:solidFill>
            <a:srgbClr val="C1C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Gurmukhi MN" charset="0"/>
                <a:ea typeface="Gurmukhi MN" charset="0"/>
                <a:cs typeface="Gurmukhi MN" charset="0"/>
              </a:rPr>
              <a:t>Jerusalem Bowed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Gurmukhi MN" charset="0"/>
                <a:ea typeface="Gurmukhi MN" charset="0"/>
                <a:cs typeface="Gurmukhi MN" charset="0"/>
              </a:rPr>
              <a:t>(1:2)</a:t>
            </a:r>
          </a:p>
        </p:txBody>
      </p:sp>
    </p:spTree>
    <p:extLst>
      <p:ext uri="{BB962C8B-B14F-4D97-AF65-F5344CB8AC3E}">
        <p14:creationId xmlns:p14="http://schemas.microsoft.com/office/powerpoint/2010/main" val="473140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lstStyle/>
          <a:p>
            <a:pPr algn="ctr"/>
            <a:r>
              <a:rPr lang="en-US" dirty="0">
                <a:solidFill>
                  <a:srgbClr val="FF7E79"/>
                </a:solidFill>
                <a:latin typeface="Gurmukhi MN" charset="0"/>
                <a:ea typeface="Gurmukhi MN" charset="0"/>
                <a:cs typeface="Gurmukhi MN" charset="0"/>
              </a:rPr>
              <a:t>Class Objectives</a:t>
            </a:r>
          </a:p>
        </p:txBody>
      </p:sp>
      <p:sp>
        <p:nvSpPr>
          <p:cNvPr id="3" name="Content Placeholder 2"/>
          <p:cNvSpPr>
            <a:spLocks noGrp="1"/>
          </p:cNvSpPr>
          <p:nvPr>
            <p:ph idx="1"/>
          </p:nvPr>
        </p:nvSpPr>
        <p:spPr>
          <a:xfrm>
            <a:off x="628650" y="1359877"/>
            <a:ext cx="7886700" cy="4817085"/>
          </a:xfrm>
        </p:spPr>
        <p:txBody>
          <a:bodyPr>
            <a:noAutofit/>
          </a:bodyPr>
          <a:lstStyle/>
          <a:p>
            <a:pPr marL="458788" indent="-458788">
              <a:lnSpc>
                <a:spcPct val="100000"/>
              </a:lnSpc>
              <a:spcBef>
                <a:spcPts val="400"/>
              </a:spcBef>
              <a:spcAft>
                <a:spcPts val="1800"/>
              </a:spcAft>
              <a:buSzPct val="80000"/>
              <a:buFont typeface="Wingdings" charset="2"/>
              <a:buChar char="Ø"/>
            </a:pPr>
            <a:r>
              <a:rPr lang="en-US" sz="3200" dirty="0">
                <a:latin typeface="Gurmukhi MN" charset="0"/>
                <a:ea typeface="Gurmukhi MN" charset="0"/>
                <a:cs typeface="Gurmukhi MN" charset="0"/>
              </a:rPr>
              <a:t>Understand what caused the judgement of Israel</a:t>
            </a:r>
          </a:p>
          <a:p>
            <a:pPr marL="458788" indent="-458788">
              <a:lnSpc>
                <a:spcPct val="100000"/>
              </a:lnSpc>
              <a:spcBef>
                <a:spcPts val="400"/>
              </a:spcBef>
              <a:spcAft>
                <a:spcPts val="1800"/>
              </a:spcAft>
              <a:buSzPct val="80000"/>
              <a:buFont typeface="Wingdings" charset="2"/>
              <a:buChar char="Ø"/>
            </a:pPr>
            <a:r>
              <a:rPr lang="en-US" sz="3200" dirty="0">
                <a:latin typeface="Gurmukhi MN" charset="0"/>
                <a:ea typeface="Gurmukhi MN" charset="0"/>
                <a:cs typeface="Gurmukhi MN" charset="0"/>
              </a:rPr>
              <a:t>Describe the Lord’s attitude toward Israel’s disobedience</a:t>
            </a:r>
          </a:p>
          <a:p>
            <a:pPr marL="458788" indent="-458788">
              <a:lnSpc>
                <a:spcPct val="100000"/>
              </a:lnSpc>
              <a:spcBef>
                <a:spcPts val="400"/>
              </a:spcBef>
              <a:spcAft>
                <a:spcPts val="1800"/>
              </a:spcAft>
              <a:buSzPct val="80000"/>
              <a:buFont typeface="Wingdings" charset="2"/>
              <a:buChar char="Ø"/>
            </a:pPr>
            <a:r>
              <a:rPr lang="en-US" sz="3200" dirty="0">
                <a:latin typeface="Gurmukhi MN" charset="0"/>
                <a:ea typeface="Gurmukhi MN" charset="0"/>
                <a:cs typeface="Gurmukhi MN" charset="0"/>
              </a:rPr>
              <a:t>State the end result of the Lord’s actions on the remaining children of Israel</a:t>
            </a:r>
          </a:p>
          <a:p>
            <a:pPr marL="458788" indent="-458788">
              <a:lnSpc>
                <a:spcPct val="100000"/>
              </a:lnSpc>
              <a:spcBef>
                <a:spcPts val="400"/>
              </a:spcBef>
              <a:spcAft>
                <a:spcPts val="1800"/>
              </a:spcAft>
              <a:buSzPct val="80000"/>
              <a:buFont typeface="Wingdings" charset="2"/>
              <a:buChar char="Ø"/>
            </a:pPr>
            <a:endParaRPr lang="en-US" sz="3600" dirty="0">
              <a:latin typeface="Gurmukhi MN" charset="0"/>
              <a:ea typeface="Gurmukhi MN" charset="0"/>
              <a:cs typeface="Gurmukhi MN" charset="0"/>
            </a:endParaRPr>
          </a:p>
          <a:p>
            <a:pPr marL="458788" indent="-458788">
              <a:lnSpc>
                <a:spcPct val="100000"/>
              </a:lnSpc>
              <a:spcBef>
                <a:spcPts val="400"/>
              </a:spcBef>
              <a:spcAft>
                <a:spcPts val="1800"/>
              </a:spcAft>
              <a:buSzPct val="80000"/>
              <a:buFont typeface="Wingdings" charset="2"/>
              <a:buChar char="Ø"/>
            </a:pPr>
            <a:endParaRPr lang="en-US" sz="3600" dirty="0">
              <a:latin typeface="Gurmukhi MN" charset="0"/>
              <a:ea typeface="Gurmukhi MN" charset="0"/>
              <a:cs typeface="Gurmukhi MN" charset="0"/>
            </a:endParaRPr>
          </a:p>
        </p:txBody>
      </p:sp>
      <p:sp>
        <p:nvSpPr>
          <p:cNvPr id="4" name="TextBox 3"/>
          <p:cNvSpPr txBox="1"/>
          <p:nvPr/>
        </p:nvSpPr>
        <p:spPr>
          <a:xfrm>
            <a:off x="1348154" y="5592187"/>
            <a:ext cx="6447692" cy="584775"/>
          </a:xfrm>
          <a:prstGeom prst="rect">
            <a:avLst/>
          </a:prstGeom>
          <a:solidFill>
            <a:srgbClr val="C1C1C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Gurmukhi MN" charset="0"/>
                <a:ea typeface="Gurmukhi MN" charset="0"/>
                <a:cs typeface="Gurmukhi MN" charset="0"/>
              </a:rPr>
              <a:t>Reading:  Ezekiel </a:t>
            </a:r>
            <a:r>
              <a:rPr lang="en-US" sz="3200" noProof="0" dirty="0">
                <a:solidFill>
                  <a:prstClr val="black"/>
                </a:solidFill>
                <a:latin typeface="Gurmukhi MN" charset="0"/>
                <a:ea typeface="Gurmukhi MN" charset="0"/>
                <a:cs typeface="Gurmukhi MN" charset="0"/>
              </a:rPr>
              <a:t>6</a:t>
            </a:r>
            <a:r>
              <a:rPr lang="en-US" sz="3200" dirty="0">
                <a:solidFill>
                  <a:prstClr val="black"/>
                </a:solidFill>
                <a:latin typeface="Gurmukhi MN" charset="0"/>
                <a:ea typeface="Gurmukhi MN" charset="0"/>
                <a:cs typeface="Gurmukhi MN" charset="0"/>
              </a:rPr>
              <a:t>:1-14</a:t>
            </a:r>
            <a:endParaRPr kumimoji="0" lang="en-US" sz="3200" b="0" i="0" u="none" strike="noStrike" kern="1200" cap="none" spc="0" normalizeH="0" baseline="0" noProof="0" dirty="0">
              <a:ln>
                <a:noFill/>
              </a:ln>
              <a:solidFill>
                <a:prstClr val="black"/>
              </a:solidFill>
              <a:effectLst/>
              <a:uLnTx/>
              <a:uFillTx/>
              <a:latin typeface="Gurmukhi MN" charset="0"/>
              <a:ea typeface="Gurmukhi MN" charset="0"/>
              <a:cs typeface="Gurmukhi MN" charset="0"/>
            </a:endParaRPr>
          </a:p>
        </p:txBody>
      </p:sp>
    </p:spTree>
    <p:extLst>
      <p:ext uri="{BB962C8B-B14F-4D97-AF65-F5344CB8AC3E}">
        <p14:creationId xmlns:p14="http://schemas.microsoft.com/office/powerpoint/2010/main" val="350217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lstStyle/>
          <a:p>
            <a:pPr algn="ctr"/>
            <a:r>
              <a:rPr lang="en-US" dirty="0">
                <a:solidFill>
                  <a:srgbClr val="FF7E79"/>
                </a:solidFill>
                <a:latin typeface="Gurmukhi MN" charset="0"/>
                <a:ea typeface="Gurmukhi MN" charset="0"/>
                <a:cs typeface="Gurmukhi MN" charset="0"/>
              </a:rPr>
              <a:t>Ezekiel 6:1-7</a:t>
            </a:r>
          </a:p>
        </p:txBody>
      </p:sp>
      <p:sp>
        <p:nvSpPr>
          <p:cNvPr id="3" name="Content Placeholder 2"/>
          <p:cNvSpPr>
            <a:spLocks noGrp="1"/>
          </p:cNvSpPr>
          <p:nvPr>
            <p:ph idx="1"/>
          </p:nvPr>
        </p:nvSpPr>
        <p:spPr>
          <a:xfrm>
            <a:off x="628650" y="961294"/>
            <a:ext cx="7886700" cy="4817085"/>
          </a:xfrm>
        </p:spPr>
        <p:txBody>
          <a:bodyPr>
            <a:noAutofit/>
          </a:bodyPr>
          <a:lstStyle/>
          <a:p>
            <a:pPr lvl="0"/>
            <a:r>
              <a:rPr lang="en-US" dirty="0"/>
              <a:t>“Set your face” to the mountains of Israel”</a:t>
            </a:r>
          </a:p>
          <a:p>
            <a:pPr lvl="1"/>
            <a:r>
              <a:rPr lang="en-US" dirty="0"/>
              <a:t>Physical preaching.  What does “set your face” imply?</a:t>
            </a:r>
          </a:p>
          <a:p>
            <a:pPr lvl="1"/>
            <a:r>
              <a:rPr lang="en-US" dirty="0"/>
              <a:t>Why the mountains and valleys?</a:t>
            </a:r>
          </a:p>
          <a:p>
            <a:pPr lvl="0"/>
            <a:r>
              <a:rPr lang="en-US" dirty="0"/>
              <a:t>God will bring a sword and destroy the high places</a:t>
            </a:r>
          </a:p>
          <a:p>
            <a:pPr lvl="1"/>
            <a:r>
              <a:rPr lang="en-US" dirty="0"/>
              <a:t>Altars, incense altars, and idols will be torn down and made desolate and broken</a:t>
            </a:r>
          </a:p>
          <a:p>
            <a:r>
              <a:rPr lang="en-US" dirty="0"/>
              <a:t>Israelites will be killed “before their idols” </a:t>
            </a:r>
          </a:p>
          <a:p>
            <a:pPr lvl="1"/>
            <a:r>
              <a:rPr lang="en-US" dirty="0"/>
              <a:t>Impact of corpses and bones around the altars?</a:t>
            </a:r>
          </a:p>
          <a:p>
            <a:r>
              <a:rPr lang="en-US" dirty="0"/>
              <a:t>Your works will be abolished.</a:t>
            </a:r>
          </a:p>
          <a:p>
            <a:pPr lvl="0"/>
            <a:r>
              <a:rPr lang="en-US" dirty="0"/>
              <a:t>All cities and dwelling places will be destroyed.</a:t>
            </a:r>
          </a:p>
          <a:p>
            <a:pPr lvl="0"/>
            <a:r>
              <a:rPr lang="en-US" dirty="0"/>
              <a:t>The slain will fall in your midst</a:t>
            </a:r>
          </a:p>
          <a:p>
            <a:pPr lvl="0"/>
            <a:r>
              <a:rPr lang="en-US" b="1" i="1" dirty="0">
                <a:solidFill>
                  <a:srgbClr val="FFFF00"/>
                </a:solidFill>
              </a:rPr>
              <a:t>You shall know that I am the Lord.</a:t>
            </a:r>
          </a:p>
          <a:p>
            <a:pPr>
              <a:lnSpc>
                <a:spcPct val="100000"/>
              </a:lnSpc>
              <a:spcBef>
                <a:spcPts val="400"/>
              </a:spcBef>
              <a:spcAft>
                <a:spcPts val="1800"/>
              </a:spcAft>
              <a:buSzPct val="80000"/>
            </a:pPr>
            <a:endParaRPr lang="en-US" sz="3600" dirty="0">
              <a:latin typeface="Gurmukhi MN" charset="0"/>
              <a:ea typeface="Gurmukhi MN" charset="0"/>
              <a:cs typeface="Gurmukhi MN" charset="0"/>
            </a:endParaRPr>
          </a:p>
          <a:p>
            <a:pPr marL="458788" indent="-458788">
              <a:lnSpc>
                <a:spcPct val="100000"/>
              </a:lnSpc>
              <a:spcBef>
                <a:spcPts val="400"/>
              </a:spcBef>
              <a:spcAft>
                <a:spcPts val="1800"/>
              </a:spcAft>
              <a:buSzPct val="80000"/>
              <a:buFont typeface="Wingdings" charset="2"/>
              <a:buChar char="Ø"/>
            </a:pPr>
            <a:endParaRPr lang="en-US" sz="3600" dirty="0">
              <a:latin typeface="Gurmukhi MN" charset="0"/>
              <a:ea typeface="Gurmukhi MN" charset="0"/>
              <a:cs typeface="Gurmukhi MN" charset="0"/>
            </a:endParaRPr>
          </a:p>
        </p:txBody>
      </p:sp>
    </p:spTree>
    <p:extLst>
      <p:ext uri="{BB962C8B-B14F-4D97-AF65-F5344CB8AC3E}">
        <p14:creationId xmlns:p14="http://schemas.microsoft.com/office/powerpoint/2010/main" val="2449671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lstStyle/>
          <a:p>
            <a:pPr algn="ctr"/>
            <a:r>
              <a:rPr lang="en-US" dirty="0">
                <a:solidFill>
                  <a:srgbClr val="FF7E79"/>
                </a:solidFill>
                <a:latin typeface="Gurmukhi MN" charset="0"/>
                <a:ea typeface="Gurmukhi MN" charset="0"/>
                <a:cs typeface="Gurmukhi MN" charset="0"/>
              </a:rPr>
              <a:t>Ezekiel 6:8-10</a:t>
            </a:r>
          </a:p>
        </p:txBody>
      </p:sp>
      <p:sp>
        <p:nvSpPr>
          <p:cNvPr id="3" name="Content Placeholder 2"/>
          <p:cNvSpPr>
            <a:spLocks noGrp="1"/>
          </p:cNvSpPr>
          <p:nvPr>
            <p:ph idx="1"/>
          </p:nvPr>
        </p:nvSpPr>
        <p:spPr>
          <a:xfrm>
            <a:off x="628650" y="985531"/>
            <a:ext cx="7886700" cy="4817085"/>
          </a:xfrm>
        </p:spPr>
        <p:txBody>
          <a:bodyPr>
            <a:noAutofit/>
          </a:bodyPr>
          <a:lstStyle/>
          <a:p>
            <a:pPr marL="342900" marR="0" lvl="0" indent="-342900">
              <a:lnSpc>
                <a:spcPct val="107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A remnant will escape the sword and be scattered through the countries.  </a:t>
            </a:r>
          </a:p>
          <a:p>
            <a:pPr marL="800100" lvl="1" indent="-342900">
              <a:lnSpc>
                <a:spcPct val="107000"/>
              </a:lnSpc>
              <a:spcBef>
                <a:spcPts val="0"/>
              </a:spcBef>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Then you will remember Me.  What does this imply?</a:t>
            </a:r>
          </a:p>
          <a:p>
            <a:pPr marL="342900" marR="0" lvl="0" indent="-34290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cs typeface="Times New Roman" panose="02020603050405020304" pitchFamily="18" charset="0"/>
              </a:rPr>
              <a:t>I was </a:t>
            </a:r>
            <a:r>
              <a:rPr lang="en-US" b="1" i="1" dirty="0">
                <a:solidFill>
                  <a:srgbClr val="FFFF00"/>
                </a:solidFill>
                <a:latin typeface="Calibri" panose="020F0502020204030204" pitchFamily="34" charset="0"/>
                <a:cs typeface="Times New Roman" panose="02020603050405020304" pitchFamily="18" charset="0"/>
              </a:rPr>
              <a:t>crushed</a:t>
            </a:r>
            <a:r>
              <a:rPr lang="en-US" dirty="0">
                <a:latin typeface="Calibri" panose="020F0502020204030204" pitchFamily="34" charset="0"/>
                <a:cs typeface="Times New Roman" panose="02020603050405020304" pitchFamily="18" charset="0"/>
              </a:rPr>
              <a:t> by their adulterous heart which departed from Me, and by their eyes which play the harlot after their </a:t>
            </a:r>
            <a:r>
              <a:rPr lang="en-US" b="1" i="1" dirty="0">
                <a:solidFill>
                  <a:srgbClr val="FFFF00"/>
                </a:solidFill>
                <a:latin typeface="Calibri" panose="020F0502020204030204" pitchFamily="34" charset="0"/>
                <a:cs typeface="Times New Roman" panose="02020603050405020304" pitchFamily="18" charset="0"/>
              </a:rPr>
              <a:t>idols</a:t>
            </a:r>
            <a:r>
              <a:rPr lang="en-US" dirty="0">
                <a:latin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800"/>
              </a:spcAft>
              <a:buFont typeface="Courier New" panose="02070309020205020404" pitchFamily="49" charset="0"/>
              <a:buChar char="o"/>
            </a:pPr>
            <a:r>
              <a:rPr lang="en-US" dirty="0">
                <a:latin typeface="Calibri" panose="020F0502020204030204" pitchFamily="34" charset="0"/>
                <a:cs typeface="Times New Roman" panose="02020603050405020304" pitchFamily="18" charset="0"/>
              </a:rPr>
              <a:t>They will </a:t>
            </a:r>
            <a:r>
              <a:rPr lang="en-US" b="1" i="1" dirty="0">
                <a:solidFill>
                  <a:srgbClr val="FFFF00"/>
                </a:solidFill>
                <a:latin typeface="Calibri" panose="020F0502020204030204" pitchFamily="34" charset="0"/>
                <a:cs typeface="Times New Roman" panose="02020603050405020304" pitchFamily="18" charset="0"/>
              </a:rPr>
              <a:t>loathe</a:t>
            </a:r>
            <a:r>
              <a:rPr lang="en-US" dirty="0">
                <a:latin typeface="Calibri" panose="020F0502020204030204" pitchFamily="34" charset="0"/>
                <a:cs typeface="Times New Roman" panose="02020603050405020304" pitchFamily="18" charset="0"/>
              </a:rPr>
              <a:t> themselves.  </a:t>
            </a:r>
          </a:p>
          <a:p>
            <a:pPr marL="342900" marR="0" lvl="0" indent="-342900">
              <a:lnSpc>
                <a:spcPct val="107000"/>
              </a:lnSpc>
              <a:spcBef>
                <a:spcPts val="0"/>
              </a:spcBef>
              <a:spcAft>
                <a:spcPts val="800"/>
              </a:spcAft>
              <a:buFont typeface="Courier New" panose="02070309020205020404" pitchFamily="49" charset="0"/>
              <a:buChar char="o"/>
            </a:pPr>
            <a:r>
              <a:rPr lang="en-US" b="1" i="1" dirty="0">
                <a:solidFill>
                  <a:srgbClr val="FFFF00"/>
                </a:solidFill>
                <a:latin typeface="Calibri" panose="020F0502020204030204" pitchFamily="34" charset="0"/>
                <a:cs typeface="Times New Roman" panose="02020603050405020304" pitchFamily="18" charset="0"/>
              </a:rPr>
              <a:t>They shall know that I am the Lord.</a:t>
            </a:r>
            <a:r>
              <a:rPr lang="en-US" dirty="0">
                <a:latin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800"/>
              </a:spcAft>
              <a:buFont typeface="Courier New" panose="02070309020205020404" pitchFamily="49" charset="0"/>
              <a:buChar char="o"/>
            </a:pPr>
            <a:r>
              <a:rPr lang="en-US" dirty="0">
                <a:latin typeface="Calibri" panose="020F0502020204030204" pitchFamily="34" charset="0"/>
                <a:cs typeface="Times New Roman" panose="02020603050405020304" pitchFamily="18" charset="0"/>
              </a:rPr>
              <a:t>I have not said this in vain.</a:t>
            </a:r>
          </a:p>
          <a:p>
            <a:pPr marL="342900" marR="0" lvl="0" indent="-342900">
              <a:lnSpc>
                <a:spcPct val="107000"/>
              </a:lnSpc>
              <a:spcBef>
                <a:spcPts val="0"/>
              </a:spcBef>
              <a:spcAft>
                <a:spcPts val="800"/>
              </a:spcAft>
              <a:buFont typeface="Courier New" panose="02070309020205020404" pitchFamily="49" charset="0"/>
              <a:buChar char="o"/>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400"/>
              </a:spcBef>
              <a:spcAft>
                <a:spcPts val="1800"/>
              </a:spcAft>
              <a:buSzPct val="80000"/>
            </a:pPr>
            <a:endParaRPr lang="en-US" sz="3600" dirty="0">
              <a:latin typeface="Gurmukhi MN" charset="0"/>
              <a:ea typeface="Gurmukhi MN" charset="0"/>
              <a:cs typeface="Gurmukhi MN" charset="0"/>
            </a:endParaRPr>
          </a:p>
        </p:txBody>
      </p:sp>
    </p:spTree>
    <p:extLst>
      <p:ext uri="{BB962C8B-B14F-4D97-AF65-F5344CB8AC3E}">
        <p14:creationId xmlns:p14="http://schemas.microsoft.com/office/powerpoint/2010/main" val="168676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818905"/>
          </a:xfrm>
        </p:spPr>
        <p:txBody>
          <a:bodyPr/>
          <a:lstStyle/>
          <a:p>
            <a:pPr algn="ctr"/>
            <a:r>
              <a:rPr lang="en-US" dirty="0">
                <a:solidFill>
                  <a:srgbClr val="FF7E79"/>
                </a:solidFill>
                <a:latin typeface="Gurmukhi MN" charset="0"/>
                <a:ea typeface="Gurmukhi MN" charset="0"/>
                <a:cs typeface="Gurmukhi MN" charset="0"/>
              </a:rPr>
              <a:t>Ezekiel 6:11-14</a:t>
            </a:r>
          </a:p>
        </p:txBody>
      </p:sp>
      <p:sp>
        <p:nvSpPr>
          <p:cNvPr id="3" name="Content Placeholder 2"/>
          <p:cNvSpPr>
            <a:spLocks noGrp="1"/>
          </p:cNvSpPr>
          <p:nvPr>
            <p:ph idx="1"/>
          </p:nvPr>
        </p:nvSpPr>
        <p:spPr>
          <a:xfrm>
            <a:off x="628650" y="853043"/>
            <a:ext cx="7886700" cy="4817085"/>
          </a:xfrm>
        </p:spPr>
        <p:txBody>
          <a:bodyPr>
            <a:noAutofit/>
          </a:bodyPr>
          <a:lstStyle/>
          <a:p>
            <a:pPr marL="342900" marR="0" lvl="0" indent="-342900">
              <a:lnSpc>
                <a:spcPct val="107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Pound your fists and stamp your feet </a:t>
            </a:r>
          </a:p>
          <a:p>
            <a:pPr marL="800100" lvl="1" indent="-342900">
              <a:lnSpc>
                <a:spcPct val="107000"/>
              </a:lnSpc>
              <a:spcBef>
                <a:spcPts val="0"/>
              </a:spcBef>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More physical communication.  Implications?</a:t>
            </a:r>
          </a:p>
          <a:p>
            <a:pPr marL="342900" marR="0" lvl="0" indent="-342900">
              <a:lnSpc>
                <a:spcPct val="107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“Alas for all the abominations of the house of Israel”</a:t>
            </a:r>
          </a:p>
          <a:p>
            <a:pPr marL="342900" marR="0" lvl="0" indent="-342900">
              <a:lnSpc>
                <a:spcPct val="107000"/>
              </a:lnSpc>
              <a:spcBef>
                <a:spcPts val="0"/>
              </a:spcBef>
              <a:spcAft>
                <a:spcPts val="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They will fall by the sword, by famine, and by pestilence</a:t>
            </a:r>
          </a:p>
          <a:p>
            <a:pPr marL="342900" marR="0" lvl="0" indent="-34290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cs typeface="Times New Roman" panose="02020603050405020304" pitchFamily="18" charset="0"/>
              </a:rPr>
              <a:t>Thus will I </a:t>
            </a:r>
            <a:r>
              <a:rPr lang="en-US" b="1" i="1" dirty="0">
                <a:solidFill>
                  <a:srgbClr val="FFFF00"/>
                </a:solidFill>
                <a:latin typeface="Calibri" panose="020F0502020204030204" pitchFamily="34" charset="0"/>
                <a:cs typeface="Times New Roman" panose="02020603050405020304" pitchFamily="18" charset="0"/>
              </a:rPr>
              <a:t>spend</a:t>
            </a:r>
            <a:r>
              <a:rPr lang="en-US" dirty="0">
                <a:latin typeface="Calibri" panose="020F0502020204030204" pitchFamily="34" charset="0"/>
                <a:cs typeface="Times New Roman" panose="02020603050405020304" pitchFamily="18" charset="0"/>
              </a:rPr>
              <a:t> my fury on them.</a:t>
            </a:r>
          </a:p>
          <a:p>
            <a:pPr marL="342900" marR="0" lvl="0" indent="-342900">
              <a:lnSpc>
                <a:spcPct val="107000"/>
              </a:lnSpc>
              <a:spcBef>
                <a:spcPts val="0"/>
              </a:spcBef>
              <a:spcAft>
                <a:spcPts val="0"/>
              </a:spcAft>
              <a:buFont typeface="Courier New" panose="02070309020205020404" pitchFamily="49" charset="0"/>
              <a:buChar char="o"/>
            </a:pPr>
            <a:r>
              <a:rPr lang="en-US" b="1" i="1" dirty="0">
                <a:solidFill>
                  <a:srgbClr val="FFFF00"/>
                </a:solidFill>
                <a:latin typeface="Calibri" panose="020F0502020204030204" pitchFamily="34" charset="0"/>
                <a:cs typeface="Times New Roman" panose="02020603050405020304" pitchFamily="18" charset="0"/>
              </a:rPr>
              <a:t>They will know that I am the Lord </a:t>
            </a:r>
          </a:p>
          <a:p>
            <a:pPr marL="800100" lvl="1" indent="-342900">
              <a:lnSpc>
                <a:spcPct val="107000"/>
              </a:lnSpc>
              <a:spcBef>
                <a:spcPts val="0"/>
              </a:spcBef>
              <a:buFont typeface="Courier New" panose="02070309020205020404" pitchFamily="49" charset="0"/>
              <a:buChar char="o"/>
            </a:pPr>
            <a:r>
              <a:rPr lang="en-US" sz="2000" dirty="0">
                <a:latin typeface="Calibri" panose="020F0502020204030204" pitchFamily="34" charset="0"/>
                <a:cs typeface="Times New Roman" panose="02020603050405020304" pitchFamily="18" charset="0"/>
              </a:rPr>
              <a:t>When they see the bodies wherever they offered to their idols</a:t>
            </a:r>
          </a:p>
          <a:p>
            <a:pPr marL="342900" marR="0" lvl="0" indent="-34290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cs typeface="Times New Roman" panose="02020603050405020304" pitchFamily="18" charset="0"/>
              </a:rPr>
              <a:t>Make the land desolate, more than the wilderness toward </a:t>
            </a:r>
            <a:r>
              <a:rPr lang="en-US" dirty="0" err="1">
                <a:latin typeface="Calibri" panose="020F0502020204030204" pitchFamily="34" charset="0"/>
                <a:cs typeface="Times New Roman" panose="02020603050405020304" pitchFamily="18" charset="0"/>
              </a:rPr>
              <a:t>Diblah</a:t>
            </a:r>
            <a:r>
              <a:rPr lang="en-US" dirty="0">
                <a:latin typeface="Calibri" panose="020F0502020204030204" pitchFamily="34" charset="0"/>
                <a:cs typeface="Times New Roman" panose="02020603050405020304" pitchFamily="18" charset="0"/>
              </a:rPr>
              <a:t>, in all their dwelling places.</a:t>
            </a:r>
          </a:p>
          <a:p>
            <a:pPr marL="342900" marR="0" lvl="0" indent="-342900">
              <a:lnSpc>
                <a:spcPct val="107000"/>
              </a:lnSpc>
              <a:spcBef>
                <a:spcPts val="0"/>
              </a:spcBef>
              <a:spcAft>
                <a:spcPts val="0"/>
              </a:spcAft>
              <a:buFont typeface="Courier New" panose="02070309020205020404" pitchFamily="49" charset="0"/>
              <a:buChar char="o"/>
            </a:pPr>
            <a:r>
              <a:rPr lang="en-US" b="1" i="1" dirty="0">
                <a:solidFill>
                  <a:srgbClr val="FFFF00"/>
                </a:solidFill>
                <a:latin typeface="Calibri" panose="020F0502020204030204" pitchFamily="34" charset="0"/>
                <a:cs typeface="Times New Roman" panose="02020603050405020304" pitchFamily="18" charset="0"/>
              </a:rPr>
              <a:t>Then they shall know that I am the Lord.</a:t>
            </a:r>
          </a:p>
          <a:p>
            <a:pPr>
              <a:lnSpc>
                <a:spcPct val="100000"/>
              </a:lnSpc>
              <a:spcBef>
                <a:spcPts val="400"/>
              </a:spcBef>
              <a:spcAft>
                <a:spcPts val="1800"/>
              </a:spcAft>
              <a:buSzPct val="80000"/>
            </a:pPr>
            <a:endParaRPr lang="en-US" sz="3600" dirty="0">
              <a:latin typeface="Gurmukhi MN" charset="0"/>
              <a:ea typeface="Gurmukhi MN" charset="0"/>
              <a:cs typeface="Gurmukhi MN" charset="0"/>
            </a:endParaRPr>
          </a:p>
        </p:txBody>
      </p:sp>
    </p:spTree>
    <p:extLst>
      <p:ext uri="{BB962C8B-B14F-4D97-AF65-F5344CB8AC3E}">
        <p14:creationId xmlns:p14="http://schemas.microsoft.com/office/powerpoint/2010/main" val="111483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818905"/>
          </a:xfrm>
        </p:spPr>
        <p:txBody>
          <a:bodyPr/>
          <a:lstStyle/>
          <a:p>
            <a:pPr algn="ctr"/>
            <a:r>
              <a:rPr lang="en-US" dirty="0">
                <a:solidFill>
                  <a:srgbClr val="FF7E79"/>
                </a:solidFill>
                <a:latin typeface="Gurmukhi MN" charset="0"/>
                <a:ea typeface="Gurmukhi MN" charset="0"/>
                <a:cs typeface="Gurmukhi MN" charset="0"/>
              </a:rPr>
              <a:t>What goes around…..</a:t>
            </a:r>
          </a:p>
        </p:txBody>
      </p:sp>
      <p:sp>
        <p:nvSpPr>
          <p:cNvPr id="3" name="Content Placeholder 2"/>
          <p:cNvSpPr>
            <a:spLocks noGrp="1"/>
          </p:cNvSpPr>
          <p:nvPr>
            <p:ph idx="1"/>
          </p:nvPr>
        </p:nvSpPr>
        <p:spPr>
          <a:xfrm>
            <a:off x="628650" y="729753"/>
            <a:ext cx="7886700" cy="5876530"/>
          </a:xfrm>
        </p:spPr>
        <p:txBody>
          <a:bodyPr>
            <a:noAutofit/>
          </a:bodyPr>
          <a:lstStyle/>
          <a:p>
            <a:pPr marL="0" marR="0" indent="0">
              <a:lnSpc>
                <a:spcPct val="107000"/>
              </a:lnSpc>
              <a:spcBef>
                <a:spcPts val="0"/>
              </a:spcBef>
              <a:spcAft>
                <a:spcPts val="800"/>
              </a:spcAft>
              <a:buNone/>
            </a:pPr>
            <a:r>
              <a:rPr lang="en-US" b="1" u="sng" dirty="0" err="1">
                <a:effectLst/>
                <a:latin typeface="Calibri" panose="020F0502020204030204" pitchFamily="34" charset="0"/>
                <a:ea typeface="Calibri" panose="020F0502020204030204" pitchFamily="34" charset="0"/>
                <a:cs typeface="Times New Roman" panose="02020603050405020304" pitchFamily="18" charset="0"/>
              </a:rPr>
              <a:t>Deut</a:t>
            </a:r>
            <a:r>
              <a:rPr lang="en-US" b="1" u="sng" dirty="0">
                <a:effectLst/>
                <a:latin typeface="Calibri" panose="020F0502020204030204" pitchFamily="34" charset="0"/>
                <a:ea typeface="Calibri" panose="020F0502020204030204" pitchFamily="34" charset="0"/>
                <a:cs typeface="Times New Roman" panose="02020603050405020304" pitchFamily="18" charset="0"/>
              </a:rPr>
              <a:t> 12:2-4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You shall utterly destroy all the places where </a:t>
            </a:r>
            <a:r>
              <a:rPr lang="en-US" sz="2000" b="1" i="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the nations </a:t>
            </a:r>
            <a:r>
              <a:rPr lang="en-US" sz="2000" dirty="0">
                <a:effectLst/>
                <a:latin typeface="Calibri" panose="020F0502020204030204" pitchFamily="34" charset="0"/>
                <a:ea typeface="Calibri" panose="020F0502020204030204" pitchFamily="34" charset="0"/>
                <a:cs typeface="Times New Roman" panose="02020603050405020304" pitchFamily="18" charset="0"/>
              </a:rPr>
              <a:t>which you shall dispossess served their gods, on the high mountains and on the hills and under every green tree….</a:t>
            </a:r>
          </a:p>
          <a:p>
            <a:pPr marL="0" marR="0" indent="0">
              <a:lnSpc>
                <a:spcPct val="107000"/>
              </a:lnSpc>
              <a:spcBef>
                <a:spcPts val="0"/>
              </a:spcBef>
              <a:spcAft>
                <a:spcPts val="800"/>
              </a:spcAft>
              <a:buNone/>
            </a:pPr>
            <a:r>
              <a:rPr lang="en-US" b="1" u="sng" dirty="0">
                <a:effectLst/>
                <a:latin typeface="Calibri" panose="020F0502020204030204" pitchFamily="34" charset="0"/>
                <a:ea typeface="Calibri" panose="020F0502020204030204" pitchFamily="34" charset="0"/>
                <a:cs typeface="Times New Roman" panose="02020603050405020304" pitchFamily="18" charset="0"/>
              </a:rPr>
              <a:t>Lev 26:30-33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I will destroy </a:t>
            </a:r>
            <a:r>
              <a:rPr lang="en-US" sz="2000" b="1" i="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your</a:t>
            </a:r>
            <a:r>
              <a:rPr lang="en-US" sz="2000" dirty="0">
                <a:effectLst/>
                <a:latin typeface="Calibri" panose="020F0502020204030204" pitchFamily="34" charset="0"/>
                <a:ea typeface="Calibri" panose="020F0502020204030204" pitchFamily="34" charset="0"/>
                <a:cs typeface="Times New Roman" panose="02020603050405020304" pitchFamily="18" charset="0"/>
              </a:rPr>
              <a:t> high places, cut down your incense altars, and cast your carcasses on the lifeless forms of your idols; and My soul shall abhor you…</a:t>
            </a:r>
          </a:p>
          <a:p>
            <a:pPr marL="0" marR="0" indent="0">
              <a:lnSpc>
                <a:spcPct val="107000"/>
              </a:lnSpc>
              <a:spcBef>
                <a:spcPts val="0"/>
              </a:spcBef>
              <a:spcAft>
                <a:spcPts val="800"/>
              </a:spcAft>
              <a:buNone/>
            </a:pPr>
            <a:r>
              <a:rPr lang="en-US" b="1" u="sng" dirty="0" err="1">
                <a:effectLst/>
                <a:latin typeface="Calibri" panose="020F0502020204030204" pitchFamily="34" charset="0"/>
                <a:ea typeface="Calibri" panose="020F0502020204030204" pitchFamily="34" charset="0"/>
                <a:cs typeface="Times New Roman" panose="02020603050405020304" pitchFamily="18" charset="0"/>
              </a:rPr>
              <a:t>Jer</a:t>
            </a:r>
            <a:r>
              <a:rPr lang="en-US" b="1" u="sng" dirty="0">
                <a:effectLst/>
                <a:latin typeface="Calibri" panose="020F0502020204030204" pitchFamily="34" charset="0"/>
                <a:ea typeface="Calibri" panose="020F0502020204030204" pitchFamily="34" charset="0"/>
                <a:cs typeface="Times New Roman" panose="02020603050405020304" pitchFamily="18" charset="0"/>
              </a:rPr>
              <a:t> 7:29-31</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Cut off your hair and cast it away, and take up a lamentation on the desolate heights; for the Lord has rejected and forsaken the generation of His wrath.' For the children of Judah have done evil in My sight," says the Lord. "They have set their abominations in the house which is called by My name, to pollute it. And they have built the high places of Tophet….to burn their sons and their daughters in the fire, </a:t>
            </a:r>
            <a:r>
              <a:rPr lang="en-US" sz="2000" b="1" i="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which I did not command, nor did it come into My heart</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0000"/>
              </a:lnSpc>
              <a:spcBef>
                <a:spcPts val="400"/>
              </a:spcBef>
              <a:spcAft>
                <a:spcPts val="1800"/>
              </a:spcAft>
              <a:buSzPct val="80000"/>
            </a:pPr>
            <a:endParaRPr lang="en-US" sz="3600" dirty="0">
              <a:latin typeface="Gurmukhi MN" charset="0"/>
              <a:ea typeface="Gurmukhi MN" charset="0"/>
              <a:cs typeface="Gurmukhi MN" charset="0"/>
            </a:endParaRPr>
          </a:p>
        </p:txBody>
      </p:sp>
    </p:spTree>
    <p:extLst>
      <p:ext uri="{BB962C8B-B14F-4D97-AF65-F5344CB8AC3E}">
        <p14:creationId xmlns:p14="http://schemas.microsoft.com/office/powerpoint/2010/main" val="409742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lstStyle/>
          <a:p>
            <a:pPr algn="ctr"/>
            <a:r>
              <a:rPr lang="en-US" dirty="0">
                <a:solidFill>
                  <a:srgbClr val="FF7E79"/>
                </a:solidFill>
                <a:latin typeface="Gurmukhi MN" charset="0"/>
                <a:ea typeface="Gurmukhi MN" charset="0"/>
                <a:cs typeface="Gurmukhi MN" charset="0"/>
              </a:rPr>
              <a:t>Summary Points</a:t>
            </a:r>
          </a:p>
        </p:txBody>
      </p:sp>
      <p:sp>
        <p:nvSpPr>
          <p:cNvPr id="3" name="Content Placeholder 2"/>
          <p:cNvSpPr>
            <a:spLocks noGrp="1"/>
          </p:cNvSpPr>
          <p:nvPr>
            <p:ph idx="1"/>
          </p:nvPr>
        </p:nvSpPr>
        <p:spPr>
          <a:xfrm>
            <a:off x="628650" y="1144120"/>
            <a:ext cx="7886700" cy="4817085"/>
          </a:xfrm>
        </p:spPr>
        <p:txBody>
          <a:bodyPr>
            <a:noAutofit/>
          </a:bodyPr>
          <a:lstStyle/>
          <a:p>
            <a:pPr marL="342900" marR="0" lvl="0" indent="-342900">
              <a:lnSpc>
                <a:spcPct val="107000"/>
              </a:lnSpc>
              <a:spcBef>
                <a:spcPts val="0"/>
              </a:spcBef>
              <a:spcAft>
                <a:spcPts val="800"/>
              </a:spcAft>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Times New Roman" panose="02020603050405020304" pitchFamily="18" charset="0"/>
              </a:rPr>
              <a:t>How many times does the Lord state “they shall know that I am the Lord” in Ezekiel 6?</a:t>
            </a:r>
          </a:p>
          <a:p>
            <a:pPr marL="342900" indent="-342900">
              <a:lnSpc>
                <a:spcPct val="107000"/>
              </a:lnSpc>
              <a:spcBef>
                <a:spcPts val="0"/>
              </a:spcBef>
              <a:spcAft>
                <a:spcPts val="80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Israel was judged by God because of idolatry.  What idols affect us today in our personal lives?  In worship?</a:t>
            </a:r>
          </a:p>
          <a:p>
            <a:pPr marL="342900" indent="-342900">
              <a:lnSpc>
                <a:spcPct val="107000"/>
              </a:lnSpc>
              <a:spcBef>
                <a:spcPts val="0"/>
              </a:spcBef>
              <a:spcAft>
                <a:spcPts val="800"/>
              </a:spcAft>
              <a:buFont typeface="Courier New" panose="02070309020205020404" pitchFamily="49" charset="0"/>
              <a:buChar char="o"/>
            </a:pPr>
            <a:r>
              <a:rPr lang="en-US" dirty="0">
                <a:latin typeface="Calibri" panose="020F0502020204030204" pitchFamily="34" charset="0"/>
                <a:cs typeface="Times New Roman" panose="02020603050405020304" pitchFamily="18" charset="0"/>
              </a:rPr>
              <a:t>Key verse:  </a:t>
            </a:r>
            <a:r>
              <a:rPr lang="en-US" dirty="0" err="1">
                <a:latin typeface="Calibri" panose="020F0502020204030204" pitchFamily="34" charset="0"/>
                <a:cs typeface="Times New Roman" panose="02020603050405020304" pitchFamily="18" charset="0"/>
              </a:rPr>
              <a:t>Ezek</a:t>
            </a:r>
            <a:r>
              <a:rPr lang="en-US" dirty="0">
                <a:latin typeface="Calibri" panose="020F0502020204030204" pitchFamily="34" charset="0"/>
                <a:cs typeface="Times New Roman" panose="02020603050405020304" pitchFamily="18" charset="0"/>
              </a:rPr>
              <a:t> 2:5.  “</a:t>
            </a:r>
            <a:r>
              <a:rPr lang="en-US" b="1" i="1" dirty="0">
                <a:solidFill>
                  <a:srgbClr val="FFFF00"/>
                </a:solidFill>
                <a:latin typeface="Calibri" panose="020F0502020204030204" pitchFamily="34" charset="0"/>
                <a:cs typeface="Times New Roman" panose="02020603050405020304" pitchFamily="18" charset="0"/>
              </a:rPr>
              <a:t>they will know that a prophet has been among them</a:t>
            </a:r>
            <a:r>
              <a:rPr lang="en-US" dirty="0">
                <a:latin typeface="Calibri" panose="020F0502020204030204" pitchFamily="34" charset="0"/>
                <a:cs typeface="Times New Roman" panose="02020603050405020304" pitchFamily="18" charset="0"/>
              </a:rPr>
              <a:t>”</a:t>
            </a:r>
          </a:p>
          <a:p>
            <a:pPr marL="800100" lvl="1" indent="-342900">
              <a:lnSpc>
                <a:spcPct val="107000"/>
              </a:lnSpc>
              <a:spcBef>
                <a:spcPts val="0"/>
              </a:spcBef>
              <a:spcAft>
                <a:spcPts val="800"/>
              </a:spcAft>
              <a:buFont typeface="Courier New" panose="02070309020205020404" pitchFamily="49" charset="0"/>
              <a:buChar char="o"/>
            </a:pPr>
            <a:r>
              <a:rPr lang="en-US" dirty="0" err="1"/>
              <a:t>Ezek</a:t>
            </a:r>
            <a:r>
              <a:rPr lang="en-US" dirty="0"/>
              <a:t> 20:1.   </a:t>
            </a:r>
            <a:r>
              <a:rPr lang="en-US" i="1" dirty="0"/>
              <a:t>It came to pass in the seventh year, in the fifth month, on the tenth day of the month, that certain of </a:t>
            </a:r>
            <a:r>
              <a:rPr lang="en-US" b="1" i="1" dirty="0">
                <a:solidFill>
                  <a:srgbClr val="FFFF00"/>
                </a:solidFill>
              </a:rPr>
              <a:t>the elders of Israel came to inquire of the Lord, and sat before me</a:t>
            </a:r>
            <a:r>
              <a:rPr lang="en-US" dirty="0"/>
              <a:t>.</a:t>
            </a:r>
          </a:p>
          <a:p>
            <a:pPr marL="342900" indent="-342900">
              <a:lnSpc>
                <a:spcPct val="107000"/>
              </a:lnSpc>
              <a:spcBef>
                <a:spcPts val="0"/>
              </a:spcBef>
              <a:spcAft>
                <a:spcPts val="800"/>
              </a:spcAft>
              <a:buFont typeface="Courier New" panose="02070309020205020404" pitchFamily="49" charset="0"/>
              <a:buChar char="o"/>
            </a:pPr>
            <a:endParaRPr lang="en-US" dirty="0">
              <a:latin typeface="Calibri" panose="020F0502020204030204" pitchFamily="34" charset="0"/>
              <a:cs typeface="Times New Roman" panose="02020603050405020304" pitchFamily="18" charset="0"/>
            </a:endParaRPr>
          </a:p>
          <a:p>
            <a:pPr marL="342900" indent="-342900">
              <a:lnSpc>
                <a:spcPct val="107000"/>
              </a:lnSpc>
              <a:spcBef>
                <a:spcPts val="0"/>
              </a:spcBef>
              <a:spcAft>
                <a:spcPts val="800"/>
              </a:spcAft>
              <a:buFont typeface="Courier New" panose="02070309020205020404" pitchFamily="49" charset="0"/>
              <a:buChar char="o"/>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Courier New" panose="02070309020205020404" pitchFamily="49" charset="0"/>
              <a:buChar char="o"/>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Courier New" panose="02070309020205020404" pitchFamily="49" charset="0"/>
              <a:buChar char="o"/>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400"/>
              </a:spcBef>
              <a:spcAft>
                <a:spcPts val="1800"/>
              </a:spcAft>
              <a:buSzPct val="80000"/>
            </a:pPr>
            <a:endParaRPr lang="en-US" sz="3600" dirty="0">
              <a:latin typeface="Gurmukhi MN" charset="0"/>
              <a:ea typeface="Gurmukhi MN" charset="0"/>
              <a:cs typeface="Gurmukhi MN" charset="0"/>
            </a:endParaRPr>
          </a:p>
        </p:txBody>
      </p:sp>
    </p:spTree>
    <p:extLst>
      <p:ext uri="{BB962C8B-B14F-4D97-AF65-F5344CB8AC3E}">
        <p14:creationId xmlns:p14="http://schemas.microsoft.com/office/powerpoint/2010/main" val="35060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lstStyle/>
          <a:p>
            <a:pPr algn="ctr"/>
            <a:r>
              <a:rPr lang="en-US" dirty="0">
                <a:solidFill>
                  <a:srgbClr val="FF7E79"/>
                </a:solidFill>
                <a:latin typeface="Gurmukhi MN" charset="0"/>
                <a:ea typeface="Gurmukhi MN" charset="0"/>
                <a:cs typeface="Gurmukhi MN" charset="0"/>
              </a:rPr>
              <a:t>Class Objectives</a:t>
            </a:r>
          </a:p>
        </p:txBody>
      </p:sp>
      <p:sp>
        <p:nvSpPr>
          <p:cNvPr id="3" name="Content Placeholder 2"/>
          <p:cNvSpPr>
            <a:spLocks noGrp="1"/>
          </p:cNvSpPr>
          <p:nvPr>
            <p:ph idx="1"/>
          </p:nvPr>
        </p:nvSpPr>
        <p:spPr>
          <a:xfrm>
            <a:off x="628650" y="1359877"/>
            <a:ext cx="7886700" cy="4817085"/>
          </a:xfrm>
        </p:spPr>
        <p:txBody>
          <a:bodyPr>
            <a:noAutofit/>
          </a:bodyPr>
          <a:lstStyle/>
          <a:p>
            <a:pPr marL="458788" indent="-458788">
              <a:lnSpc>
                <a:spcPct val="100000"/>
              </a:lnSpc>
              <a:spcBef>
                <a:spcPts val="400"/>
              </a:spcBef>
              <a:spcAft>
                <a:spcPts val="1800"/>
              </a:spcAft>
              <a:buSzPct val="80000"/>
              <a:buFont typeface="Wingdings" charset="2"/>
              <a:buChar char="Ø"/>
            </a:pPr>
            <a:r>
              <a:rPr lang="en-US" sz="3200" dirty="0">
                <a:latin typeface="Gurmukhi MN" charset="0"/>
                <a:ea typeface="Gurmukhi MN" charset="0"/>
                <a:cs typeface="Gurmukhi MN" charset="0"/>
              </a:rPr>
              <a:t>Understand what caused the judgement of Israel</a:t>
            </a:r>
          </a:p>
          <a:p>
            <a:pPr marL="458788" indent="-458788">
              <a:lnSpc>
                <a:spcPct val="100000"/>
              </a:lnSpc>
              <a:spcBef>
                <a:spcPts val="400"/>
              </a:spcBef>
              <a:spcAft>
                <a:spcPts val="1800"/>
              </a:spcAft>
              <a:buSzPct val="80000"/>
              <a:buFont typeface="Wingdings" charset="2"/>
              <a:buChar char="Ø"/>
            </a:pPr>
            <a:r>
              <a:rPr lang="en-US" sz="3200" dirty="0">
                <a:latin typeface="Gurmukhi MN" charset="0"/>
                <a:ea typeface="Gurmukhi MN" charset="0"/>
                <a:cs typeface="Gurmukhi MN" charset="0"/>
              </a:rPr>
              <a:t>Describe the Lord’s attitude toward Israel’s disobedience</a:t>
            </a:r>
          </a:p>
          <a:p>
            <a:pPr marL="458788" indent="-458788">
              <a:lnSpc>
                <a:spcPct val="100000"/>
              </a:lnSpc>
              <a:spcBef>
                <a:spcPts val="400"/>
              </a:spcBef>
              <a:spcAft>
                <a:spcPts val="1800"/>
              </a:spcAft>
              <a:buSzPct val="80000"/>
              <a:buFont typeface="Wingdings" charset="2"/>
              <a:buChar char="Ø"/>
            </a:pPr>
            <a:r>
              <a:rPr lang="en-US" sz="3200" dirty="0">
                <a:latin typeface="Gurmukhi MN" charset="0"/>
                <a:ea typeface="Gurmukhi MN" charset="0"/>
                <a:cs typeface="Gurmukhi MN" charset="0"/>
              </a:rPr>
              <a:t>State the end result of the Lord’s actions on the remaining children of Israel</a:t>
            </a:r>
          </a:p>
          <a:p>
            <a:pPr marL="458788" indent="-458788">
              <a:lnSpc>
                <a:spcPct val="100000"/>
              </a:lnSpc>
              <a:spcBef>
                <a:spcPts val="400"/>
              </a:spcBef>
              <a:spcAft>
                <a:spcPts val="1800"/>
              </a:spcAft>
              <a:buSzPct val="80000"/>
              <a:buFont typeface="Wingdings" charset="2"/>
              <a:buChar char="Ø"/>
            </a:pPr>
            <a:endParaRPr lang="en-US" sz="3600" dirty="0">
              <a:latin typeface="Gurmukhi MN" charset="0"/>
              <a:ea typeface="Gurmukhi MN" charset="0"/>
              <a:cs typeface="Gurmukhi MN" charset="0"/>
            </a:endParaRPr>
          </a:p>
          <a:p>
            <a:pPr marL="458788" indent="-458788">
              <a:lnSpc>
                <a:spcPct val="100000"/>
              </a:lnSpc>
              <a:spcBef>
                <a:spcPts val="400"/>
              </a:spcBef>
              <a:spcAft>
                <a:spcPts val="1800"/>
              </a:spcAft>
              <a:buSzPct val="80000"/>
              <a:buFont typeface="Wingdings" charset="2"/>
              <a:buChar char="Ø"/>
            </a:pPr>
            <a:endParaRPr lang="en-US" sz="3600" dirty="0">
              <a:latin typeface="Gurmukhi MN" charset="0"/>
              <a:ea typeface="Gurmukhi MN" charset="0"/>
              <a:cs typeface="Gurmukhi MN" charset="0"/>
            </a:endParaRPr>
          </a:p>
        </p:txBody>
      </p:sp>
    </p:spTree>
    <p:extLst>
      <p:ext uri="{BB962C8B-B14F-4D97-AF65-F5344CB8AC3E}">
        <p14:creationId xmlns:p14="http://schemas.microsoft.com/office/powerpoint/2010/main" val="1704411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Gurmukhi MN" charset="0"/>
                <a:ea typeface="Gurmukhi MN" charset="0"/>
                <a:cs typeface="Gurmukhi MN" charset="0"/>
              </a:rPr>
              <a:t>The Book of Ezekiel</a:t>
            </a:r>
          </a:p>
        </p:txBody>
      </p:sp>
      <p:sp>
        <p:nvSpPr>
          <p:cNvPr id="3" name="Subtitle 2"/>
          <p:cNvSpPr>
            <a:spLocks noGrp="1"/>
          </p:cNvSpPr>
          <p:nvPr>
            <p:ph type="subTitle" idx="1"/>
          </p:nvPr>
        </p:nvSpPr>
        <p:spPr/>
        <p:txBody>
          <a:bodyPr>
            <a:normAutofit/>
          </a:bodyPr>
          <a:lstStyle/>
          <a:p>
            <a:r>
              <a:rPr lang="en-US" sz="3600" dirty="0">
                <a:solidFill>
                  <a:srgbClr val="FF7E79"/>
                </a:solidFill>
                <a:latin typeface="Gurmukhi MN" charset="0"/>
                <a:ea typeface="Gurmukhi MN" charset="0"/>
                <a:cs typeface="Gurmukhi MN" charset="0"/>
              </a:rPr>
              <a:t>For Wednesday:  Ezekiel 7</a:t>
            </a:r>
          </a:p>
        </p:txBody>
      </p:sp>
    </p:spTree>
    <p:extLst>
      <p:ext uri="{BB962C8B-B14F-4D97-AF65-F5344CB8AC3E}">
        <p14:creationId xmlns:p14="http://schemas.microsoft.com/office/powerpoint/2010/main" val="1471449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AADA9-CE11-4D67-9C1F-F58BBC930B11}"/>
              </a:ext>
            </a:extLst>
          </p:cNvPr>
          <p:cNvSpPr>
            <a:spLocks noGrp="1"/>
          </p:cNvSpPr>
          <p:nvPr>
            <p:ph type="title"/>
          </p:nvPr>
        </p:nvSpPr>
        <p:spPr>
          <a:xfrm>
            <a:off x="628650" y="18255"/>
            <a:ext cx="7886700" cy="1325563"/>
          </a:xfrm>
        </p:spPr>
        <p:txBody>
          <a:bodyPr/>
          <a:lstStyle/>
          <a:p>
            <a:r>
              <a:rPr lang="en-US" dirty="0"/>
              <a:t>Review - Chapter 5</a:t>
            </a:r>
          </a:p>
        </p:txBody>
      </p:sp>
      <p:sp>
        <p:nvSpPr>
          <p:cNvPr id="3" name="Content Placeholder 2">
            <a:extLst>
              <a:ext uri="{FF2B5EF4-FFF2-40B4-BE49-F238E27FC236}">
                <a16:creationId xmlns:a16="http://schemas.microsoft.com/office/drawing/2014/main" id="{0B7B6D62-C564-4392-BD32-F41466D073AC}"/>
              </a:ext>
            </a:extLst>
          </p:cNvPr>
          <p:cNvSpPr>
            <a:spLocks noGrp="1"/>
          </p:cNvSpPr>
          <p:nvPr>
            <p:ph idx="1"/>
          </p:nvPr>
        </p:nvSpPr>
        <p:spPr>
          <a:xfrm>
            <a:off x="628650" y="1147529"/>
            <a:ext cx="8248222" cy="5787527"/>
          </a:xfrm>
        </p:spPr>
        <p:txBody>
          <a:bodyPr>
            <a:normAutofit fontScale="70000" lnSpcReduction="20000"/>
          </a:bodyPr>
          <a:lstStyle/>
          <a:p>
            <a:pPr marL="0" indent="0">
              <a:buNone/>
            </a:pPr>
            <a:r>
              <a:rPr lang="en-US" sz="4600" dirty="0"/>
              <a:t>The judgement of Jerusalem</a:t>
            </a:r>
          </a:p>
          <a:p>
            <a:pPr marL="0" indent="0">
              <a:buNone/>
            </a:pPr>
            <a:endParaRPr lang="en-US" sz="3900" dirty="0"/>
          </a:p>
          <a:p>
            <a:pPr marL="742950" marR="0" lvl="1" indent="-285750">
              <a:lnSpc>
                <a:spcPct val="107000"/>
              </a:lnSpc>
              <a:spcBef>
                <a:spcPts val="0"/>
              </a:spcBef>
              <a:spcAft>
                <a:spcPts val="800"/>
              </a:spcAft>
              <a:buFont typeface="Courier New" panose="02070309020205020404" pitchFamily="49" charset="0"/>
              <a:buChar char="o"/>
            </a:pPr>
            <a:r>
              <a:rPr lang="en-US" sz="3600" dirty="0">
                <a:latin typeface="Calibri" panose="020F0502020204030204" pitchFamily="34" charset="0"/>
                <a:ea typeface="Calibri" panose="020F0502020204030204" pitchFamily="34" charset="0"/>
                <a:cs typeface="Times New Roman" panose="02020603050405020304" pitchFamily="18" charset="0"/>
              </a:rPr>
              <a:t>Ezekiel cuts his hair and beard with a sword.  Divides it 3 ways.  </a:t>
            </a:r>
          </a:p>
          <a:p>
            <a:pPr marL="742950" marR="0" lvl="1" indent="-285750">
              <a:lnSpc>
                <a:spcPct val="107000"/>
              </a:lnSpc>
              <a:spcBef>
                <a:spcPts val="0"/>
              </a:spcBef>
              <a:spcAft>
                <a:spcPts val="800"/>
              </a:spcAft>
              <a:buFont typeface="Courier New" panose="02070309020205020404" pitchFamily="49" charset="0"/>
              <a:buChar char="o"/>
            </a:pPr>
            <a:r>
              <a:rPr lang="en-US" sz="3600" dirty="0">
                <a:latin typeface="Calibri" panose="020F0502020204030204" pitchFamily="34" charset="0"/>
                <a:ea typeface="Calibri" panose="020F0502020204030204" pitchFamily="34" charset="0"/>
                <a:cs typeface="Times New Roman" panose="02020603050405020304" pitchFamily="18" charset="0"/>
              </a:rPr>
              <a:t>The disobedience of the Jews – worse than the nations</a:t>
            </a:r>
          </a:p>
          <a:p>
            <a:pPr marL="742950" lvl="1" indent="-285750">
              <a:lnSpc>
                <a:spcPct val="107000"/>
              </a:lnSpc>
              <a:spcBef>
                <a:spcPts val="0"/>
              </a:spcBef>
              <a:spcAft>
                <a:spcPts val="800"/>
              </a:spcAft>
              <a:buFont typeface="Courier New" panose="02070309020205020404" pitchFamily="49" charset="0"/>
              <a:buChar char="o"/>
            </a:pPr>
            <a:r>
              <a:rPr lang="en-US" sz="3600" dirty="0">
                <a:latin typeface="Calibri" panose="020F0502020204030204" pitchFamily="34" charset="0"/>
                <a:ea typeface="Calibri" panose="020F0502020204030204" pitchFamily="34" charset="0"/>
                <a:cs typeface="Times New Roman" panose="02020603050405020304" pitchFamily="18" charset="0"/>
              </a:rPr>
              <a:t>The Lord would execute judgement on Israel</a:t>
            </a:r>
          </a:p>
          <a:p>
            <a:pPr marL="1200150" lvl="2" indent="-285750">
              <a:lnSpc>
                <a:spcPct val="107000"/>
              </a:lnSpc>
              <a:spcBef>
                <a:spcPts val="0"/>
              </a:spcBef>
              <a:spcAft>
                <a:spcPts val="800"/>
              </a:spcAft>
              <a:buFont typeface="Courier New" panose="02070309020205020404" pitchFamily="49" charset="0"/>
              <a:buChar char="o"/>
            </a:pPr>
            <a:r>
              <a:rPr lang="en-US" sz="3100" dirty="0">
                <a:latin typeface="Calibri" panose="020F0502020204030204" pitchFamily="34" charset="0"/>
                <a:ea typeface="Calibri" panose="020F0502020204030204" pitchFamily="34" charset="0"/>
                <a:cs typeface="Times New Roman" panose="02020603050405020304" pitchFamily="18" charset="0"/>
              </a:rPr>
              <a:t>“I will not spare, nor will I have pity….Never been done before…never again”</a:t>
            </a:r>
          </a:p>
          <a:p>
            <a:pPr marL="1200150" lvl="2" indent="-285750">
              <a:lnSpc>
                <a:spcPct val="107000"/>
              </a:lnSpc>
              <a:spcBef>
                <a:spcPts val="0"/>
              </a:spcBef>
              <a:spcAft>
                <a:spcPts val="800"/>
              </a:spcAft>
              <a:buFont typeface="Courier New" panose="02070309020205020404" pitchFamily="49" charset="0"/>
              <a:buChar char="o"/>
            </a:pPr>
            <a:r>
              <a:rPr lang="en-US" sz="3100" dirty="0">
                <a:latin typeface="Calibri" panose="020F0502020204030204" pitchFamily="34" charset="0"/>
                <a:ea typeface="Calibri" panose="020F0502020204030204" pitchFamily="34" charset="0"/>
                <a:cs typeface="Times New Roman" panose="02020603050405020304" pitchFamily="18" charset="0"/>
              </a:rPr>
              <a:t>The nations would see it and learn a lesson</a:t>
            </a:r>
          </a:p>
          <a:p>
            <a:pPr marL="742950" lvl="1" indent="-285750">
              <a:lnSpc>
                <a:spcPct val="107000"/>
              </a:lnSpc>
              <a:spcBef>
                <a:spcPts val="0"/>
              </a:spcBef>
              <a:spcAft>
                <a:spcPts val="800"/>
              </a:spcAft>
              <a:buFont typeface="Courier New" panose="02070309020205020404" pitchFamily="49" charset="0"/>
              <a:buChar char="o"/>
            </a:pPr>
            <a:r>
              <a:rPr lang="en-US" sz="3600" dirty="0">
                <a:latin typeface="Calibri" panose="020F0502020204030204" pitchFamily="34" charset="0"/>
                <a:ea typeface="Calibri" panose="020F0502020204030204" pitchFamily="34" charset="0"/>
                <a:cs typeface="Times New Roman" panose="02020603050405020304" pitchFamily="18" charset="0"/>
              </a:rPr>
              <a:t>The meaning of the 3 portions of hair</a:t>
            </a:r>
          </a:p>
          <a:p>
            <a:pPr marL="742950" lvl="1" indent="-285750">
              <a:lnSpc>
                <a:spcPct val="107000"/>
              </a:lnSpc>
              <a:spcBef>
                <a:spcPts val="0"/>
              </a:spcBef>
              <a:spcAft>
                <a:spcPts val="800"/>
              </a:spcAft>
              <a:buFont typeface="Courier New" panose="02070309020205020404" pitchFamily="49" charset="0"/>
              <a:buChar char="o"/>
            </a:pPr>
            <a:r>
              <a:rPr lang="en-US" sz="3600" dirty="0">
                <a:latin typeface="Calibri" panose="020F0502020204030204" pitchFamily="34" charset="0"/>
                <a:ea typeface="Calibri" panose="020F0502020204030204" pitchFamily="34" charset="0"/>
                <a:cs typeface="Times New Roman" panose="02020603050405020304" pitchFamily="18" charset="0"/>
              </a:rPr>
              <a:t>The terrible conditions within Jerusalem during the siege</a:t>
            </a:r>
          </a:p>
          <a:p>
            <a:pPr lvl="1"/>
            <a:r>
              <a:rPr lang="en-US" sz="3600" dirty="0"/>
              <a:t>Closing argument:</a:t>
            </a:r>
          </a:p>
          <a:p>
            <a:pPr lvl="2"/>
            <a:r>
              <a:rPr lang="en-US" sz="3100" i="1" dirty="0"/>
              <a:t>“So I will send against you famine and wild beasts…Pestilence and blood shall pass through you, and I will bring the sword against you. </a:t>
            </a:r>
            <a:r>
              <a:rPr lang="en-US" sz="3100" b="1" i="1" dirty="0">
                <a:solidFill>
                  <a:srgbClr val="FFFF00"/>
                </a:solidFill>
              </a:rPr>
              <a:t>I, the Lord, have spoken</a:t>
            </a:r>
            <a:r>
              <a:rPr lang="en-US" sz="3100" i="1" dirty="0"/>
              <a:t>." </a:t>
            </a:r>
          </a:p>
          <a:p>
            <a:pPr marL="742950" marR="0" lvl="1" indent="-285750">
              <a:lnSpc>
                <a:spcPct val="107000"/>
              </a:lnSpc>
              <a:spcBef>
                <a:spcPts val="0"/>
              </a:spcBef>
              <a:spcAft>
                <a:spcPts val="800"/>
              </a:spcAft>
              <a:buFont typeface="Courier New" panose="02070309020205020404" pitchFamily="49" charset="0"/>
              <a:buChar char="o"/>
            </a:pPr>
            <a:endParaRPr lang="en-US" sz="2000" i="1"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3100" dirty="0"/>
          </a:p>
          <a:p>
            <a:endParaRPr lang="en-US" dirty="0"/>
          </a:p>
        </p:txBody>
      </p:sp>
    </p:spTree>
    <p:extLst>
      <p:ext uri="{BB962C8B-B14F-4D97-AF65-F5344CB8AC3E}">
        <p14:creationId xmlns:p14="http://schemas.microsoft.com/office/powerpoint/2010/main" val="305910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728E1-D818-403D-B827-EBD41B32802B}"/>
              </a:ext>
            </a:extLst>
          </p:cNvPr>
          <p:cNvSpPr>
            <a:spLocks noGrp="1"/>
          </p:cNvSpPr>
          <p:nvPr>
            <p:ph type="title"/>
          </p:nvPr>
        </p:nvSpPr>
        <p:spPr>
          <a:xfrm>
            <a:off x="568931" y="252110"/>
            <a:ext cx="7886700" cy="1325563"/>
          </a:xfrm>
        </p:spPr>
        <p:txBody>
          <a:bodyPr/>
          <a:lstStyle/>
          <a:p>
            <a:r>
              <a:rPr lang="en-US" dirty="0">
                <a:solidFill>
                  <a:srgbClr val="FF7E79"/>
                </a:solidFill>
                <a:latin typeface="Gurmukhi MN" charset="0"/>
                <a:ea typeface="Gurmukhi MN" charset="0"/>
                <a:cs typeface="Gurmukhi MN" charset="0"/>
              </a:rPr>
              <a:t>The Prior Prophesies</a:t>
            </a:r>
            <a:endParaRPr lang="en-US" dirty="0"/>
          </a:p>
        </p:txBody>
      </p:sp>
      <p:sp>
        <p:nvSpPr>
          <p:cNvPr id="3" name="Content Placeholder 2">
            <a:extLst>
              <a:ext uri="{FF2B5EF4-FFF2-40B4-BE49-F238E27FC236}">
                <a16:creationId xmlns:a16="http://schemas.microsoft.com/office/drawing/2014/main" id="{D8D0BDD6-8293-4B90-9617-B6F5A98E8DE6}"/>
              </a:ext>
            </a:extLst>
          </p:cNvPr>
          <p:cNvSpPr>
            <a:spLocks noGrp="1"/>
          </p:cNvSpPr>
          <p:nvPr>
            <p:ph idx="1"/>
          </p:nvPr>
        </p:nvSpPr>
        <p:spPr>
          <a:xfrm>
            <a:off x="628650" y="1574497"/>
            <a:ext cx="7886700" cy="4908496"/>
          </a:xfrm>
        </p:spPr>
        <p:txBody>
          <a:bodyPr>
            <a:normAutofit fontScale="92500" lnSpcReduction="10000"/>
          </a:bodyPr>
          <a:lstStyle/>
          <a:p>
            <a:pPr marL="0" indent="0">
              <a:buNone/>
            </a:pPr>
            <a:r>
              <a:rPr lang="en-US" sz="3000" dirty="0"/>
              <a:t>Given by Moses in the Law ~900 years before</a:t>
            </a:r>
          </a:p>
          <a:p>
            <a:pPr marL="0" indent="0">
              <a:buNone/>
            </a:pPr>
            <a:endParaRPr lang="en-US" sz="3000" dirty="0"/>
          </a:p>
          <a:p>
            <a:r>
              <a:rPr lang="en-US" sz="3000" dirty="0"/>
              <a:t>Lev 26:26, 29, 33</a:t>
            </a:r>
          </a:p>
          <a:p>
            <a:pPr lvl="1"/>
            <a:r>
              <a:rPr lang="en-US" sz="2600" dirty="0"/>
              <a:t>When I have cut off your supply of bread…You shall eat the flesh of your sons, and you shall eat the flesh of your daughters….I will scatter you among the nations and draw out a sword after you…</a:t>
            </a:r>
          </a:p>
          <a:p>
            <a:pPr marL="342900" marR="0" lvl="0" indent="-342900">
              <a:lnSpc>
                <a:spcPct val="107000"/>
              </a:lnSpc>
              <a:spcBef>
                <a:spcPts val="0"/>
              </a:spcBef>
              <a:spcAft>
                <a:spcPts val="800"/>
              </a:spcAft>
              <a:buFont typeface="Symbol" panose="05050102010706020507" pitchFamily="18" charset="2"/>
              <a:buChar char=""/>
            </a:pP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3000" dirty="0" err="1">
                <a:effectLst/>
                <a:latin typeface="Calibri" panose="020F0502020204030204" pitchFamily="34" charset="0"/>
                <a:ea typeface="Calibri" panose="020F0502020204030204" pitchFamily="34" charset="0"/>
                <a:cs typeface="Times New Roman" panose="02020603050405020304" pitchFamily="18" charset="0"/>
              </a:rPr>
              <a:t>Deut</a:t>
            </a:r>
            <a:r>
              <a:rPr lang="en-US" sz="3000" dirty="0">
                <a:effectLst/>
                <a:latin typeface="Calibri" panose="020F0502020204030204" pitchFamily="34" charset="0"/>
                <a:ea typeface="Calibri" panose="020F0502020204030204" pitchFamily="34" charset="0"/>
                <a:cs typeface="Times New Roman" panose="02020603050405020304" pitchFamily="18" charset="0"/>
              </a:rPr>
              <a:t> 28:52-57</a:t>
            </a:r>
          </a:p>
          <a:p>
            <a:pPr marL="800100" lvl="1" indent="-342900">
              <a:lnSpc>
                <a:spcPct val="107000"/>
              </a:lnSpc>
              <a:spcBef>
                <a:spcPts val="0"/>
              </a:spcBef>
              <a:spcAft>
                <a:spcPts val="800"/>
              </a:spcAft>
              <a:buFont typeface="Symbol" panose="05050102010706020507" pitchFamily="18" charset="2"/>
              <a:buChar char=""/>
            </a:pPr>
            <a:r>
              <a:rPr lang="en-US" sz="2600" dirty="0">
                <a:effectLst/>
                <a:latin typeface="Calibri" panose="020F0502020204030204" pitchFamily="34" charset="0"/>
                <a:ea typeface="Calibri" panose="020F0502020204030204" pitchFamily="34" charset="0"/>
                <a:cs typeface="Times New Roman" panose="02020603050405020304" pitchFamily="18" charset="0"/>
              </a:rPr>
              <a:t>"They shall besiege you at all your gates until your high and fortified walls….You shall eat the fruit of your own body, the flesh of your sons and your daughters ….”</a:t>
            </a:r>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078905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B49E5-6DDC-473B-8089-C4A587D91DDF}"/>
              </a:ext>
            </a:extLst>
          </p:cNvPr>
          <p:cNvSpPr>
            <a:spLocks noGrp="1"/>
          </p:cNvSpPr>
          <p:nvPr>
            <p:ph type="title"/>
          </p:nvPr>
        </p:nvSpPr>
        <p:spPr/>
        <p:txBody>
          <a:bodyPr/>
          <a:lstStyle/>
          <a:p>
            <a:r>
              <a:rPr lang="en-US" dirty="0">
                <a:solidFill>
                  <a:srgbClr val="FF7E79"/>
                </a:solidFill>
                <a:latin typeface="Gurmukhi MN" charset="0"/>
                <a:ea typeface="Gurmukhi MN" charset="0"/>
                <a:cs typeface="Gurmukhi MN" charset="0"/>
              </a:rPr>
              <a:t>Recorded Reality by Jeremiah</a:t>
            </a:r>
            <a:endParaRPr lang="en-US" dirty="0"/>
          </a:p>
        </p:txBody>
      </p:sp>
      <p:sp>
        <p:nvSpPr>
          <p:cNvPr id="3" name="Content Placeholder 2">
            <a:extLst>
              <a:ext uri="{FF2B5EF4-FFF2-40B4-BE49-F238E27FC236}">
                <a16:creationId xmlns:a16="http://schemas.microsoft.com/office/drawing/2014/main" id="{71F8110D-BBE8-4A55-95C9-6527ECB3715E}"/>
              </a:ext>
            </a:extLst>
          </p:cNvPr>
          <p:cNvSpPr>
            <a:spLocks noGrp="1"/>
          </p:cNvSpPr>
          <p:nvPr>
            <p:ph idx="1"/>
          </p:nvPr>
        </p:nvSpPr>
        <p:spPr>
          <a:xfrm>
            <a:off x="628650" y="1548221"/>
            <a:ext cx="7886700" cy="5309779"/>
          </a:xfrm>
        </p:spPr>
        <p:txBody>
          <a:bodyPr>
            <a:normAutofit/>
          </a:bodyPr>
          <a:lstStyle/>
          <a:p>
            <a:r>
              <a:rPr lang="en-US" sz="3200" dirty="0">
                <a:effectLst/>
                <a:latin typeface="Calibri" panose="020F0502020204030204" pitchFamily="34" charset="0"/>
                <a:ea typeface="Calibri" panose="020F0502020204030204" pitchFamily="34" charset="0"/>
                <a:cs typeface="Times New Roman" panose="02020603050405020304" pitchFamily="18" charset="0"/>
              </a:rPr>
              <a:t>Lam 2:19-20.  </a:t>
            </a:r>
          </a:p>
          <a:p>
            <a:pPr lvl="1"/>
            <a:r>
              <a:rPr lang="en-US" sz="2800" dirty="0">
                <a:effectLst/>
                <a:latin typeface="Calibri" panose="020F0502020204030204" pitchFamily="34" charset="0"/>
                <a:ea typeface="Calibri" panose="020F0502020204030204" pitchFamily="34" charset="0"/>
                <a:cs typeface="Times New Roman" panose="02020603050405020304" pitchFamily="18" charset="0"/>
              </a:rPr>
              <a:t>"Should the women eat their offspring, The children they have cuddled?</a:t>
            </a:r>
          </a:p>
          <a:p>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Lam 4:10-11.  </a:t>
            </a:r>
          </a:p>
          <a:p>
            <a:pPr lvl="1"/>
            <a:r>
              <a:rPr lang="en-US" sz="2800" dirty="0">
                <a:effectLst/>
                <a:latin typeface="Calibri" panose="020F0502020204030204" pitchFamily="34" charset="0"/>
                <a:ea typeface="Calibri" panose="020F0502020204030204" pitchFamily="34" charset="0"/>
                <a:cs typeface="Times New Roman" panose="02020603050405020304" pitchFamily="18" charset="0"/>
              </a:rPr>
              <a:t>The hands of the compassionate women Have cooked their own children…. The Lord has fulfilled His fury, He has poured out His fierce anger.“</a:t>
            </a:r>
            <a:endParaRPr lang="en-US" sz="4000" dirty="0"/>
          </a:p>
        </p:txBody>
      </p:sp>
    </p:spTree>
    <p:extLst>
      <p:ext uri="{BB962C8B-B14F-4D97-AF65-F5344CB8AC3E}">
        <p14:creationId xmlns:p14="http://schemas.microsoft.com/office/powerpoint/2010/main" val="13843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B49E5-6DDC-473B-8089-C4A587D91DDF}"/>
              </a:ext>
            </a:extLst>
          </p:cNvPr>
          <p:cNvSpPr>
            <a:spLocks noGrp="1"/>
          </p:cNvSpPr>
          <p:nvPr>
            <p:ph type="title"/>
          </p:nvPr>
        </p:nvSpPr>
        <p:spPr>
          <a:xfrm>
            <a:off x="628650" y="26079"/>
            <a:ext cx="7886700" cy="1325563"/>
          </a:xfrm>
        </p:spPr>
        <p:txBody>
          <a:bodyPr/>
          <a:lstStyle/>
          <a:p>
            <a:r>
              <a:rPr lang="en-US" dirty="0">
                <a:solidFill>
                  <a:srgbClr val="FF7E79"/>
                </a:solidFill>
                <a:latin typeface="Gurmukhi MN" charset="0"/>
                <a:ea typeface="Gurmukhi MN" charset="0"/>
                <a:cs typeface="Gurmukhi MN" charset="0"/>
              </a:rPr>
              <a:t>Archeology in Jerusalem</a:t>
            </a:r>
            <a:endParaRPr lang="en-US" dirty="0"/>
          </a:p>
        </p:txBody>
      </p:sp>
      <p:sp>
        <p:nvSpPr>
          <p:cNvPr id="3" name="Content Placeholder 2">
            <a:extLst>
              <a:ext uri="{FF2B5EF4-FFF2-40B4-BE49-F238E27FC236}">
                <a16:creationId xmlns:a16="http://schemas.microsoft.com/office/drawing/2014/main" id="{71F8110D-BBE8-4A55-95C9-6527ECB3715E}"/>
              </a:ext>
            </a:extLst>
          </p:cNvPr>
          <p:cNvSpPr>
            <a:spLocks noGrp="1"/>
          </p:cNvSpPr>
          <p:nvPr>
            <p:ph idx="1"/>
          </p:nvPr>
        </p:nvSpPr>
        <p:spPr>
          <a:xfrm>
            <a:off x="628650" y="1219448"/>
            <a:ext cx="8135206" cy="5612473"/>
          </a:xfrm>
        </p:spPr>
        <p:txBody>
          <a:bodyPr>
            <a:normAutofit fontScale="92500" lnSpcReduction="10000"/>
          </a:bodyPr>
          <a:lstStyle/>
          <a:p>
            <a:r>
              <a:rPr lang="en-US" sz="3200" dirty="0">
                <a:effectLst/>
                <a:latin typeface="Calibri" panose="020F0502020204030204" pitchFamily="34" charset="0"/>
                <a:ea typeface="Calibri" panose="020F0502020204030204" pitchFamily="34" charset="0"/>
                <a:cs typeface="Times New Roman" panose="02020603050405020304" pitchFamily="18" charset="0"/>
              </a:rPr>
              <a:t>Under what is referred to as a “</a:t>
            </a:r>
            <a:r>
              <a:rPr lang="en-US" sz="3200" b="1" i="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destruction layer</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archeologists</a:t>
            </a:r>
            <a:r>
              <a:rPr lang="en-US" sz="3200" dirty="0">
                <a:effectLst/>
                <a:latin typeface="Calibri" panose="020F0502020204030204" pitchFamily="34" charset="0"/>
                <a:ea typeface="Calibri" panose="020F0502020204030204" pitchFamily="34" charset="0"/>
                <a:cs typeface="Times New Roman" panose="02020603050405020304" pitchFamily="18" charset="0"/>
              </a:rPr>
              <a:t>] found pottery typical of the seventh century B.C., together with numerous arrowheads that showed there had been </a:t>
            </a:r>
            <a:r>
              <a:rPr lang="en-US" sz="3200" b="1" i="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heavy fighting at this location</a:t>
            </a:r>
            <a:r>
              <a:rPr lang="en-US" sz="3200" dirty="0">
                <a:effectLst/>
                <a:latin typeface="Calibri" panose="020F0502020204030204" pitchFamily="34" charset="0"/>
                <a:ea typeface="Calibri" panose="020F0502020204030204" pitchFamily="34" charset="0"/>
                <a:cs typeface="Times New Roman" panose="02020603050405020304" pitchFamily="18" charset="0"/>
              </a:rPr>
              <a:t>. Some of the arrowheads were identified as Israelite in origin, but </a:t>
            </a:r>
            <a:r>
              <a:rPr lang="en-US" sz="3200" b="1" i="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some where distinctively Babylonian</a:t>
            </a:r>
            <a:r>
              <a:rPr lang="en-US" sz="32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Archeologists were able to examine the contents of the [toilet] pit to learn about the content of the meals the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Ahiel</a:t>
            </a:r>
            <a:r>
              <a:rPr lang="en-US" sz="3200" dirty="0">
                <a:effectLst/>
                <a:latin typeface="Calibri" panose="020F0502020204030204" pitchFamily="34" charset="0"/>
                <a:ea typeface="Calibri" panose="020F0502020204030204" pitchFamily="34" charset="0"/>
                <a:cs typeface="Times New Roman" panose="02020603050405020304" pitchFamily="18" charset="0"/>
              </a:rPr>
              <a:t> family were having during the weeks leading up to the fall of Jerusalem. </a:t>
            </a:r>
            <a:r>
              <a:rPr lang="en-US" sz="3200" b="1" i="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The story that the pit tells is one of starvation and subsistence.</a:t>
            </a:r>
          </a:p>
        </p:txBody>
      </p:sp>
    </p:spTree>
    <p:extLst>
      <p:ext uri="{BB962C8B-B14F-4D97-AF65-F5344CB8AC3E}">
        <p14:creationId xmlns:p14="http://schemas.microsoft.com/office/powerpoint/2010/main" val="3171539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B49E5-6DDC-473B-8089-C4A587D91DDF}"/>
              </a:ext>
            </a:extLst>
          </p:cNvPr>
          <p:cNvSpPr>
            <a:spLocks noGrp="1"/>
          </p:cNvSpPr>
          <p:nvPr>
            <p:ph type="title"/>
          </p:nvPr>
        </p:nvSpPr>
        <p:spPr>
          <a:xfrm>
            <a:off x="628650" y="0"/>
            <a:ext cx="7886700" cy="1325563"/>
          </a:xfrm>
        </p:spPr>
        <p:txBody>
          <a:bodyPr/>
          <a:lstStyle/>
          <a:p>
            <a:r>
              <a:rPr lang="en-US" dirty="0">
                <a:solidFill>
                  <a:srgbClr val="FF7E79"/>
                </a:solidFill>
                <a:latin typeface="Gurmukhi MN" charset="0"/>
                <a:ea typeface="Gurmukhi MN" charset="0"/>
                <a:cs typeface="Gurmukhi MN" charset="0"/>
              </a:rPr>
              <a:t>Archeology in Jerusalem (2)</a:t>
            </a:r>
            <a:endParaRPr lang="en-US" dirty="0"/>
          </a:p>
        </p:txBody>
      </p:sp>
      <p:sp>
        <p:nvSpPr>
          <p:cNvPr id="3" name="Content Placeholder 2">
            <a:extLst>
              <a:ext uri="{FF2B5EF4-FFF2-40B4-BE49-F238E27FC236}">
                <a16:creationId xmlns:a16="http://schemas.microsoft.com/office/drawing/2014/main" id="{71F8110D-BBE8-4A55-95C9-6527ECB3715E}"/>
              </a:ext>
            </a:extLst>
          </p:cNvPr>
          <p:cNvSpPr>
            <a:spLocks noGrp="1"/>
          </p:cNvSpPr>
          <p:nvPr>
            <p:ph idx="1"/>
          </p:nvPr>
        </p:nvSpPr>
        <p:spPr>
          <a:xfrm>
            <a:off x="628650" y="1188626"/>
            <a:ext cx="7886700" cy="5669374"/>
          </a:xfrm>
        </p:spPr>
        <p:txBody>
          <a:bodyPr>
            <a:normAutofit fontScale="92500" lnSpcReduction="10000"/>
          </a:bodyPr>
          <a:lstStyle/>
          <a:p>
            <a:r>
              <a:rPr lang="en-US" sz="3200" dirty="0">
                <a:effectLst/>
                <a:latin typeface="Calibri" panose="020F0502020204030204" pitchFamily="34" charset="0"/>
                <a:ea typeface="Calibri" panose="020F0502020204030204" pitchFamily="34" charset="0"/>
                <a:cs typeface="Times New Roman" panose="02020603050405020304" pitchFamily="18" charset="0"/>
              </a:rPr>
              <a:t>Research determined that at the end of the siege, the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Ahiel</a:t>
            </a:r>
            <a:r>
              <a:rPr lang="en-US" sz="3200" dirty="0">
                <a:effectLst/>
                <a:latin typeface="Calibri" panose="020F0502020204030204" pitchFamily="34" charset="0"/>
                <a:ea typeface="Calibri" panose="020F0502020204030204" pitchFamily="34" charset="0"/>
                <a:cs typeface="Times New Roman" panose="02020603050405020304" pitchFamily="18" charset="0"/>
              </a:rPr>
              <a:t> household were </a:t>
            </a:r>
            <a:r>
              <a:rPr lang="en-US" sz="3200" b="1" i="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eating wild plants and weeds to survive</a:t>
            </a:r>
            <a:r>
              <a:rPr lang="en-US" sz="3200" dirty="0">
                <a:effectLst/>
                <a:latin typeface="Calibri" panose="020F0502020204030204" pitchFamily="34" charset="0"/>
                <a:ea typeface="Calibri" panose="020F0502020204030204" pitchFamily="34" charset="0"/>
                <a:cs typeface="Times New Roman" panose="02020603050405020304" pitchFamily="18" charset="0"/>
              </a:rPr>
              <a:t>. Since it was impossible to leave the city to bring back fresh food, people were </a:t>
            </a:r>
            <a:r>
              <a:rPr lang="en-US" sz="3200" b="1" i="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forced to eat whatever grew within the city to survive</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sz="3200" b="1" i="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3200" b="1" i="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Evidence of tapeworms </a:t>
            </a:r>
            <a:r>
              <a:rPr lang="en-US" sz="3200" dirty="0">
                <a:effectLst/>
                <a:latin typeface="Calibri" panose="020F0502020204030204" pitchFamily="34" charset="0"/>
                <a:ea typeface="Calibri" panose="020F0502020204030204" pitchFamily="34" charset="0"/>
                <a:cs typeface="Times New Roman" panose="02020603050405020304" pitchFamily="18" charset="0"/>
              </a:rPr>
              <a:t>were found, typically contracted from eating </a:t>
            </a:r>
            <a:r>
              <a:rPr lang="en-US" sz="3200" b="1" i="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uncooked meat</a:t>
            </a:r>
            <a:r>
              <a:rPr lang="en-US" sz="3200" dirty="0">
                <a:effectLst/>
                <a:latin typeface="Calibri" panose="020F0502020204030204" pitchFamily="34" charset="0"/>
                <a:ea typeface="Calibri" panose="020F0502020204030204" pitchFamily="34" charset="0"/>
                <a:cs typeface="Times New Roman" panose="02020603050405020304" pitchFamily="18" charset="0"/>
              </a:rPr>
              <a:t>. It is likely that as the famine worsened, they slaughtered the animals they had with them within the city and ate them uncooked, as wood was needed for weapons and fortifications…</a:t>
            </a:r>
            <a:endParaRPr lang="en-US" sz="4800" dirty="0"/>
          </a:p>
        </p:txBody>
      </p:sp>
    </p:spTree>
    <p:extLst>
      <p:ext uri="{BB962C8B-B14F-4D97-AF65-F5344CB8AC3E}">
        <p14:creationId xmlns:p14="http://schemas.microsoft.com/office/powerpoint/2010/main" val="1994122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B49E5-6DDC-473B-8089-C4A587D91DDF}"/>
              </a:ext>
            </a:extLst>
          </p:cNvPr>
          <p:cNvSpPr>
            <a:spLocks noGrp="1"/>
          </p:cNvSpPr>
          <p:nvPr>
            <p:ph type="title"/>
          </p:nvPr>
        </p:nvSpPr>
        <p:spPr/>
        <p:txBody>
          <a:bodyPr/>
          <a:lstStyle/>
          <a:p>
            <a:r>
              <a:rPr lang="en-US" dirty="0">
                <a:solidFill>
                  <a:srgbClr val="FF7E79"/>
                </a:solidFill>
                <a:latin typeface="Gurmukhi MN" charset="0"/>
              </a:rPr>
              <a:t>Closing Questions….</a:t>
            </a:r>
            <a:endParaRPr lang="en-US" dirty="0"/>
          </a:p>
        </p:txBody>
      </p:sp>
      <p:sp>
        <p:nvSpPr>
          <p:cNvPr id="3" name="Content Placeholder 2">
            <a:extLst>
              <a:ext uri="{FF2B5EF4-FFF2-40B4-BE49-F238E27FC236}">
                <a16:creationId xmlns:a16="http://schemas.microsoft.com/office/drawing/2014/main" id="{71F8110D-BBE8-4A55-95C9-6527ECB3715E}"/>
              </a:ext>
            </a:extLst>
          </p:cNvPr>
          <p:cNvSpPr>
            <a:spLocks noGrp="1"/>
          </p:cNvSpPr>
          <p:nvPr>
            <p:ph idx="1"/>
          </p:nvPr>
        </p:nvSpPr>
        <p:spPr>
          <a:xfrm>
            <a:off x="628650" y="1548221"/>
            <a:ext cx="7886700" cy="5309779"/>
          </a:xfrm>
        </p:spPr>
        <p:txBody>
          <a:bodyPr>
            <a:normAutofit fontScale="85000" lnSpcReduction="10000"/>
          </a:bodyPr>
          <a:lstStyle/>
          <a:p>
            <a:r>
              <a:rPr lang="en-US" sz="3600" dirty="0">
                <a:latin typeface="Calibri" panose="020F0502020204030204" pitchFamily="34" charset="0"/>
                <a:cs typeface="Times New Roman" panose="02020603050405020304" pitchFamily="18" charset="0"/>
              </a:rPr>
              <a:t>How do you feel now about Heb 10:31?</a:t>
            </a:r>
          </a:p>
          <a:p>
            <a:pPr lvl="1"/>
            <a:r>
              <a:rPr lang="en-US" sz="3200" i="1" dirty="0">
                <a:latin typeface="Calibri" panose="020F0502020204030204" pitchFamily="34" charset="0"/>
                <a:cs typeface="Times New Roman" panose="02020603050405020304" pitchFamily="18" charset="0"/>
              </a:rPr>
              <a:t>“It is a fearful thing to fall into the hands of the living God.”</a:t>
            </a:r>
          </a:p>
          <a:p>
            <a:r>
              <a:rPr lang="en-US" sz="3600" dirty="0">
                <a:effectLst/>
                <a:latin typeface="Calibri" panose="020F0502020204030204" pitchFamily="34" charset="0"/>
                <a:ea typeface="Calibri" panose="020F0502020204030204" pitchFamily="34" charset="0"/>
                <a:cs typeface="Times New Roman" panose="02020603050405020304" pitchFamily="18" charset="0"/>
              </a:rPr>
              <a:t>Could the Lord get this angry with us?</a:t>
            </a:r>
          </a:p>
          <a:p>
            <a:r>
              <a:rPr lang="en-US" sz="3600" dirty="0">
                <a:latin typeface="Calibri" panose="020F0502020204030204" pitchFamily="34" charset="0"/>
                <a:cs typeface="Times New Roman" panose="02020603050405020304" pitchFamily="18" charset="0"/>
              </a:rPr>
              <a:t>Should we doubt Jesus’ words?</a:t>
            </a:r>
          </a:p>
          <a:p>
            <a:pPr lvl="1"/>
            <a:r>
              <a:rPr lang="en-US" sz="3200" i="1" dirty="0">
                <a:latin typeface="Calibri" panose="020F0502020204030204" pitchFamily="34" charset="0"/>
                <a:cs typeface="Times New Roman" panose="02020603050405020304" pitchFamily="18" charset="0"/>
              </a:rPr>
              <a:t>"Not everyone who says to Me, 'Lord, Lord,' shall enter the kingdom of heaven, but he who does the will of My Father in heaven.” – Matt 7:21</a:t>
            </a:r>
          </a:p>
          <a:p>
            <a:pPr lvl="1"/>
            <a:r>
              <a:rPr lang="en-US" sz="3200" i="1" dirty="0">
                <a:latin typeface="Calibri" panose="020F0502020204030204" pitchFamily="34" charset="0"/>
                <a:cs typeface="Times New Roman" panose="02020603050405020304" pitchFamily="18" charset="0"/>
              </a:rPr>
              <a:t>“The Son of Man will send out His angels, and they will gather out of His kingdom all things that offend, and those who practice lawlessness,  42 and will cast them into the furnace of fire. There will be wailing and gnashing of teeth.” - Matt 13:41-42</a:t>
            </a:r>
          </a:p>
          <a:p>
            <a:pPr lvl="1"/>
            <a:endParaRPr lang="en-US" sz="3200" i="1" dirty="0">
              <a:latin typeface="Calibri" panose="020F0502020204030204" pitchFamily="34" charset="0"/>
              <a:cs typeface="Times New Roman" panose="02020603050405020304" pitchFamily="18" charset="0"/>
            </a:endParaRPr>
          </a:p>
          <a:p>
            <a:pPr lvl="1"/>
            <a:endParaRPr lang="en-US" sz="3200" i="1" dirty="0">
              <a:latin typeface="Calibri" panose="020F0502020204030204" pitchFamily="34" charset="0"/>
              <a:cs typeface="Times New Roman" panose="02020603050405020304" pitchFamily="18" charset="0"/>
            </a:endParaRPr>
          </a:p>
          <a:p>
            <a:pPr lvl="1"/>
            <a:endParaRPr lang="en-US" sz="3200" i="1" dirty="0">
              <a:latin typeface="Calibri" panose="020F0502020204030204" pitchFamily="34" charset="0"/>
              <a:cs typeface="Times New Roman" panose="02020603050405020304" pitchFamily="18" charset="0"/>
            </a:endParaRPr>
          </a:p>
          <a:p>
            <a:endParaRPr lang="en-US" sz="4400" dirty="0"/>
          </a:p>
          <a:p>
            <a:endParaRPr lang="en-US" sz="4400" dirty="0"/>
          </a:p>
        </p:txBody>
      </p:sp>
    </p:spTree>
    <p:extLst>
      <p:ext uri="{BB962C8B-B14F-4D97-AF65-F5344CB8AC3E}">
        <p14:creationId xmlns:p14="http://schemas.microsoft.com/office/powerpoint/2010/main" val="938100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tx2"/>
                                      </p:to>
                                    </p:animClr>
                                  </p:sub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tx2"/>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lstStyle/>
          <a:p>
            <a:pPr algn="ctr"/>
            <a:r>
              <a:rPr lang="en-US" dirty="0">
                <a:solidFill>
                  <a:srgbClr val="FF7E79"/>
                </a:solidFill>
                <a:latin typeface="Gurmukhi MN" charset="0"/>
                <a:ea typeface="Gurmukhi MN" charset="0"/>
                <a:cs typeface="Gurmukhi MN" charset="0"/>
              </a:rPr>
              <a:t>Class Objectives</a:t>
            </a:r>
          </a:p>
        </p:txBody>
      </p:sp>
      <p:sp>
        <p:nvSpPr>
          <p:cNvPr id="3" name="Content Placeholder 2"/>
          <p:cNvSpPr>
            <a:spLocks noGrp="1"/>
          </p:cNvSpPr>
          <p:nvPr>
            <p:ph idx="1"/>
          </p:nvPr>
        </p:nvSpPr>
        <p:spPr>
          <a:xfrm>
            <a:off x="628650" y="1359877"/>
            <a:ext cx="7886700" cy="4817085"/>
          </a:xfrm>
        </p:spPr>
        <p:txBody>
          <a:bodyPr>
            <a:noAutofit/>
          </a:bodyPr>
          <a:lstStyle/>
          <a:p>
            <a:pPr marL="458788" indent="-458788">
              <a:lnSpc>
                <a:spcPct val="100000"/>
              </a:lnSpc>
              <a:spcBef>
                <a:spcPts val="400"/>
              </a:spcBef>
              <a:spcAft>
                <a:spcPts val="1800"/>
              </a:spcAft>
              <a:buSzPct val="80000"/>
              <a:buFont typeface="Wingdings" charset="2"/>
              <a:buChar char="Ø"/>
            </a:pPr>
            <a:r>
              <a:rPr lang="en-US" sz="3200" dirty="0">
                <a:latin typeface="Gurmukhi MN" charset="0"/>
                <a:ea typeface="Gurmukhi MN" charset="0"/>
                <a:cs typeface="Gurmukhi MN" charset="0"/>
              </a:rPr>
              <a:t>Lay out the timeline of the prophecies of Ezekiel and the coming events</a:t>
            </a:r>
          </a:p>
          <a:p>
            <a:pPr marL="458788" indent="-458788">
              <a:lnSpc>
                <a:spcPct val="100000"/>
              </a:lnSpc>
              <a:spcBef>
                <a:spcPts val="400"/>
              </a:spcBef>
              <a:spcAft>
                <a:spcPts val="1800"/>
              </a:spcAft>
              <a:buSzPct val="80000"/>
              <a:buFont typeface="Wingdings" charset="2"/>
              <a:buChar char="Ø"/>
            </a:pPr>
            <a:r>
              <a:rPr lang="en-US" sz="3200" dirty="0">
                <a:latin typeface="Gurmukhi MN" charset="0"/>
                <a:ea typeface="Gurmukhi MN" charset="0"/>
                <a:cs typeface="Gurmukhi MN" charset="0"/>
              </a:rPr>
              <a:t>Recall the multiple prophesies that are being fulfilled</a:t>
            </a:r>
          </a:p>
          <a:p>
            <a:pPr marL="458788" indent="-458788">
              <a:lnSpc>
                <a:spcPct val="100000"/>
              </a:lnSpc>
              <a:spcBef>
                <a:spcPts val="400"/>
              </a:spcBef>
              <a:spcAft>
                <a:spcPts val="1800"/>
              </a:spcAft>
              <a:buSzPct val="80000"/>
              <a:buFont typeface="Wingdings" charset="2"/>
              <a:buChar char="Ø"/>
            </a:pPr>
            <a:r>
              <a:rPr lang="en-US" sz="3200" dirty="0">
                <a:latin typeface="Gurmukhi MN" charset="0"/>
                <a:ea typeface="Gurmukhi MN" charset="0"/>
                <a:cs typeface="Gurmukhi MN" charset="0"/>
              </a:rPr>
              <a:t>Describe the complete horror of the siege of Jerusalem resulting from God’s anger</a:t>
            </a:r>
          </a:p>
          <a:p>
            <a:pPr marL="458788" indent="-458788">
              <a:lnSpc>
                <a:spcPct val="100000"/>
              </a:lnSpc>
              <a:spcBef>
                <a:spcPts val="400"/>
              </a:spcBef>
              <a:spcAft>
                <a:spcPts val="1800"/>
              </a:spcAft>
              <a:buSzPct val="80000"/>
              <a:buFont typeface="Wingdings" charset="2"/>
              <a:buChar char="Ø"/>
            </a:pPr>
            <a:endParaRPr lang="en-US" sz="3600" dirty="0">
              <a:latin typeface="Gurmukhi MN" charset="0"/>
              <a:ea typeface="Gurmukhi MN" charset="0"/>
              <a:cs typeface="Gurmukhi MN" charset="0"/>
            </a:endParaRPr>
          </a:p>
          <a:p>
            <a:pPr marL="458788" indent="-458788">
              <a:lnSpc>
                <a:spcPct val="100000"/>
              </a:lnSpc>
              <a:spcBef>
                <a:spcPts val="400"/>
              </a:spcBef>
              <a:spcAft>
                <a:spcPts val="1800"/>
              </a:spcAft>
              <a:buSzPct val="80000"/>
              <a:buFont typeface="Wingdings" charset="2"/>
              <a:buChar char="Ø"/>
            </a:pPr>
            <a:endParaRPr lang="en-US" sz="3600" dirty="0">
              <a:latin typeface="Gurmukhi MN" charset="0"/>
              <a:ea typeface="Gurmukhi MN" charset="0"/>
              <a:cs typeface="Gurmukhi MN" charset="0"/>
            </a:endParaRPr>
          </a:p>
        </p:txBody>
      </p:sp>
    </p:spTree>
    <p:extLst>
      <p:ext uri="{BB962C8B-B14F-4D97-AF65-F5344CB8AC3E}">
        <p14:creationId xmlns:p14="http://schemas.microsoft.com/office/powerpoint/2010/main" val="2612351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Gurmukhi MN" charset="0"/>
                <a:ea typeface="Gurmukhi MN" charset="0"/>
                <a:cs typeface="Gurmukhi MN" charset="0"/>
              </a:rPr>
              <a:t>The Book of Ezekiel</a:t>
            </a:r>
          </a:p>
        </p:txBody>
      </p:sp>
      <p:sp>
        <p:nvSpPr>
          <p:cNvPr id="3" name="Subtitle 2"/>
          <p:cNvSpPr>
            <a:spLocks noGrp="1"/>
          </p:cNvSpPr>
          <p:nvPr>
            <p:ph type="subTitle" idx="1"/>
          </p:nvPr>
        </p:nvSpPr>
        <p:spPr/>
        <p:txBody>
          <a:bodyPr>
            <a:normAutofit/>
          </a:bodyPr>
          <a:lstStyle/>
          <a:p>
            <a:r>
              <a:rPr lang="en-US" sz="3600" dirty="0">
                <a:solidFill>
                  <a:srgbClr val="FF7E79"/>
                </a:solidFill>
                <a:latin typeface="Gurmukhi MN" charset="0"/>
                <a:ea typeface="Gurmukhi MN" charset="0"/>
                <a:cs typeface="Gurmukhi MN" charset="0"/>
              </a:rPr>
              <a:t>Class #6 – The Judgement of Israel</a:t>
            </a:r>
          </a:p>
        </p:txBody>
      </p:sp>
    </p:spTree>
    <p:extLst>
      <p:ext uri="{BB962C8B-B14F-4D97-AF65-F5344CB8AC3E}">
        <p14:creationId xmlns:p14="http://schemas.microsoft.com/office/powerpoint/2010/main" val="5797047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3223</TotalTime>
  <Words>1346</Words>
  <Application>Microsoft Office PowerPoint</Application>
  <PresentationFormat>On-screen Show (4:3)</PresentationFormat>
  <Paragraphs>127</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Courier New</vt:lpstr>
      <vt:lpstr>Gurmukhi MN</vt:lpstr>
      <vt:lpstr>Symbol</vt:lpstr>
      <vt:lpstr>Wingdings</vt:lpstr>
      <vt:lpstr>Office Theme</vt:lpstr>
      <vt:lpstr>The Book of Ezekiel</vt:lpstr>
      <vt:lpstr>Review - Chapter 5</vt:lpstr>
      <vt:lpstr>The Prior Prophesies</vt:lpstr>
      <vt:lpstr>Recorded Reality by Jeremiah</vt:lpstr>
      <vt:lpstr>Archeology in Jerusalem</vt:lpstr>
      <vt:lpstr>Archeology in Jerusalem (2)</vt:lpstr>
      <vt:lpstr>Closing Questions….</vt:lpstr>
      <vt:lpstr>Class Objectives</vt:lpstr>
      <vt:lpstr>The Book of Ezekiel</vt:lpstr>
      <vt:lpstr>Ezekiel in Context</vt:lpstr>
      <vt:lpstr>Class Objectives</vt:lpstr>
      <vt:lpstr>Ezekiel 6:1-7</vt:lpstr>
      <vt:lpstr>Ezekiel 6:8-10</vt:lpstr>
      <vt:lpstr>Ezekiel 6:11-14</vt:lpstr>
      <vt:lpstr>What goes around…..</vt:lpstr>
      <vt:lpstr>Summary Points</vt:lpstr>
      <vt:lpstr>Class Objectives</vt:lpstr>
      <vt:lpstr>The Book of Ezekiel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Ezekiel</dc:title>
  <dc:creator>Microsoft Office User</dc:creator>
  <cp:lastModifiedBy>Rick Bilberry</cp:lastModifiedBy>
  <cp:revision>42</cp:revision>
  <cp:lastPrinted>2022-03-03T01:31:43Z</cp:lastPrinted>
  <dcterms:created xsi:type="dcterms:W3CDTF">2022-03-02T15:56:44Z</dcterms:created>
  <dcterms:modified xsi:type="dcterms:W3CDTF">2022-03-20T13:00:53Z</dcterms:modified>
</cp:coreProperties>
</file>