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15"/>
  </p:handoutMasterIdLst>
  <p:sldIdLst>
    <p:sldId id="257" r:id="rId2"/>
    <p:sldId id="283" r:id="rId3"/>
    <p:sldId id="258" r:id="rId4"/>
    <p:sldId id="274" r:id="rId5"/>
    <p:sldId id="289" r:id="rId6"/>
    <p:sldId id="292" r:id="rId7"/>
    <p:sldId id="288" r:id="rId8"/>
    <p:sldId id="265" r:id="rId9"/>
    <p:sldId id="293" r:id="rId10"/>
    <p:sldId id="294" r:id="rId11"/>
    <p:sldId id="290" r:id="rId12"/>
    <p:sldId id="284" r:id="rId13"/>
    <p:sldId id="271" r:id="rId1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C1C1C1"/>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5"/>
    <p:restoredTop sz="94611"/>
  </p:normalViewPr>
  <p:slideViewPr>
    <p:cSldViewPr snapToGrid="0" snapToObjects="1">
      <p:cViewPr varScale="1">
        <p:scale>
          <a:sx n="109" d="100"/>
          <a:sy n="109" d="100"/>
        </p:scale>
        <p:origin x="896" y="192"/>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8A7E04D-845F-8D4B-8B09-72FFFF378FC0}" type="datetimeFigureOut">
              <a:rPr lang="en-US" smtClean="0"/>
              <a:t>3/23/22</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DFB3672-C14A-9145-879D-F43753BCAAA3}" type="slidenum">
              <a:rPr lang="en-US" smtClean="0"/>
              <a:t>‹#›</a:t>
            </a:fld>
            <a:endParaRPr lang="en-US"/>
          </a:p>
        </p:txBody>
      </p:sp>
    </p:spTree>
    <p:extLst>
      <p:ext uri="{BB962C8B-B14F-4D97-AF65-F5344CB8AC3E}">
        <p14:creationId xmlns:p14="http://schemas.microsoft.com/office/powerpoint/2010/main" val="754879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4199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2387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5823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1539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AEAB1-C44D-D947-9CF9-45D859BE840B}"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84492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6AEAB1-C44D-D947-9CF9-45D859BE840B}" type="datetimeFigureOut">
              <a:rPr lang="en-US" smtClean="0"/>
              <a:t>3/23/22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2171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6AEAB1-C44D-D947-9CF9-45D859BE840B}" type="datetimeFigureOut">
              <a:rPr lang="en-US" smtClean="0"/>
              <a:t>3/23/22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915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6AEAB1-C44D-D947-9CF9-45D859BE840B}" type="datetimeFigureOut">
              <a:rPr lang="en-US" smtClean="0"/>
              <a:t>3/23/22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190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AEAB1-C44D-D947-9CF9-45D859BE840B}" type="datetimeFigureOut">
              <a:rPr lang="en-US" smtClean="0"/>
              <a:t>3/23/22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90897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3/23/22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4673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3/23/22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3399553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AEAB1-C44D-D947-9CF9-45D859BE840B}" type="datetimeFigureOut">
              <a:rPr lang="en-US" smtClean="0"/>
              <a:t>3/23/22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AE1C2-BAC5-934D-BA15-D9DE82DE61FF}" type="slidenum">
              <a:rPr lang="en-US" smtClean="0"/>
              <a:t>‹#›</a:t>
            </a:fld>
            <a:endParaRPr lang="en-US"/>
          </a:p>
        </p:txBody>
      </p:sp>
    </p:spTree>
    <p:extLst>
      <p:ext uri="{BB962C8B-B14F-4D97-AF65-F5344CB8AC3E}">
        <p14:creationId xmlns:p14="http://schemas.microsoft.com/office/powerpoint/2010/main" val="171620127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urmukhi MN" charset="0"/>
                <a:ea typeface="Gurmukhi MN" charset="0"/>
                <a:cs typeface="Gurmukhi MN" charset="0"/>
              </a:rPr>
              <a:t>The Book of Ezekiel</a:t>
            </a:r>
            <a:endParaRPr lang="en-US" dirty="0">
              <a:latin typeface="Gurmukhi MN" charset="0"/>
              <a:ea typeface="Gurmukhi MN" charset="0"/>
              <a:cs typeface="Gurmukhi MN" charset="0"/>
            </a:endParaRPr>
          </a:p>
        </p:txBody>
      </p:sp>
      <p:sp>
        <p:nvSpPr>
          <p:cNvPr id="3" name="Subtitle 2"/>
          <p:cNvSpPr>
            <a:spLocks noGrp="1"/>
          </p:cNvSpPr>
          <p:nvPr>
            <p:ph type="subTitle" idx="1"/>
          </p:nvPr>
        </p:nvSpPr>
        <p:spPr/>
        <p:txBody>
          <a:bodyPr>
            <a:normAutofit/>
          </a:bodyPr>
          <a:lstStyle/>
          <a:p>
            <a:r>
              <a:rPr lang="en-US" sz="3600" dirty="0" smtClean="0">
                <a:solidFill>
                  <a:srgbClr val="FF7E79"/>
                </a:solidFill>
                <a:latin typeface="Gurmukhi MN" charset="0"/>
                <a:ea typeface="Gurmukhi MN" charset="0"/>
                <a:cs typeface="Gurmukhi MN" charset="0"/>
              </a:rPr>
              <a:t>Class </a:t>
            </a:r>
            <a:r>
              <a:rPr lang="en-US" sz="3600" dirty="0" smtClean="0">
                <a:solidFill>
                  <a:srgbClr val="FF7E79"/>
                </a:solidFill>
                <a:latin typeface="Gurmukhi MN" charset="0"/>
                <a:ea typeface="Gurmukhi MN" charset="0"/>
                <a:cs typeface="Gurmukhi MN" charset="0"/>
              </a:rPr>
              <a:t>#7 </a:t>
            </a:r>
            <a:r>
              <a:rPr lang="en-US" sz="3600" dirty="0" smtClean="0">
                <a:solidFill>
                  <a:srgbClr val="FF7E79"/>
                </a:solidFill>
                <a:latin typeface="Gurmukhi MN" charset="0"/>
                <a:ea typeface="Gurmukhi MN" charset="0"/>
                <a:cs typeface="Gurmukhi MN" charset="0"/>
              </a:rPr>
              <a:t>– </a:t>
            </a:r>
            <a:r>
              <a:rPr lang="en-US" sz="3600" dirty="0" smtClean="0">
                <a:solidFill>
                  <a:srgbClr val="FF7E79"/>
                </a:solidFill>
                <a:latin typeface="Gurmukhi MN" charset="0"/>
                <a:ea typeface="Gurmukhi MN" charset="0"/>
                <a:cs typeface="Gurmukhi MN" charset="0"/>
              </a:rPr>
              <a:t>The End is Coming</a:t>
            </a:r>
            <a:endParaRPr lang="en-US" sz="3600" dirty="0">
              <a:solidFill>
                <a:srgbClr val="FF7E79"/>
              </a:solidFill>
              <a:latin typeface="Gurmukhi MN" charset="0"/>
              <a:ea typeface="Gurmukhi MN" charset="0"/>
              <a:cs typeface="Gurmukhi MN" charset="0"/>
            </a:endParaRPr>
          </a:p>
        </p:txBody>
      </p:sp>
    </p:spTree>
    <p:extLst>
      <p:ext uri="{BB962C8B-B14F-4D97-AF65-F5344CB8AC3E}">
        <p14:creationId xmlns:p14="http://schemas.microsoft.com/office/powerpoint/2010/main" val="1924554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dirty="0" smtClean="0">
                <a:solidFill>
                  <a:srgbClr val="FF7E79"/>
                </a:solidFill>
                <a:latin typeface="Gurmukhi MN" charset="0"/>
                <a:ea typeface="Gurmukhi MN" charset="0"/>
                <a:cs typeface="Gurmukhi MN" charset="0"/>
              </a:rPr>
              <a:t>The Day! (7:10-27)</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0" indent="0">
              <a:lnSpc>
                <a:spcPct val="100000"/>
              </a:lnSpc>
              <a:spcBef>
                <a:spcPts val="0"/>
              </a:spcBef>
              <a:buSzPct val="80000"/>
              <a:buNone/>
            </a:pPr>
            <a:r>
              <a:rPr lang="en-US" sz="3200" dirty="0" smtClean="0">
                <a:latin typeface="Gurmukhi MN" charset="0"/>
                <a:ea typeface="Gurmukhi MN" charset="0"/>
                <a:cs typeface="Gurmukhi MN" charset="0"/>
              </a:rPr>
              <a:t>God </a:t>
            </a:r>
            <a:r>
              <a:rPr lang="en-US" sz="3200" dirty="0">
                <a:latin typeface="Gurmukhi MN" charset="0"/>
                <a:ea typeface="Gurmukhi MN" charset="0"/>
                <a:cs typeface="Gurmukhi MN" charset="0"/>
              </a:rPr>
              <a:t>will bring devastation upon:</a:t>
            </a:r>
          </a:p>
          <a:p>
            <a:pPr marL="568325" indent="-568325">
              <a:lnSpc>
                <a:spcPct val="100000"/>
              </a:lnSpc>
              <a:spcBef>
                <a:spcPts val="1800"/>
              </a:spcBef>
              <a:buSzPct val="80000"/>
              <a:buFont typeface="Arial" charset="0"/>
              <a:buChar char="•"/>
            </a:pPr>
            <a:r>
              <a:rPr lang="en-US" sz="3600" dirty="0">
                <a:latin typeface="Gurmukhi MN" charset="0"/>
                <a:ea typeface="Gurmukhi MN" charset="0"/>
                <a:cs typeface="Gurmukhi MN" charset="0"/>
              </a:rPr>
              <a:t>The </a:t>
            </a:r>
            <a:r>
              <a:rPr lang="en-US" sz="3600" dirty="0" smtClean="0">
                <a:latin typeface="Gurmukhi MN" charset="0"/>
                <a:ea typeface="Gurmukhi MN" charset="0"/>
                <a:cs typeface="Gurmukhi MN" charset="0"/>
              </a:rPr>
              <a:t>Economy (10:12-19)</a:t>
            </a:r>
          </a:p>
          <a:p>
            <a:pPr marL="568325" indent="-568325">
              <a:lnSpc>
                <a:spcPct val="100000"/>
              </a:lnSpc>
              <a:spcBef>
                <a:spcPts val="1800"/>
              </a:spcBef>
              <a:buSzPct val="80000"/>
              <a:buFont typeface="Arial" charset="0"/>
              <a:buChar char="•"/>
            </a:pPr>
            <a:r>
              <a:rPr lang="en-US" sz="3600" dirty="0" smtClean="0">
                <a:latin typeface="Gurmukhi MN" charset="0"/>
                <a:ea typeface="Gurmukhi MN" charset="0"/>
                <a:cs typeface="Gurmukhi MN" charset="0"/>
              </a:rPr>
              <a:t>The Religion (10:20-24)</a:t>
            </a:r>
          </a:p>
          <a:p>
            <a:pPr marL="568325" indent="-568325">
              <a:lnSpc>
                <a:spcPct val="100000"/>
              </a:lnSpc>
              <a:spcBef>
                <a:spcPts val="1800"/>
              </a:spcBef>
              <a:buSzPct val="80000"/>
              <a:buFont typeface="Arial" charset="0"/>
              <a:buChar char="•"/>
            </a:pPr>
            <a:r>
              <a:rPr lang="en-US" sz="3600" dirty="0" smtClean="0">
                <a:latin typeface="Gurmukhi MN" charset="0"/>
                <a:ea typeface="Gurmukhi MN" charset="0"/>
                <a:cs typeface="Gurmukhi MN" charset="0"/>
              </a:rPr>
              <a:t>The Government (10:25-27)</a:t>
            </a:r>
          </a:p>
          <a:p>
            <a:pPr marL="1025525" lvl="1" indent="-568325">
              <a:lnSpc>
                <a:spcPct val="100000"/>
              </a:lnSpc>
              <a:spcBef>
                <a:spcPts val="1200"/>
              </a:spcBef>
              <a:buSzPct val="80000"/>
              <a:buFont typeface="Arial" charset="0"/>
              <a:buChar char="•"/>
            </a:pPr>
            <a:r>
              <a:rPr lang="en-US" sz="3200" dirty="0" smtClean="0">
                <a:latin typeface="Gurmukhi MN" charset="0"/>
                <a:ea typeface="Gurmukhi MN" charset="0"/>
                <a:cs typeface="Gurmukhi MN" charset="0"/>
              </a:rPr>
              <a:t>Advice sought, none to be given</a:t>
            </a:r>
          </a:p>
          <a:p>
            <a:pPr marL="1025525" lvl="1" indent="-568325">
              <a:lnSpc>
                <a:spcPct val="100000"/>
              </a:lnSpc>
              <a:spcBef>
                <a:spcPts val="1200"/>
              </a:spcBef>
              <a:buSzPct val="80000"/>
              <a:buFont typeface="Arial" charset="0"/>
              <a:buChar char="•"/>
            </a:pPr>
            <a:r>
              <a:rPr lang="en-US" sz="3200" dirty="0" smtClean="0">
                <a:latin typeface="Gurmukhi MN" charset="0"/>
                <a:ea typeface="Gurmukhi MN" charset="0"/>
                <a:cs typeface="Gurmukhi MN" charset="0"/>
              </a:rPr>
              <a:t>King, Prince, &amp; People tremble</a:t>
            </a:r>
            <a:endParaRPr lang="en-US" sz="3200" dirty="0" smtClean="0">
              <a:latin typeface="Gurmukhi MN" charset="0"/>
              <a:ea typeface="Gurmukhi MN" charset="0"/>
              <a:cs typeface="Gurmukhi MN" charset="0"/>
            </a:endParaRPr>
          </a:p>
        </p:txBody>
      </p:sp>
    </p:spTree>
    <p:extLst>
      <p:ext uri="{BB962C8B-B14F-4D97-AF65-F5344CB8AC3E}">
        <p14:creationId xmlns:p14="http://schemas.microsoft.com/office/powerpoint/2010/main" val="10981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Romans 1:21-25</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090247"/>
            <a:ext cx="7886700" cy="5580184"/>
          </a:xfrm>
        </p:spPr>
        <p:txBody>
          <a:bodyPr>
            <a:normAutofit fontScale="92500"/>
          </a:bodyPr>
          <a:lstStyle/>
          <a:p>
            <a:pPr marL="0" indent="0" algn="just">
              <a:lnSpc>
                <a:spcPct val="100000"/>
              </a:lnSpc>
              <a:spcAft>
                <a:spcPts val="2400"/>
              </a:spcAft>
              <a:buSzPct val="80000"/>
              <a:buNone/>
            </a:pPr>
            <a:r>
              <a:rPr lang="en-US" baseline="30000" dirty="0" smtClean="0">
                <a:latin typeface="Gurmukhi MN" charset="0"/>
                <a:ea typeface="Gurmukhi MN" charset="0"/>
                <a:cs typeface="Gurmukhi MN" charset="0"/>
              </a:rPr>
              <a:t>21</a:t>
            </a:r>
            <a:r>
              <a:rPr lang="en-US" dirty="0" smtClean="0">
                <a:latin typeface="Gurmukhi MN" charset="0"/>
                <a:ea typeface="Gurmukhi MN" charset="0"/>
                <a:cs typeface="Gurmukhi MN" charset="0"/>
              </a:rPr>
              <a:t> </a:t>
            </a:r>
            <a:r>
              <a:rPr lang="en-US" dirty="0">
                <a:latin typeface="Gurmukhi MN" charset="0"/>
                <a:ea typeface="Gurmukhi MN" charset="0"/>
                <a:cs typeface="Gurmukhi MN" charset="0"/>
              </a:rPr>
              <a:t>For although they knew God, they did not honor him as God or give thanks to him, but they became futile in their thinking, and their foolish hearts were darkened. </a:t>
            </a:r>
            <a:r>
              <a:rPr lang="en-US" baseline="30000" dirty="0">
                <a:latin typeface="Gurmukhi MN" charset="0"/>
                <a:ea typeface="Gurmukhi MN" charset="0"/>
                <a:cs typeface="Gurmukhi MN" charset="0"/>
              </a:rPr>
              <a:t>22</a:t>
            </a:r>
            <a:r>
              <a:rPr lang="en-US" dirty="0">
                <a:latin typeface="Gurmukhi MN" charset="0"/>
                <a:ea typeface="Gurmukhi MN" charset="0"/>
                <a:cs typeface="Gurmukhi MN" charset="0"/>
              </a:rPr>
              <a:t> Claiming to be wise, they became fools, </a:t>
            </a:r>
            <a:r>
              <a:rPr lang="en-US" baseline="30000" dirty="0">
                <a:latin typeface="Gurmukhi MN" charset="0"/>
                <a:ea typeface="Gurmukhi MN" charset="0"/>
                <a:cs typeface="Gurmukhi MN" charset="0"/>
              </a:rPr>
              <a:t>23</a:t>
            </a:r>
            <a:r>
              <a:rPr lang="en-US" dirty="0">
                <a:latin typeface="Gurmukhi MN" charset="0"/>
                <a:ea typeface="Gurmukhi MN" charset="0"/>
                <a:cs typeface="Gurmukhi MN" charset="0"/>
              </a:rPr>
              <a:t> and exchanged the glory of the immortal God for images resembling mortal man and birds and animals and creeping things</a:t>
            </a:r>
            <a:r>
              <a:rPr lang="en-US" dirty="0" smtClean="0">
                <a:latin typeface="Gurmukhi MN" charset="0"/>
                <a:ea typeface="Gurmukhi MN" charset="0"/>
                <a:cs typeface="Gurmukhi MN" charset="0"/>
              </a:rPr>
              <a:t>.   </a:t>
            </a:r>
            <a:r>
              <a:rPr lang="en-US" baseline="30000" dirty="0" smtClean="0">
                <a:latin typeface="Gurmukhi MN" charset="0"/>
                <a:ea typeface="Gurmukhi MN" charset="0"/>
                <a:cs typeface="Gurmukhi MN" charset="0"/>
              </a:rPr>
              <a:t>24</a:t>
            </a:r>
            <a:r>
              <a:rPr lang="en-US" dirty="0" smtClean="0">
                <a:latin typeface="Gurmukhi MN" charset="0"/>
                <a:ea typeface="Gurmukhi MN" charset="0"/>
                <a:cs typeface="Gurmukhi MN" charset="0"/>
              </a:rPr>
              <a:t> </a:t>
            </a:r>
            <a:r>
              <a:rPr lang="en-US" dirty="0">
                <a:latin typeface="Gurmukhi MN" charset="0"/>
                <a:ea typeface="Gurmukhi MN" charset="0"/>
                <a:cs typeface="Gurmukhi MN" charset="0"/>
              </a:rPr>
              <a:t>Therefore God gave them up in the lusts of their hearts to impurity, to the dishonoring of their bodies among themselves, </a:t>
            </a:r>
            <a:r>
              <a:rPr lang="en-US" baseline="30000" dirty="0">
                <a:latin typeface="Gurmukhi MN" charset="0"/>
                <a:ea typeface="Gurmukhi MN" charset="0"/>
                <a:cs typeface="Gurmukhi MN" charset="0"/>
              </a:rPr>
              <a:t>25</a:t>
            </a:r>
            <a:r>
              <a:rPr lang="en-US" dirty="0">
                <a:latin typeface="Gurmukhi MN" charset="0"/>
                <a:ea typeface="Gurmukhi MN" charset="0"/>
                <a:cs typeface="Gurmukhi MN" charset="0"/>
              </a:rPr>
              <a:t> because they exchanged the truth about God for a lie and worshiped and served the creature rather than the Creator, who is blessed forever! </a:t>
            </a:r>
            <a:r>
              <a:rPr lang="en-US" dirty="0" smtClean="0">
                <a:latin typeface="Gurmukhi MN" charset="0"/>
                <a:ea typeface="Gurmukhi MN" charset="0"/>
                <a:cs typeface="Gurmukhi MN" charset="0"/>
              </a:rPr>
              <a:t>Amen.</a:t>
            </a:r>
            <a:endParaRPr lang="en-US" dirty="0">
              <a:latin typeface="Gurmukhi MN" charset="0"/>
              <a:ea typeface="Gurmukhi MN" charset="0"/>
              <a:cs typeface="Gurmukhi MN" charset="0"/>
            </a:endParaRPr>
          </a:p>
        </p:txBody>
      </p:sp>
      <p:cxnSp>
        <p:nvCxnSpPr>
          <p:cNvPr id="5" name="Straight Connector 4"/>
          <p:cNvCxnSpPr/>
          <p:nvPr/>
        </p:nvCxnSpPr>
        <p:spPr>
          <a:xfrm>
            <a:off x="4841631" y="3118338"/>
            <a:ext cx="3505200" cy="0"/>
          </a:xfrm>
          <a:prstGeom prst="line">
            <a:avLst/>
          </a:prstGeom>
          <a:ln w="38100">
            <a:solidFill>
              <a:srgbClr val="FF7E79"/>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26831" y="3505200"/>
            <a:ext cx="4583723" cy="0"/>
          </a:xfrm>
          <a:prstGeom prst="line">
            <a:avLst/>
          </a:prstGeom>
          <a:ln w="38100">
            <a:solidFill>
              <a:srgbClr val="FF7E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51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Class Objectives</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Identify an O.T. passage relevant to God’s judgment in Ezekiel.</a:t>
            </a:r>
          </a:p>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List 3 aspects of society that will be devastated in God’s judgment.</a:t>
            </a:r>
          </a:p>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Recall the phrase that connects to Paul’s teaching on </a:t>
            </a:r>
            <a:r>
              <a:rPr lang="en-US" sz="3600" dirty="0" smtClean="0">
                <a:latin typeface="Gurmukhi MN" charset="0"/>
                <a:ea typeface="Gurmukhi MN" charset="0"/>
                <a:cs typeface="Gurmukhi MN" charset="0"/>
              </a:rPr>
              <a:t>idolatry</a:t>
            </a:r>
            <a:r>
              <a:rPr lang="en-US" sz="3600" dirty="0" smtClean="0">
                <a:latin typeface="Gurmukhi MN" charset="0"/>
                <a:ea typeface="Gurmukhi MN" charset="0"/>
                <a:cs typeface="Gurmukhi MN" charset="0"/>
              </a:rPr>
              <a:t>. </a:t>
            </a: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496322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urmukhi MN" charset="0"/>
                <a:ea typeface="Gurmukhi MN" charset="0"/>
                <a:cs typeface="Gurmukhi MN" charset="0"/>
              </a:rPr>
              <a:t>The Book of Ezekiel</a:t>
            </a:r>
            <a:endParaRPr lang="en-US" dirty="0">
              <a:latin typeface="Gurmukhi MN" charset="0"/>
              <a:ea typeface="Gurmukhi MN" charset="0"/>
              <a:cs typeface="Gurmukhi MN" charset="0"/>
            </a:endParaRPr>
          </a:p>
        </p:txBody>
      </p:sp>
      <p:sp>
        <p:nvSpPr>
          <p:cNvPr id="3" name="Subtitle 2"/>
          <p:cNvSpPr>
            <a:spLocks noGrp="1"/>
          </p:cNvSpPr>
          <p:nvPr>
            <p:ph type="subTitle" idx="1"/>
          </p:nvPr>
        </p:nvSpPr>
        <p:spPr/>
        <p:txBody>
          <a:bodyPr>
            <a:normAutofit/>
          </a:bodyPr>
          <a:lstStyle/>
          <a:p>
            <a:r>
              <a:rPr lang="en-US" sz="3600" dirty="0" smtClean="0">
                <a:solidFill>
                  <a:srgbClr val="FF7E79"/>
                </a:solidFill>
                <a:latin typeface="Gurmukhi MN" charset="0"/>
                <a:ea typeface="Gurmukhi MN" charset="0"/>
                <a:cs typeface="Gurmukhi MN" charset="0"/>
              </a:rPr>
              <a:t>For </a:t>
            </a:r>
            <a:r>
              <a:rPr lang="en-US" sz="3600" dirty="0" smtClean="0">
                <a:solidFill>
                  <a:srgbClr val="FF7E79"/>
                </a:solidFill>
                <a:latin typeface="Gurmukhi MN" charset="0"/>
                <a:ea typeface="Gurmukhi MN" charset="0"/>
                <a:cs typeface="Gurmukhi MN" charset="0"/>
              </a:rPr>
              <a:t>Sunday</a:t>
            </a:r>
            <a:r>
              <a:rPr lang="en-US" sz="3600" dirty="0" smtClean="0">
                <a:solidFill>
                  <a:srgbClr val="FF7E79"/>
                </a:solidFill>
                <a:latin typeface="Gurmukhi MN" charset="0"/>
                <a:ea typeface="Gurmukhi MN" charset="0"/>
                <a:cs typeface="Gurmukhi MN" charset="0"/>
              </a:rPr>
              <a:t>: </a:t>
            </a:r>
            <a:r>
              <a:rPr lang="en-US" sz="3600" dirty="0" smtClean="0">
                <a:solidFill>
                  <a:srgbClr val="FF7E79"/>
                </a:solidFill>
                <a:latin typeface="Gurmukhi MN" charset="0"/>
                <a:ea typeface="Gurmukhi MN" charset="0"/>
                <a:cs typeface="Gurmukhi MN" charset="0"/>
              </a:rPr>
              <a:t>Ezekiel </a:t>
            </a:r>
            <a:r>
              <a:rPr lang="en-US" sz="3600" dirty="0" smtClean="0">
                <a:solidFill>
                  <a:srgbClr val="FF7E79"/>
                </a:solidFill>
                <a:latin typeface="Gurmukhi MN" charset="0"/>
                <a:ea typeface="Gurmukhi MN" charset="0"/>
                <a:cs typeface="Gurmukhi MN" charset="0"/>
              </a:rPr>
              <a:t>8</a:t>
            </a:r>
            <a:endParaRPr lang="en-US" sz="3600" dirty="0">
              <a:solidFill>
                <a:srgbClr val="FF7E79"/>
              </a:solidFill>
              <a:latin typeface="Gurmukhi MN" charset="0"/>
              <a:ea typeface="Gurmukhi MN" charset="0"/>
              <a:cs typeface="Gurmukhi MN" charset="0"/>
            </a:endParaRPr>
          </a:p>
        </p:txBody>
      </p:sp>
    </p:spTree>
    <p:extLst>
      <p:ext uri="{BB962C8B-B14F-4D97-AF65-F5344CB8AC3E}">
        <p14:creationId xmlns:p14="http://schemas.microsoft.com/office/powerpoint/2010/main" val="1471449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Class Objectives</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Identify </a:t>
            </a:r>
            <a:r>
              <a:rPr lang="en-US" sz="3600" dirty="0" smtClean="0">
                <a:latin typeface="Gurmukhi MN" charset="0"/>
                <a:ea typeface="Gurmukhi MN" charset="0"/>
                <a:cs typeface="Gurmukhi MN" charset="0"/>
              </a:rPr>
              <a:t>an O.T. </a:t>
            </a:r>
            <a:r>
              <a:rPr lang="en-US" sz="3600" dirty="0">
                <a:latin typeface="Gurmukhi MN" charset="0"/>
                <a:ea typeface="Gurmukhi MN" charset="0"/>
                <a:cs typeface="Gurmukhi MN" charset="0"/>
              </a:rPr>
              <a:t>passage relevant to God’s judgment in Ezekiel.</a:t>
            </a:r>
          </a:p>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List </a:t>
            </a:r>
            <a:r>
              <a:rPr lang="en-US" sz="3600" dirty="0" smtClean="0">
                <a:latin typeface="Gurmukhi MN" charset="0"/>
                <a:ea typeface="Gurmukhi MN" charset="0"/>
                <a:cs typeface="Gurmukhi MN" charset="0"/>
              </a:rPr>
              <a:t>3 aspects </a:t>
            </a:r>
            <a:r>
              <a:rPr lang="en-US" sz="3600" dirty="0">
                <a:latin typeface="Gurmukhi MN" charset="0"/>
                <a:ea typeface="Gurmukhi MN" charset="0"/>
                <a:cs typeface="Gurmukhi MN" charset="0"/>
              </a:rPr>
              <a:t>of society that will be devastated in God’s judgment.</a:t>
            </a:r>
          </a:p>
          <a:p>
            <a:pPr marL="458788" indent="-458788">
              <a:lnSpc>
                <a:spcPct val="100000"/>
              </a:lnSpc>
              <a:spcBef>
                <a:spcPts val="400"/>
              </a:spcBef>
              <a:spcAft>
                <a:spcPts val="1800"/>
              </a:spcAft>
              <a:buSzPct val="80000"/>
              <a:buFont typeface="Wingdings" charset="2"/>
              <a:buChar char="Ø"/>
            </a:pPr>
            <a:r>
              <a:rPr lang="en-US" sz="3600" dirty="0">
                <a:latin typeface="Gurmukhi MN" charset="0"/>
                <a:ea typeface="Gurmukhi MN" charset="0"/>
                <a:cs typeface="Gurmukhi MN" charset="0"/>
              </a:rPr>
              <a:t>Recall the phrase that connects </a:t>
            </a:r>
            <a:r>
              <a:rPr lang="en-US" sz="3600" dirty="0" smtClean="0">
                <a:latin typeface="Gurmukhi MN" charset="0"/>
                <a:ea typeface="Gurmukhi MN" charset="0"/>
                <a:cs typeface="Gurmukhi MN" charset="0"/>
              </a:rPr>
              <a:t>to </a:t>
            </a:r>
            <a:r>
              <a:rPr lang="en-US" sz="3600" dirty="0">
                <a:latin typeface="Gurmukhi MN" charset="0"/>
                <a:ea typeface="Gurmukhi MN" charset="0"/>
                <a:cs typeface="Gurmukhi MN" charset="0"/>
              </a:rPr>
              <a:t>Paul’s teaching on </a:t>
            </a:r>
            <a:r>
              <a:rPr lang="en-US" sz="3600" dirty="0" smtClean="0">
                <a:latin typeface="Gurmukhi MN" charset="0"/>
                <a:ea typeface="Gurmukhi MN" charset="0"/>
                <a:cs typeface="Gurmukhi MN" charset="0"/>
              </a:rPr>
              <a:t>idolatry.</a:t>
            </a:r>
            <a:endParaRPr lang="en-US" sz="3600" dirty="0">
              <a:latin typeface="Gurmukhi MN" charset="0"/>
              <a:ea typeface="Gurmukhi MN" charset="0"/>
              <a:cs typeface="Gurmukhi MN" charset="0"/>
            </a:endParaRPr>
          </a:p>
        </p:txBody>
      </p:sp>
      <p:sp>
        <p:nvSpPr>
          <p:cNvPr id="4" name="TextBox 3"/>
          <p:cNvSpPr txBox="1"/>
          <p:nvPr/>
        </p:nvSpPr>
        <p:spPr>
          <a:xfrm>
            <a:off x="1641231" y="5592187"/>
            <a:ext cx="5861538" cy="584775"/>
          </a:xfrm>
          <a:prstGeom prst="rect">
            <a:avLst/>
          </a:prstGeom>
          <a:solidFill>
            <a:srgbClr val="C1C1C1"/>
          </a:solidFill>
        </p:spPr>
        <p:txBody>
          <a:bodyPr wrap="square" rtlCol="0">
            <a:spAutoFit/>
          </a:bodyPr>
          <a:lstStyle/>
          <a:p>
            <a:pPr algn="ctr"/>
            <a:r>
              <a:rPr lang="en-US" sz="3200" dirty="0" smtClean="0">
                <a:solidFill>
                  <a:schemeClr val="bg1"/>
                </a:solidFill>
                <a:latin typeface="Gurmukhi MN" charset="0"/>
                <a:ea typeface="Gurmukhi MN" charset="0"/>
                <a:cs typeface="Gurmukhi MN" charset="0"/>
              </a:rPr>
              <a:t>First, let’s </a:t>
            </a:r>
            <a:r>
              <a:rPr lang="en-US" sz="3200" smtClean="0">
                <a:solidFill>
                  <a:schemeClr val="bg1"/>
                </a:solidFill>
                <a:latin typeface="Gurmukhi MN" charset="0"/>
                <a:ea typeface="Gurmukhi MN" charset="0"/>
                <a:cs typeface="Gurmukhi MN" charset="0"/>
              </a:rPr>
              <a:t>read Ezekiel </a:t>
            </a:r>
            <a:r>
              <a:rPr lang="en-US" sz="3200">
                <a:solidFill>
                  <a:schemeClr val="bg1"/>
                </a:solidFill>
                <a:latin typeface="Gurmukhi MN" charset="0"/>
                <a:ea typeface="Gurmukhi MN" charset="0"/>
                <a:cs typeface="Gurmukhi MN" charset="0"/>
              </a:rPr>
              <a:t>7</a:t>
            </a:r>
            <a:endParaRPr lang="en-US" sz="3200">
              <a:solidFill>
                <a:schemeClr val="bg1"/>
              </a:solidFill>
              <a:latin typeface="Gurmukhi MN" charset="0"/>
              <a:ea typeface="Gurmukhi MN" charset="0"/>
              <a:cs typeface="Gurmukhi MN" charset="0"/>
            </a:endParaRPr>
          </a:p>
        </p:txBody>
      </p:sp>
    </p:spTree>
    <p:extLst>
      <p:ext uri="{BB962C8B-B14F-4D97-AF65-F5344CB8AC3E}">
        <p14:creationId xmlns:p14="http://schemas.microsoft.com/office/powerpoint/2010/main" val="33077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Opening Discussion</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828800"/>
            <a:ext cx="7886700" cy="4348162"/>
          </a:xfrm>
        </p:spPr>
        <p:txBody>
          <a:bodyPr>
            <a:normAutofit/>
          </a:bodyPr>
          <a:lstStyle/>
          <a:p>
            <a:pPr marL="0" indent="0" algn="ctr">
              <a:lnSpc>
                <a:spcPct val="100000"/>
              </a:lnSpc>
              <a:spcAft>
                <a:spcPts val="2400"/>
              </a:spcAft>
              <a:buSzPct val="80000"/>
              <a:buNone/>
            </a:pPr>
            <a:r>
              <a:rPr lang="en-US" sz="4800" dirty="0" smtClean="0">
                <a:latin typeface="Gurmukhi MN" charset="0"/>
                <a:ea typeface="Gurmukhi MN" charset="0"/>
                <a:cs typeface="Gurmukhi MN" charset="0"/>
              </a:rPr>
              <a:t>What does it mean that, by the end of this, the people “will know that I am Jehovah”? (7:4, 9, 27)</a:t>
            </a:r>
            <a:endParaRPr lang="en-US" sz="4800" dirty="0">
              <a:latin typeface="Gurmukhi MN" charset="0"/>
              <a:ea typeface="Gurmukhi MN" charset="0"/>
              <a:cs typeface="Gurmukhi MN" charset="0"/>
            </a:endParaRPr>
          </a:p>
        </p:txBody>
      </p:sp>
    </p:spTree>
    <p:extLst>
      <p:ext uri="{BB962C8B-B14F-4D97-AF65-F5344CB8AC3E}">
        <p14:creationId xmlns:p14="http://schemas.microsoft.com/office/powerpoint/2010/main" val="710215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Important Background</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568325" indent="-568325">
              <a:lnSpc>
                <a:spcPct val="100000"/>
              </a:lnSpc>
              <a:spcBef>
                <a:spcPts val="600"/>
              </a:spcBef>
              <a:spcAft>
                <a:spcPts val="600"/>
              </a:spcAft>
              <a:buSzPct val="80000"/>
              <a:buFont typeface="Arial" charset="0"/>
              <a:buChar char="•"/>
            </a:pPr>
            <a:r>
              <a:rPr lang="en-US" sz="3600" dirty="0" smtClean="0">
                <a:latin typeface="Gurmukhi MN" charset="0"/>
                <a:ea typeface="Gurmukhi MN" charset="0"/>
                <a:cs typeface="Gurmukhi MN" charset="0"/>
              </a:rPr>
              <a:t>Exodus 34:6-7 – </a:t>
            </a:r>
            <a:r>
              <a:rPr lang="en-US" sz="3600" i="1" dirty="0" smtClean="0">
                <a:latin typeface="Gurmukhi MN" charset="0"/>
                <a:ea typeface="Gurmukhi MN" charset="0"/>
                <a:cs typeface="Gurmukhi MN" charset="0"/>
              </a:rPr>
              <a:t>The Name of God</a:t>
            </a:r>
            <a:endParaRPr lang="en-US" sz="3200" i="1" dirty="0" smtClean="0">
              <a:latin typeface="Gurmukhi MN" charset="0"/>
              <a:ea typeface="Gurmukhi MN" charset="0"/>
              <a:cs typeface="Gurmukhi MN" charset="0"/>
            </a:endParaRPr>
          </a:p>
        </p:txBody>
      </p:sp>
    </p:spTree>
    <p:extLst>
      <p:ext uri="{BB962C8B-B14F-4D97-AF65-F5344CB8AC3E}">
        <p14:creationId xmlns:p14="http://schemas.microsoft.com/office/powerpoint/2010/main" val="172160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Exodus 34:6-7</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090247"/>
            <a:ext cx="7886700" cy="5251938"/>
          </a:xfrm>
        </p:spPr>
        <p:txBody>
          <a:bodyPr>
            <a:normAutofit/>
          </a:bodyPr>
          <a:lstStyle/>
          <a:p>
            <a:pPr marL="0" indent="0" algn="ctr">
              <a:lnSpc>
                <a:spcPct val="100000"/>
              </a:lnSpc>
              <a:spcAft>
                <a:spcPts val="600"/>
              </a:spcAft>
              <a:buSzPct val="80000"/>
              <a:buNone/>
            </a:pPr>
            <a:r>
              <a:rPr lang="en-US" sz="3000" baseline="30000" dirty="0" smtClean="0">
                <a:latin typeface="Gurmukhi MN" charset="0"/>
                <a:ea typeface="Gurmukhi MN" charset="0"/>
                <a:cs typeface="Gurmukhi MN" charset="0"/>
              </a:rPr>
              <a:t>6 </a:t>
            </a:r>
            <a:r>
              <a:rPr lang="en-US" sz="3000" dirty="0" smtClean="0">
                <a:latin typeface="Gurmukhi MN" charset="0"/>
                <a:ea typeface="Gurmukhi MN" charset="0"/>
                <a:cs typeface="Gurmukhi MN" charset="0"/>
              </a:rPr>
              <a:t>The </a:t>
            </a:r>
            <a:r>
              <a:rPr lang="en-US" sz="3000" dirty="0">
                <a:latin typeface="Gurmukhi MN" charset="0"/>
                <a:ea typeface="Gurmukhi MN" charset="0"/>
                <a:cs typeface="Gurmukhi MN" charset="0"/>
              </a:rPr>
              <a:t>Lord passed before him and proclaimed</a:t>
            </a:r>
            <a:r>
              <a:rPr lang="en-US" sz="3000" dirty="0" smtClean="0">
                <a:latin typeface="Gurmukhi MN" charset="0"/>
                <a:ea typeface="Gurmukhi MN" charset="0"/>
                <a:cs typeface="Gurmukhi MN" charset="0"/>
              </a:rPr>
              <a:t>, “The </a:t>
            </a:r>
            <a:r>
              <a:rPr lang="en-US" sz="3000" dirty="0">
                <a:latin typeface="Gurmukhi MN" charset="0"/>
                <a:ea typeface="Gurmukhi MN" charset="0"/>
                <a:cs typeface="Gurmukhi MN" charset="0"/>
              </a:rPr>
              <a:t>Lord, the Lord, a God merciful and gracious, slow to anger, and abounding in steadfast love and faithfulness, </a:t>
            </a:r>
            <a:r>
              <a:rPr lang="en-US" sz="3000" baseline="30000" dirty="0">
                <a:latin typeface="Gurmukhi MN" charset="0"/>
                <a:ea typeface="Gurmukhi MN" charset="0"/>
                <a:cs typeface="Gurmukhi MN" charset="0"/>
              </a:rPr>
              <a:t>7</a:t>
            </a:r>
            <a:r>
              <a:rPr lang="en-US" sz="3000" dirty="0">
                <a:latin typeface="Gurmukhi MN" charset="0"/>
                <a:ea typeface="Gurmukhi MN" charset="0"/>
                <a:cs typeface="Gurmukhi MN" charset="0"/>
              </a:rPr>
              <a:t> keeping steadfast love for thousands, forgiving iniquity and transgression and sin, but who will by no means clear the guilty, visiting the iniquity of the fathers on the children and the children's children, to the third and the fourth generation</a:t>
            </a:r>
            <a:r>
              <a:rPr lang="en-US" sz="3000" dirty="0" smtClean="0">
                <a:latin typeface="Gurmukhi MN" charset="0"/>
                <a:ea typeface="Gurmukhi MN" charset="0"/>
                <a:cs typeface="Gurmukhi MN" charset="0"/>
              </a:rPr>
              <a:t>.”</a:t>
            </a:r>
            <a:endParaRPr lang="en-US" sz="3000" dirty="0">
              <a:latin typeface="Gurmukhi MN" charset="0"/>
              <a:ea typeface="Gurmukhi MN" charset="0"/>
              <a:cs typeface="Gurmukhi MN" charset="0"/>
            </a:endParaRPr>
          </a:p>
        </p:txBody>
      </p:sp>
    </p:spTree>
    <p:extLst>
      <p:ext uri="{BB962C8B-B14F-4D97-AF65-F5344CB8AC3E}">
        <p14:creationId xmlns:p14="http://schemas.microsoft.com/office/powerpoint/2010/main" val="15409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Important Background</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568325" indent="-568325">
              <a:lnSpc>
                <a:spcPct val="100000"/>
              </a:lnSpc>
              <a:spcBef>
                <a:spcPts val="600"/>
              </a:spcBef>
              <a:spcAft>
                <a:spcPts val="600"/>
              </a:spcAft>
              <a:buSzPct val="80000"/>
              <a:buFont typeface="Arial" charset="0"/>
              <a:buChar char="•"/>
            </a:pPr>
            <a:r>
              <a:rPr lang="en-US" sz="3600" dirty="0" smtClean="0">
                <a:latin typeface="Gurmukhi MN" charset="0"/>
                <a:ea typeface="Gurmukhi MN" charset="0"/>
                <a:cs typeface="Gurmukhi MN" charset="0"/>
              </a:rPr>
              <a:t>Exodus 34:6-7 – </a:t>
            </a:r>
            <a:r>
              <a:rPr lang="en-US" sz="3600" i="1" dirty="0" smtClean="0">
                <a:latin typeface="Gurmukhi MN" charset="0"/>
                <a:ea typeface="Gurmukhi MN" charset="0"/>
                <a:cs typeface="Gurmukhi MN" charset="0"/>
              </a:rPr>
              <a:t>The Name of God</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Faithful to His covenant people</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Gracious and forgiving</a:t>
            </a:r>
          </a:p>
          <a:p>
            <a:pPr marL="1025525" lvl="1" indent="-568325">
              <a:lnSpc>
                <a:spcPct val="100000"/>
              </a:lnSpc>
              <a:spcBef>
                <a:spcPts val="0"/>
              </a:spcBef>
              <a:spcAft>
                <a:spcPts val="1800"/>
              </a:spcAft>
              <a:buSzPct val="80000"/>
              <a:buFont typeface="Arial" charset="0"/>
              <a:buChar char="•"/>
            </a:pPr>
            <a:r>
              <a:rPr lang="en-US" sz="3200" dirty="0" smtClean="0">
                <a:latin typeface="Gurmukhi MN" charset="0"/>
                <a:ea typeface="Gurmukhi MN" charset="0"/>
                <a:cs typeface="Gurmukhi MN" charset="0"/>
              </a:rPr>
              <a:t>Will not clear the guilty</a:t>
            </a:r>
            <a:endParaRPr lang="en-US" sz="3200" dirty="0" smtClean="0">
              <a:latin typeface="Gurmukhi MN" charset="0"/>
              <a:ea typeface="Gurmukhi MN" charset="0"/>
              <a:cs typeface="Gurmukhi MN" charset="0"/>
            </a:endParaRPr>
          </a:p>
          <a:p>
            <a:pPr marL="568325" indent="-568325">
              <a:lnSpc>
                <a:spcPct val="100000"/>
              </a:lnSpc>
              <a:spcBef>
                <a:spcPts val="0"/>
              </a:spcBef>
              <a:spcAft>
                <a:spcPts val="600"/>
              </a:spcAft>
              <a:buSzPct val="80000"/>
              <a:buFont typeface="Arial" charset="0"/>
              <a:buChar char="•"/>
            </a:pPr>
            <a:r>
              <a:rPr lang="en-US" sz="3600" dirty="0" smtClean="0">
                <a:latin typeface="Gurmukhi MN" charset="0"/>
                <a:ea typeface="Gurmukhi MN" charset="0"/>
                <a:cs typeface="Gurmukhi MN" charset="0"/>
              </a:rPr>
              <a:t>Zephaniah 1 – </a:t>
            </a:r>
            <a:r>
              <a:rPr lang="en-US" sz="3500" i="1" dirty="0" smtClean="0">
                <a:latin typeface="Gurmukhi MN" charset="0"/>
                <a:ea typeface="Gurmukhi MN" charset="0"/>
                <a:cs typeface="Gurmukhi MN" charset="0"/>
              </a:rPr>
              <a:t>The Day of Jehovah</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The Day when God intervenes</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Described in dramatic language</a:t>
            </a:r>
          </a:p>
          <a:p>
            <a:pPr marL="1025525" lvl="1" indent="-568325">
              <a:lnSpc>
                <a:spcPct val="100000"/>
              </a:lnSpc>
              <a:spcBef>
                <a:spcPts val="0"/>
              </a:spcBef>
              <a:spcAft>
                <a:spcPts val="1200"/>
              </a:spcAft>
              <a:buSzPct val="80000"/>
              <a:buFont typeface="Arial" charset="0"/>
              <a:buChar char="•"/>
            </a:pPr>
            <a:r>
              <a:rPr lang="en-US" sz="3200" dirty="0" smtClean="0">
                <a:latin typeface="Gurmukhi MN" charset="0"/>
                <a:ea typeface="Gurmukhi MN" charset="0"/>
                <a:cs typeface="Gurmukhi MN" charset="0"/>
              </a:rPr>
              <a:t>Prophets have been anticipating</a:t>
            </a:r>
            <a:endParaRPr lang="de-DE" sz="3200" dirty="0" smtClean="0">
              <a:latin typeface="Gurmukhi MN" charset="0"/>
              <a:ea typeface="Gurmukhi MN" charset="0"/>
              <a:cs typeface="Gurmukhi MN" charset="0"/>
            </a:endParaRPr>
          </a:p>
        </p:txBody>
      </p:sp>
    </p:spTree>
    <p:extLst>
      <p:ext uri="{BB962C8B-B14F-4D97-AF65-F5344CB8AC3E}">
        <p14:creationId xmlns:p14="http://schemas.microsoft.com/office/powerpoint/2010/main" val="175124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smtClean="0">
                <a:solidFill>
                  <a:srgbClr val="FF7E79"/>
                </a:solidFill>
                <a:latin typeface="Gurmukhi MN" charset="0"/>
                <a:ea typeface="Gurmukhi MN" charset="0"/>
                <a:cs typeface="Gurmukhi MN" charset="0"/>
              </a:rPr>
              <a:t>The End! A Disaster! (10:1-9)</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568325" indent="-568325">
              <a:lnSpc>
                <a:spcPct val="100000"/>
              </a:lnSpc>
              <a:spcBef>
                <a:spcPts val="400"/>
              </a:spcBef>
              <a:spcAft>
                <a:spcPts val="600"/>
              </a:spcAft>
              <a:buSzPct val="80000"/>
              <a:buFont typeface="Arial" charset="0"/>
              <a:buChar char="•"/>
            </a:pPr>
            <a:r>
              <a:rPr lang="en-US" sz="3600" dirty="0">
                <a:latin typeface="Gurmukhi MN" charset="0"/>
                <a:ea typeface="Gurmukhi MN" charset="0"/>
                <a:cs typeface="Gurmukhi MN" charset="0"/>
              </a:rPr>
              <a:t>List all the things that God says are coming </a:t>
            </a:r>
            <a:r>
              <a:rPr lang="en-US" sz="3600" dirty="0" smtClean="0">
                <a:latin typeface="Gurmukhi MN" charset="0"/>
                <a:ea typeface="Gurmukhi MN" charset="0"/>
                <a:cs typeface="Gurmukhi MN" charset="0"/>
              </a:rPr>
              <a:t>upon </a:t>
            </a:r>
            <a:r>
              <a:rPr lang="en-US" sz="3600" dirty="0">
                <a:latin typeface="Gurmukhi MN" charset="0"/>
                <a:ea typeface="Gurmukhi MN" charset="0"/>
                <a:cs typeface="Gurmukhi MN" charset="0"/>
              </a:rPr>
              <a:t>Israel</a:t>
            </a:r>
            <a:r>
              <a:rPr lang="en-US" sz="3600" dirty="0" smtClean="0">
                <a:latin typeface="Gurmukhi MN" charset="0"/>
                <a:ea typeface="Gurmukhi MN" charset="0"/>
                <a:cs typeface="Gurmukhi MN" charset="0"/>
              </a:rPr>
              <a:t>:</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The end (2, 3, 6)</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Your ways, abominations (3, 4)</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A disaster (5)</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Your doom (7)</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The time (7)</a:t>
            </a:r>
          </a:p>
          <a:p>
            <a:pPr marL="1025525" lvl="1" indent="-568325">
              <a:lnSpc>
                <a:spcPct val="100000"/>
              </a:lnSpc>
              <a:spcBef>
                <a:spcPts val="0"/>
              </a:spcBef>
              <a:spcAft>
                <a:spcPts val="600"/>
              </a:spcAft>
              <a:buSzPct val="80000"/>
              <a:buFont typeface="Arial" charset="0"/>
              <a:buChar char="•"/>
            </a:pPr>
            <a:r>
              <a:rPr lang="en-US" sz="3200" dirty="0" smtClean="0">
                <a:latin typeface="Gurmukhi MN" charset="0"/>
                <a:ea typeface="Gurmukhi MN" charset="0"/>
                <a:cs typeface="Gurmukhi MN" charset="0"/>
              </a:rPr>
              <a:t>My wrath (8)</a:t>
            </a:r>
            <a:endParaRPr lang="en-US" sz="3200" dirty="0">
              <a:latin typeface="Gurmukhi MN" charset="0"/>
              <a:ea typeface="Gurmukhi MN" charset="0"/>
              <a:cs typeface="Gurmukhi MN" charset="0"/>
            </a:endParaRPr>
          </a:p>
        </p:txBody>
      </p:sp>
    </p:spTree>
    <p:extLst>
      <p:ext uri="{BB962C8B-B14F-4D97-AF65-F5344CB8AC3E}">
        <p14:creationId xmlns:p14="http://schemas.microsoft.com/office/powerpoint/2010/main" val="44291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dirty="0" smtClean="0">
                <a:solidFill>
                  <a:srgbClr val="FF7E79"/>
                </a:solidFill>
                <a:latin typeface="Gurmukhi MN" charset="0"/>
                <a:ea typeface="Gurmukhi MN" charset="0"/>
                <a:cs typeface="Gurmukhi MN" charset="0"/>
              </a:rPr>
              <a:t>The Day! (7:10-27)</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0" indent="0">
              <a:lnSpc>
                <a:spcPct val="100000"/>
              </a:lnSpc>
              <a:spcBef>
                <a:spcPts val="0"/>
              </a:spcBef>
              <a:buSzPct val="80000"/>
              <a:buNone/>
            </a:pPr>
            <a:r>
              <a:rPr lang="en-US" sz="3200" dirty="0" smtClean="0">
                <a:latin typeface="Gurmukhi MN" charset="0"/>
                <a:ea typeface="Gurmukhi MN" charset="0"/>
                <a:cs typeface="Gurmukhi MN" charset="0"/>
              </a:rPr>
              <a:t>God </a:t>
            </a:r>
            <a:r>
              <a:rPr lang="en-US" sz="3200" dirty="0">
                <a:latin typeface="Gurmukhi MN" charset="0"/>
                <a:ea typeface="Gurmukhi MN" charset="0"/>
                <a:cs typeface="Gurmukhi MN" charset="0"/>
              </a:rPr>
              <a:t>will bring devastation upon:</a:t>
            </a:r>
          </a:p>
          <a:p>
            <a:pPr marL="568325" indent="-568325">
              <a:lnSpc>
                <a:spcPct val="100000"/>
              </a:lnSpc>
              <a:spcBef>
                <a:spcPts val="1800"/>
              </a:spcBef>
              <a:buSzPct val="80000"/>
              <a:buFont typeface="Arial" charset="0"/>
              <a:buChar char="•"/>
            </a:pPr>
            <a:r>
              <a:rPr lang="en-US" sz="3600" dirty="0">
                <a:latin typeface="Gurmukhi MN" charset="0"/>
                <a:ea typeface="Gurmukhi MN" charset="0"/>
                <a:cs typeface="Gurmukhi MN" charset="0"/>
              </a:rPr>
              <a:t>The </a:t>
            </a:r>
            <a:r>
              <a:rPr lang="en-US" sz="3600" dirty="0" smtClean="0">
                <a:latin typeface="Gurmukhi MN" charset="0"/>
                <a:ea typeface="Gurmukhi MN" charset="0"/>
                <a:cs typeface="Gurmukhi MN" charset="0"/>
              </a:rPr>
              <a:t>Economy (10:12-19)</a:t>
            </a:r>
          </a:p>
          <a:p>
            <a:pPr marL="1025525" lvl="1" indent="-568325">
              <a:lnSpc>
                <a:spcPct val="100000"/>
              </a:lnSpc>
              <a:spcBef>
                <a:spcPts val="600"/>
              </a:spcBef>
              <a:buSzPct val="80000"/>
              <a:buFont typeface="Arial" charset="0"/>
              <a:buChar char="•"/>
            </a:pPr>
            <a:r>
              <a:rPr lang="en-US" sz="3200" dirty="0" smtClean="0">
                <a:latin typeface="Gurmukhi MN" charset="0"/>
                <a:ea typeface="Gurmukhi MN" charset="0"/>
                <a:cs typeface="Gurmukhi MN" charset="0"/>
              </a:rPr>
              <a:t>Buyer and seller both sunk</a:t>
            </a:r>
          </a:p>
          <a:p>
            <a:pPr marL="1025525" lvl="1" indent="-568325">
              <a:lnSpc>
                <a:spcPct val="100000"/>
              </a:lnSpc>
              <a:spcBef>
                <a:spcPts val="600"/>
              </a:spcBef>
              <a:buSzPct val="80000"/>
              <a:buFont typeface="Arial" charset="0"/>
              <a:buChar char="•"/>
            </a:pPr>
            <a:r>
              <a:rPr lang="en-US" sz="3200" dirty="0" smtClean="0">
                <a:latin typeface="Gurmukhi MN" charset="0"/>
                <a:ea typeface="Gurmukhi MN" charset="0"/>
                <a:cs typeface="Gurmukhi MN" charset="0"/>
              </a:rPr>
              <a:t>Field and city both destroyed</a:t>
            </a:r>
          </a:p>
          <a:p>
            <a:pPr marL="1025525" lvl="1" indent="-568325">
              <a:lnSpc>
                <a:spcPct val="100000"/>
              </a:lnSpc>
              <a:spcBef>
                <a:spcPts val="600"/>
              </a:spcBef>
              <a:buSzPct val="80000"/>
              <a:buFont typeface="Arial" charset="0"/>
              <a:buChar char="•"/>
            </a:pPr>
            <a:r>
              <a:rPr lang="en-US" sz="3200" dirty="0" smtClean="0">
                <a:latin typeface="Gurmukhi MN" charset="0"/>
                <a:ea typeface="Gurmukhi MN" charset="0"/>
                <a:cs typeface="Gurmukhi MN" charset="0"/>
              </a:rPr>
              <a:t>Money will be useless, abhorrent</a:t>
            </a:r>
            <a:endParaRPr lang="en-US" sz="3200" dirty="0">
              <a:latin typeface="Gurmukhi MN" charset="0"/>
              <a:ea typeface="Gurmukhi MN" charset="0"/>
              <a:cs typeface="Gurmukhi MN" charset="0"/>
            </a:endParaRPr>
          </a:p>
        </p:txBody>
      </p:sp>
    </p:spTree>
    <p:extLst>
      <p:ext uri="{BB962C8B-B14F-4D97-AF65-F5344CB8AC3E}">
        <p14:creationId xmlns:p14="http://schemas.microsoft.com/office/powerpoint/2010/main" val="150224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dirty="0" smtClean="0">
                <a:solidFill>
                  <a:srgbClr val="FF7E79"/>
                </a:solidFill>
                <a:latin typeface="Gurmukhi MN" charset="0"/>
                <a:ea typeface="Gurmukhi MN" charset="0"/>
                <a:cs typeface="Gurmukhi MN" charset="0"/>
              </a:rPr>
              <a:t>The Day! (7:10-27)</a:t>
            </a:r>
            <a:endParaRPr lang="en-US" dirty="0">
              <a:solidFill>
                <a:srgbClr val="FF7E79"/>
              </a:solidFill>
              <a:latin typeface="Gurmukhi MN" charset="0"/>
              <a:ea typeface="Gurmukhi MN" charset="0"/>
              <a:cs typeface="Gurmukhi MN" charset="0"/>
            </a:endParaRPr>
          </a:p>
        </p:txBody>
      </p:sp>
      <p:sp>
        <p:nvSpPr>
          <p:cNvPr id="3" name="Content Placeholder 2"/>
          <p:cNvSpPr>
            <a:spLocks noGrp="1"/>
          </p:cNvSpPr>
          <p:nvPr>
            <p:ph idx="1"/>
          </p:nvPr>
        </p:nvSpPr>
        <p:spPr>
          <a:xfrm>
            <a:off x="628650" y="1359877"/>
            <a:ext cx="7886700" cy="4817085"/>
          </a:xfrm>
        </p:spPr>
        <p:txBody>
          <a:bodyPr>
            <a:noAutofit/>
          </a:bodyPr>
          <a:lstStyle/>
          <a:p>
            <a:pPr marL="0" indent="0">
              <a:lnSpc>
                <a:spcPct val="100000"/>
              </a:lnSpc>
              <a:spcBef>
                <a:spcPts val="0"/>
              </a:spcBef>
              <a:buSzPct val="80000"/>
              <a:buNone/>
            </a:pPr>
            <a:r>
              <a:rPr lang="en-US" sz="3200" dirty="0" smtClean="0">
                <a:latin typeface="Gurmukhi MN" charset="0"/>
                <a:ea typeface="Gurmukhi MN" charset="0"/>
                <a:cs typeface="Gurmukhi MN" charset="0"/>
              </a:rPr>
              <a:t>God </a:t>
            </a:r>
            <a:r>
              <a:rPr lang="en-US" sz="3200" dirty="0">
                <a:latin typeface="Gurmukhi MN" charset="0"/>
                <a:ea typeface="Gurmukhi MN" charset="0"/>
                <a:cs typeface="Gurmukhi MN" charset="0"/>
              </a:rPr>
              <a:t>will bring devastation upon:</a:t>
            </a:r>
          </a:p>
          <a:p>
            <a:pPr marL="568325" indent="-568325">
              <a:lnSpc>
                <a:spcPct val="100000"/>
              </a:lnSpc>
              <a:spcBef>
                <a:spcPts val="1800"/>
              </a:spcBef>
              <a:buSzPct val="80000"/>
              <a:buFont typeface="Arial" charset="0"/>
              <a:buChar char="•"/>
            </a:pPr>
            <a:r>
              <a:rPr lang="en-US" sz="3600" dirty="0">
                <a:latin typeface="Gurmukhi MN" charset="0"/>
                <a:ea typeface="Gurmukhi MN" charset="0"/>
                <a:cs typeface="Gurmukhi MN" charset="0"/>
              </a:rPr>
              <a:t>The </a:t>
            </a:r>
            <a:r>
              <a:rPr lang="en-US" sz="3600" dirty="0" smtClean="0">
                <a:latin typeface="Gurmukhi MN" charset="0"/>
                <a:ea typeface="Gurmukhi MN" charset="0"/>
                <a:cs typeface="Gurmukhi MN" charset="0"/>
              </a:rPr>
              <a:t>Economy (10:12-19)</a:t>
            </a:r>
          </a:p>
          <a:p>
            <a:pPr marL="568325" indent="-568325">
              <a:lnSpc>
                <a:spcPct val="100000"/>
              </a:lnSpc>
              <a:spcBef>
                <a:spcPts val="1800"/>
              </a:spcBef>
              <a:buSzPct val="80000"/>
              <a:buFont typeface="Arial" charset="0"/>
              <a:buChar char="•"/>
            </a:pPr>
            <a:r>
              <a:rPr lang="en-US" sz="3600" dirty="0" smtClean="0">
                <a:latin typeface="Gurmukhi MN" charset="0"/>
                <a:ea typeface="Gurmukhi MN" charset="0"/>
                <a:cs typeface="Gurmukhi MN" charset="0"/>
              </a:rPr>
              <a:t>The Religion (10:20-24)</a:t>
            </a:r>
          </a:p>
          <a:p>
            <a:pPr marL="1025525" lvl="1" indent="-568325">
              <a:lnSpc>
                <a:spcPct val="100000"/>
              </a:lnSpc>
              <a:spcBef>
                <a:spcPts val="1200"/>
              </a:spcBef>
              <a:buSzPct val="80000"/>
              <a:buFont typeface="Arial" charset="0"/>
              <a:buChar char="•"/>
            </a:pPr>
            <a:r>
              <a:rPr lang="en-US" sz="3200" dirty="0" smtClean="0">
                <a:latin typeface="Gurmukhi MN" charset="0"/>
                <a:ea typeface="Gurmukhi MN" charset="0"/>
                <a:cs typeface="Gurmukhi MN" charset="0"/>
              </a:rPr>
              <a:t>Their idols will be destroyed</a:t>
            </a:r>
          </a:p>
          <a:p>
            <a:pPr marL="1025525" lvl="1" indent="-568325">
              <a:lnSpc>
                <a:spcPct val="100000"/>
              </a:lnSpc>
              <a:spcBef>
                <a:spcPts val="1200"/>
              </a:spcBef>
              <a:buSzPct val="80000"/>
              <a:buFont typeface="Arial" charset="0"/>
              <a:buChar char="•"/>
            </a:pPr>
            <a:r>
              <a:rPr lang="en-US" sz="3200" dirty="0" smtClean="0">
                <a:latin typeface="Gurmukhi MN" charset="0"/>
                <a:ea typeface="Gurmukhi MN" charset="0"/>
                <a:cs typeface="Gurmukhi MN" charset="0"/>
              </a:rPr>
              <a:t>God’s temple also destroyed</a:t>
            </a:r>
            <a:endParaRPr lang="en-US" sz="3200" dirty="0">
              <a:latin typeface="Gurmukhi MN" charset="0"/>
              <a:ea typeface="Gurmukhi MN" charset="0"/>
              <a:cs typeface="Gurmukhi MN" charset="0"/>
            </a:endParaRPr>
          </a:p>
        </p:txBody>
      </p:sp>
    </p:spTree>
    <p:extLst>
      <p:ext uri="{BB962C8B-B14F-4D97-AF65-F5344CB8AC3E}">
        <p14:creationId xmlns:p14="http://schemas.microsoft.com/office/powerpoint/2010/main" val="11019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1579</TotalTime>
  <Words>553</Words>
  <Application>Microsoft Macintosh PowerPoint</Application>
  <PresentationFormat>On-screen Show (4:3)</PresentationFormat>
  <Paragraphs>57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Calibri Light</vt:lpstr>
      <vt:lpstr>Gurmukhi MN</vt:lpstr>
      <vt:lpstr>Wingdings</vt:lpstr>
      <vt:lpstr>Arial</vt:lpstr>
      <vt:lpstr>Office Theme</vt:lpstr>
      <vt:lpstr>The Book of Ezekiel</vt:lpstr>
      <vt:lpstr>Class Objectives</vt:lpstr>
      <vt:lpstr>Opening Discussion</vt:lpstr>
      <vt:lpstr>Important Background</vt:lpstr>
      <vt:lpstr>Exodus 34:6-7</vt:lpstr>
      <vt:lpstr>Important Background</vt:lpstr>
      <vt:lpstr>The End! A Disaster! (10:1-9)</vt:lpstr>
      <vt:lpstr>The Day! (7:10-27)</vt:lpstr>
      <vt:lpstr>The Day! (7:10-27)</vt:lpstr>
      <vt:lpstr>The Day! (7:10-27)</vt:lpstr>
      <vt:lpstr>Romans 1:21-25</vt:lpstr>
      <vt:lpstr>Class Objectives</vt:lpstr>
      <vt:lpstr>The Book of Ezekiel</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Ezekiel</dc:title>
  <dc:creator>Microsoft Office User</dc:creator>
  <cp:lastModifiedBy>Microsoft Office User</cp:lastModifiedBy>
  <cp:revision>40</cp:revision>
  <cp:lastPrinted>2022-03-03T01:31:43Z</cp:lastPrinted>
  <dcterms:created xsi:type="dcterms:W3CDTF">2022-03-02T15:56:44Z</dcterms:created>
  <dcterms:modified xsi:type="dcterms:W3CDTF">2022-03-23T21:42:20Z</dcterms:modified>
</cp:coreProperties>
</file>