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handoutMasterIdLst>
    <p:handoutMasterId r:id="rId14"/>
  </p:handoutMasterIdLst>
  <p:sldIdLst>
    <p:sldId id="257" r:id="rId2"/>
    <p:sldId id="295" r:id="rId3"/>
    <p:sldId id="304" r:id="rId4"/>
    <p:sldId id="307" r:id="rId5"/>
    <p:sldId id="311" r:id="rId6"/>
    <p:sldId id="305" r:id="rId7"/>
    <p:sldId id="313" r:id="rId8"/>
    <p:sldId id="314" r:id="rId9"/>
    <p:sldId id="312" r:id="rId10"/>
    <p:sldId id="315" r:id="rId11"/>
    <p:sldId id="284"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E79"/>
    <a:srgbClr val="009193"/>
    <a:srgbClr val="C1C1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4"/>
    <p:restoredTop sz="94592"/>
  </p:normalViewPr>
  <p:slideViewPr>
    <p:cSldViewPr snapToGrid="0" snapToObjects="1">
      <p:cViewPr varScale="1">
        <p:scale>
          <a:sx n="91" d="100"/>
          <a:sy n="91" d="100"/>
        </p:scale>
        <p:origin x="1688" y="176"/>
      </p:cViewPr>
      <p:guideLst/>
    </p:cSldViewPr>
  </p:slideViewPr>
  <p:notesTextViewPr>
    <p:cViewPr>
      <p:scale>
        <a:sx n="1" d="1"/>
        <a:sy n="1" d="1"/>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E8A7E04D-845F-8D4B-8B09-72FFFF378FC0}" type="datetimeFigureOut">
              <a:rPr lang="en-US" smtClean="0"/>
              <a:t>4/6/22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FB3672-C14A-9145-879D-F43753BCAAA3}" type="slidenum">
              <a:rPr lang="en-US" smtClean="0"/>
              <a:t>‹#›</a:t>
            </a:fld>
            <a:endParaRPr lang="en-US"/>
          </a:p>
        </p:txBody>
      </p:sp>
    </p:spTree>
    <p:extLst>
      <p:ext uri="{BB962C8B-B14F-4D97-AF65-F5344CB8AC3E}">
        <p14:creationId xmlns:p14="http://schemas.microsoft.com/office/powerpoint/2010/main" val="7548794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76AEAB1-C44D-D947-9CF9-45D859BE840B}" type="datetimeFigureOut">
              <a:rPr lang="en-US" smtClean="0"/>
              <a:t>4/6/22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134199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6AEAB1-C44D-D947-9CF9-45D859BE840B}" type="datetimeFigureOut">
              <a:rPr lang="en-US" smtClean="0"/>
              <a:t>4/6/22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1323873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6AEAB1-C44D-D947-9CF9-45D859BE840B}" type="datetimeFigureOut">
              <a:rPr lang="en-US" smtClean="0"/>
              <a:t>4/6/22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25823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6AEAB1-C44D-D947-9CF9-45D859BE840B}" type="datetimeFigureOut">
              <a:rPr lang="en-US" smtClean="0"/>
              <a:t>4/6/22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2115394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AEAB1-C44D-D947-9CF9-45D859BE840B}" type="datetimeFigureOut">
              <a:rPr lang="en-US" smtClean="0"/>
              <a:t>4/6/22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1844929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6AEAB1-C44D-D947-9CF9-45D859BE840B}" type="datetimeFigureOut">
              <a:rPr lang="en-US" smtClean="0"/>
              <a:t>4/6/22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221710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6AEAB1-C44D-D947-9CF9-45D859BE840B}" type="datetimeFigureOut">
              <a:rPr lang="en-US" smtClean="0"/>
              <a:t>4/6/22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409153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6AEAB1-C44D-D947-9CF9-45D859BE840B}" type="datetimeFigureOut">
              <a:rPr lang="en-US" smtClean="0"/>
              <a:t>4/6/22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401900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AEAB1-C44D-D947-9CF9-45D859BE840B}" type="datetimeFigureOut">
              <a:rPr lang="en-US" smtClean="0"/>
              <a:t>4/6/22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908978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AEAB1-C44D-D947-9CF9-45D859BE840B}" type="datetimeFigureOut">
              <a:rPr lang="en-US" smtClean="0"/>
              <a:t>4/6/22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214673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AEAB1-C44D-D947-9CF9-45D859BE840B}" type="datetimeFigureOut">
              <a:rPr lang="en-US" smtClean="0"/>
              <a:t>4/6/22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3399553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AEAB1-C44D-D947-9CF9-45D859BE840B}" type="datetimeFigureOut">
              <a:rPr lang="en-US" smtClean="0"/>
              <a:t>4/6/22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8AE1C2-BAC5-934D-BA15-D9DE82DE61FF}" type="slidenum">
              <a:rPr lang="en-US" smtClean="0"/>
              <a:t>‹#›</a:t>
            </a:fld>
            <a:endParaRPr lang="en-US"/>
          </a:p>
        </p:txBody>
      </p:sp>
    </p:spTree>
    <p:extLst>
      <p:ext uri="{BB962C8B-B14F-4D97-AF65-F5344CB8AC3E}">
        <p14:creationId xmlns:p14="http://schemas.microsoft.com/office/powerpoint/2010/main" val="171620127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Gurmukhi MN" charset="0"/>
                <a:ea typeface="Gurmukhi MN" charset="0"/>
                <a:cs typeface="Gurmukhi MN" charset="0"/>
              </a:rPr>
              <a:t>The Book of Ezekiel</a:t>
            </a:r>
            <a:endParaRPr lang="en-US" dirty="0">
              <a:latin typeface="Gurmukhi MN" charset="0"/>
              <a:ea typeface="Gurmukhi MN" charset="0"/>
              <a:cs typeface="Gurmukhi MN" charset="0"/>
            </a:endParaRPr>
          </a:p>
        </p:txBody>
      </p:sp>
      <p:sp>
        <p:nvSpPr>
          <p:cNvPr id="3" name="Subtitle 2"/>
          <p:cNvSpPr>
            <a:spLocks noGrp="1"/>
          </p:cNvSpPr>
          <p:nvPr>
            <p:ph type="subTitle" idx="1"/>
          </p:nvPr>
        </p:nvSpPr>
        <p:spPr/>
        <p:txBody>
          <a:bodyPr>
            <a:normAutofit/>
          </a:bodyPr>
          <a:lstStyle/>
          <a:p>
            <a:r>
              <a:rPr lang="en-US" sz="3600" dirty="0" smtClean="0">
                <a:solidFill>
                  <a:srgbClr val="FF7E79"/>
                </a:solidFill>
                <a:latin typeface="Gurmukhi MN" charset="0"/>
                <a:ea typeface="Gurmukhi MN" charset="0"/>
                <a:cs typeface="Gurmukhi MN" charset="0"/>
              </a:rPr>
              <a:t>Class #</a:t>
            </a:r>
            <a:r>
              <a:rPr lang="en-US" sz="3600" dirty="0" smtClean="0">
                <a:solidFill>
                  <a:srgbClr val="FF7E79"/>
                </a:solidFill>
                <a:latin typeface="Gurmukhi MN" charset="0"/>
                <a:ea typeface="Gurmukhi MN" charset="0"/>
                <a:cs typeface="Gurmukhi MN" charset="0"/>
              </a:rPr>
              <a:t>11</a:t>
            </a:r>
            <a:endParaRPr lang="en-US" sz="3600" dirty="0" smtClean="0">
              <a:solidFill>
                <a:srgbClr val="FF7E79"/>
              </a:solidFill>
              <a:latin typeface="Gurmukhi MN" charset="0"/>
              <a:ea typeface="Gurmukhi MN" charset="0"/>
              <a:cs typeface="Gurmukhi MN" charset="0"/>
            </a:endParaRPr>
          </a:p>
          <a:p>
            <a:r>
              <a:rPr lang="en-US" sz="3600" dirty="0" smtClean="0">
                <a:solidFill>
                  <a:srgbClr val="FF7E79"/>
                </a:solidFill>
                <a:latin typeface="Gurmukhi MN" charset="0"/>
                <a:ea typeface="Gurmukhi MN" charset="0"/>
                <a:cs typeface="Gurmukhi MN" charset="0"/>
              </a:rPr>
              <a:t>Signs, Proverbs, &amp; Prophets</a:t>
            </a:r>
            <a:endParaRPr lang="en-US" sz="3600" dirty="0">
              <a:solidFill>
                <a:srgbClr val="FF7E79"/>
              </a:solidFill>
              <a:latin typeface="Gurmukhi MN" charset="0"/>
              <a:ea typeface="Gurmukhi MN" charset="0"/>
              <a:cs typeface="Gurmukhi MN" charset="0"/>
            </a:endParaRPr>
          </a:p>
        </p:txBody>
      </p:sp>
    </p:spTree>
    <p:extLst>
      <p:ext uri="{BB962C8B-B14F-4D97-AF65-F5344CB8AC3E}">
        <p14:creationId xmlns:p14="http://schemas.microsoft.com/office/powerpoint/2010/main" val="1924554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1489463"/>
          </a:xfrm>
        </p:spPr>
        <p:txBody>
          <a:bodyPr>
            <a:normAutofit/>
          </a:bodyPr>
          <a:lstStyle/>
          <a:p>
            <a:pPr algn="ctr"/>
            <a:r>
              <a:rPr lang="en-US" smtClean="0">
                <a:solidFill>
                  <a:srgbClr val="FF7E79"/>
                </a:solidFill>
                <a:latin typeface="Gurmukhi MN" charset="0"/>
                <a:ea typeface="Gurmukhi MN" charset="0"/>
                <a:cs typeface="Gurmukhi MN" charset="0"/>
              </a:rPr>
              <a:t>False Prophetesses </a:t>
            </a:r>
            <a:br>
              <a:rPr lang="en-US" smtClean="0">
                <a:solidFill>
                  <a:srgbClr val="FF7E79"/>
                </a:solidFill>
                <a:latin typeface="Gurmukhi MN" charset="0"/>
                <a:ea typeface="Gurmukhi MN" charset="0"/>
                <a:cs typeface="Gurmukhi MN" charset="0"/>
              </a:rPr>
            </a:br>
            <a:r>
              <a:rPr lang="en-US" smtClean="0">
                <a:solidFill>
                  <a:srgbClr val="FF7E79"/>
                </a:solidFill>
                <a:latin typeface="Gurmukhi MN" charset="0"/>
                <a:ea typeface="Gurmukhi MN" charset="0"/>
                <a:cs typeface="Gurmukhi MN" charset="0"/>
              </a:rPr>
              <a:t>(13:17-23)</a:t>
            </a:r>
            <a:endParaRPr lang="en-US" dirty="0">
              <a:solidFill>
                <a:srgbClr val="FF7E79"/>
              </a:solidFill>
              <a:latin typeface="Gurmukhi MN" charset="0"/>
              <a:ea typeface="Gurmukhi MN" charset="0"/>
              <a:cs typeface="Gurmukhi MN" charset="0"/>
            </a:endParaRPr>
          </a:p>
        </p:txBody>
      </p:sp>
      <p:sp>
        <p:nvSpPr>
          <p:cNvPr id="3" name="Content Placeholder 2"/>
          <p:cNvSpPr>
            <a:spLocks noGrp="1"/>
          </p:cNvSpPr>
          <p:nvPr>
            <p:ph idx="1"/>
          </p:nvPr>
        </p:nvSpPr>
        <p:spPr>
          <a:xfrm>
            <a:off x="628650" y="1786597"/>
            <a:ext cx="7886700" cy="4811150"/>
          </a:xfrm>
        </p:spPr>
        <p:txBody>
          <a:bodyPr>
            <a:noAutofit/>
          </a:bodyPr>
          <a:lstStyle/>
          <a:p>
            <a:pPr marL="568325" indent="-568325">
              <a:lnSpc>
                <a:spcPct val="100000"/>
              </a:lnSpc>
              <a:spcBef>
                <a:spcPts val="400"/>
              </a:spcBef>
              <a:spcAft>
                <a:spcPts val="2400"/>
              </a:spcAft>
              <a:buSzPct val="80000"/>
              <a:buFont typeface="Arial" charset="0"/>
              <a:buChar char="•"/>
            </a:pPr>
            <a:r>
              <a:rPr lang="en-US" sz="3200" dirty="0">
                <a:latin typeface="Gurmukhi MN" charset="0"/>
                <a:ea typeface="Gurmukhi MN" charset="0"/>
                <a:cs typeface="Gurmukhi MN" charset="0"/>
              </a:rPr>
              <a:t>God also rebukes the women who prophesy falsely using </a:t>
            </a:r>
            <a:r>
              <a:rPr lang="en-US" sz="3200" dirty="0" smtClean="0">
                <a:latin typeface="Gurmukhi MN" charset="0"/>
                <a:ea typeface="Gurmukhi MN" charset="0"/>
                <a:cs typeface="Gurmukhi MN" charset="0"/>
              </a:rPr>
              <a:t>divination.</a:t>
            </a:r>
            <a:endParaRPr lang="en-US" sz="3200" dirty="0">
              <a:latin typeface="Gurmukhi MN" charset="0"/>
              <a:ea typeface="Gurmukhi MN" charset="0"/>
              <a:cs typeface="Gurmukhi MN" charset="0"/>
            </a:endParaRPr>
          </a:p>
          <a:p>
            <a:pPr marL="568325" indent="-568325">
              <a:lnSpc>
                <a:spcPct val="100000"/>
              </a:lnSpc>
              <a:spcBef>
                <a:spcPts val="400"/>
              </a:spcBef>
              <a:buSzPct val="80000"/>
              <a:buFont typeface="Arial" charset="0"/>
              <a:buChar char="•"/>
            </a:pPr>
            <a:r>
              <a:rPr lang="en-US" sz="3200" dirty="0" smtClean="0">
                <a:latin typeface="Gurmukhi MN" charset="0"/>
                <a:ea typeface="Gurmukhi MN" charset="0"/>
                <a:cs typeface="Gurmukhi MN" charset="0"/>
              </a:rPr>
              <a:t>Their motivation? </a:t>
            </a:r>
            <a:r>
              <a:rPr lang="en-US" sz="3200" dirty="0">
                <a:latin typeface="Gurmukhi MN" charset="0"/>
                <a:ea typeface="Gurmukhi MN" charset="0"/>
                <a:cs typeface="Gurmukhi MN" charset="0"/>
              </a:rPr>
              <a:t>(13:19</a:t>
            </a:r>
            <a:r>
              <a:rPr lang="en-US" sz="3200" dirty="0" smtClean="0">
                <a:latin typeface="Gurmukhi MN" charset="0"/>
                <a:ea typeface="Gurmukhi MN" charset="0"/>
                <a:cs typeface="Gurmukhi MN" charset="0"/>
              </a:rPr>
              <a:t>)</a:t>
            </a:r>
          </a:p>
          <a:p>
            <a:pPr marL="1025525" lvl="1" indent="-568325">
              <a:lnSpc>
                <a:spcPct val="100000"/>
              </a:lnSpc>
              <a:spcBef>
                <a:spcPts val="400"/>
              </a:spcBef>
              <a:spcAft>
                <a:spcPts val="2400"/>
              </a:spcAft>
              <a:buSzPct val="80000"/>
              <a:buFont typeface="Arial" charset="0"/>
              <a:buChar char="•"/>
            </a:pPr>
            <a:r>
              <a:rPr lang="en-US" sz="2800" dirty="0" smtClean="0">
                <a:solidFill>
                  <a:srgbClr val="FF7E79"/>
                </a:solidFill>
                <a:latin typeface="Gurmukhi MN" charset="0"/>
                <a:ea typeface="Gurmukhi MN" charset="0"/>
                <a:cs typeface="Gurmukhi MN" charset="0"/>
              </a:rPr>
              <a:t>Gain / survival (“handfuls of grain”)</a:t>
            </a:r>
            <a:endParaRPr lang="en-US" sz="2800" dirty="0">
              <a:solidFill>
                <a:srgbClr val="FF7E79"/>
              </a:solidFill>
              <a:latin typeface="Gurmukhi MN" charset="0"/>
              <a:ea typeface="Gurmukhi MN" charset="0"/>
              <a:cs typeface="Gurmukhi MN" charset="0"/>
            </a:endParaRPr>
          </a:p>
          <a:p>
            <a:pPr marL="568325" indent="-568325">
              <a:lnSpc>
                <a:spcPct val="100000"/>
              </a:lnSpc>
              <a:spcBef>
                <a:spcPts val="400"/>
              </a:spcBef>
              <a:spcAft>
                <a:spcPts val="1200"/>
              </a:spcAft>
              <a:buSzPct val="80000"/>
              <a:buFont typeface="Arial" charset="0"/>
              <a:buChar char="•"/>
            </a:pPr>
            <a:r>
              <a:rPr lang="en-US" sz="3200" dirty="0" smtClean="0">
                <a:latin typeface="Gurmukhi MN" charset="0"/>
                <a:ea typeface="Gurmukhi MN" charset="0"/>
                <a:cs typeface="Gurmukhi MN" charset="0"/>
              </a:rPr>
              <a:t>“Disheartening </a:t>
            </a:r>
            <a:r>
              <a:rPr lang="en-US" sz="3200" dirty="0">
                <a:latin typeface="Gurmukhi MN" charset="0"/>
                <a:ea typeface="Gurmukhi MN" charset="0"/>
                <a:cs typeface="Gurmukhi MN" charset="0"/>
              </a:rPr>
              <a:t>the righteous” / “encouraging the wicked”? (13:22)</a:t>
            </a:r>
          </a:p>
        </p:txBody>
      </p:sp>
    </p:spTree>
    <p:extLst>
      <p:ext uri="{BB962C8B-B14F-4D97-AF65-F5344CB8AC3E}">
        <p14:creationId xmlns:p14="http://schemas.microsoft.com/office/powerpoint/2010/main" val="425931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lstStyle/>
          <a:p>
            <a:pPr algn="ctr"/>
            <a:r>
              <a:rPr lang="en-US" dirty="0" smtClean="0">
                <a:solidFill>
                  <a:srgbClr val="FF7E79"/>
                </a:solidFill>
                <a:latin typeface="Gurmukhi MN" charset="0"/>
                <a:ea typeface="Gurmukhi MN" charset="0"/>
                <a:cs typeface="Gurmukhi MN" charset="0"/>
              </a:rPr>
              <a:t>Class Objectives</a:t>
            </a:r>
            <a:endParaRPr lang="en-US" dirty="0">
              <a:solidFill>
                <a:srgbClr val="FF7E79"/>
              </a:solidFill>
              <a:latin typeface="Gurmukhi MN" charset="0"/>
              <a:ea typeface="Gurmukhi MN" charset="0"/>
              <a:cs typeface="Gurmukhi MN" charset="0"/>
            </a:endParaRPr>
          </a:p>
        </p:txBody>
      </p:sp>
      <p:sp>
        <p:nvSpPr>
          <p:cNvPr id="3" name="Content Placeholder 2"/>
          <p:cNvSpPr>
            <a:spLocks noGrp="1"/>
          </p:cNvSpPr>
          <p:nvPr>
            <p:ph idx="1"/>
          </p:nvPr>
        </p:nvSpPr>
        <p:spPr>
          <a:xfrm>
            <a:off x="628650" y="1359877"/>
            <a:ext cx="7886700" cy="4817085"/>
          </a:xfrm>
        </p:spPr>
        <p:txBody>
          <a:bodyPr>
            <a:noAutofit/>
          </a:bodyPr>
          <a:lstStyle/>
          <a:p>
            <a:pPr marL="458788" indent="-458788">
              <a:lnSpc>
                <a:spcPct val="100000"/>
              </a:lnSpc>
              <a:spcBef>
                <a:spcPts val="400"/>
              </a:spcBef>
              <a:spcAft>
                <a:spcPts val="1800"/>
              </a:spcAft>
              <a:buSzPct val="80000"/>
              <a:buFont typeface="Wingdings" charset="2"/>
              <a:buChar char="Ø"/>
            </a:pPr>
            <a:r>
              <a:rPr lang="en-US" sz="3600" dirty="0">
                <a:latin typeface="Gurmukhi MN" charset="0"/>
                <a:ea typeface="Gurmukhi MN" charset="0"/>
                <a:cs typeface="Gurmukhi MN" charset="0"/>
              </a:rPr>
              <a:t>Recall the two sign-acts that Ezekiel performs in chapter 12. </a:t>
            </a:r>
          </a:p>
          <a:p>
            <a:pPr marL="458788" indent="-458788">
              <a:lnSpc>
                <a:spcPct val="100000"/>
              </a:lnSpc>
              <a:spcBef>
                <a:spcPts val="400"/>
              </a:spcBef>
              <a:spcAft>
                <a:spcPts val="1800"/>
              </a:spcAft>
              <a:buSzPct val="80000"/>
              <a:buFont typeface="Wingdings" charset="2"/>
              <a:buChar char="Ø"/>
            </a:pPr>
            <a:r>
              <a:rPr lang="en-US" sz="3600" dirty="0">
                <a:latin typeface="Gurmukhi MN" charset="0"/>
                <a:ea typeface="Gurmukhi MN" charset="0"/>
                <a:cs typeface="Gurmukhi MN" charset="0"/>
              </a:rPr>
              <a:t>Explain the proverbs going around about God’s prophecies.</a:t>
            </a:r>
          </a:p>
          <a:p>
            <a:pPr marL="458788" indent="-458788">
              <a:lnSpc>
                <a:spcPct val="100000"/>
              </a:lnSpc>
              <a:spcBef>
                <a:spcPts val="400"/>
              </a:spcBef>
              <a:spcAft>
                <a:spcPts val="1800"/>
              </a:spcAft>
              <a:buSzPct val="80000"/>
              <a:buFont typeface="Wingdings" charset="2"/>
              <a:buChar char="Ø"/>
            </a:pPr>
            <a:r>
              <a:rPr lang="en-US" sz="3600" dirty="0">
                <a:latin typeface="Gurmukhi MN" charset="0"/>
                <a:ea typeface="Gurmukhi MN" charset="0"/>
                <a:cs typeface="Gurmukhi MN" charset="0"/>
              </a:rPr>
              <a:t>Describe the message and motivation of the false prophets. </a:t>
            </a:r>
          </a:p>
        </p:txBody>
      </p:sp>
    </p:spTree>
    <p:extLst>
      <p:ext uri="{BB962C8B-B14F-4D97-AF65-F5344CB8AC3E}">
        <p14:creationId xmlns:p14="http://schemas.microsoft.com/office/powerpoint/2010/main" val="4963227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Gurmukhi MN" charset="0"/>
                <a:ea typeface="Gurmukhi MN" charset="0"/>
                <a:cs typeface="Gurmukhi MN" charset="0"/>
              </a:rPr>
              <a:t>The Book of Ezekiel</a:t>
            </a:r>
            <a:endParaRPr lang="en-US" dirty="0">
              <a:latin typeface="Gurmukhi MN" charset="0"/>
              <a:ea typeface="Gurmukhi MN" charset="0"/>
              <a:cs typeface="Gurmukhi MN" charset="0"/>
            </a:endParaRPr>
          </a:p>
        </p:txBody>
      </p:sp>
      <p:sp>
        <p:nvSpPr>
          <p:cNvPr id="3" name="Subtitle 2"/>
          <p:cNvSpPr>
            <a:spLocks noGrp="1"/>
          </p:cNvSpPr>
          <p:nvPr>
            <p:ph type="subTitle" idx="1"/>
          </p:nvPr>
        </p:nvSpPr>
        <p:spPr/>
        <p:txBody>
          <a:bodyPr>
            <a:normAutofit/>
          </a:bodyPr>
          <a:lstStyle/>
          <a:p>
            <a:r>
              <a:rPr lang="en-US" sz="3600" dirty="0" smtClean="0">
                <a:solidFill>
                  <a:srgbClr val="FF7E79"/>
                </a:solidFill>
                <a:latin typeface="Gurmukhi MN" charset="0"/>
                <a:ea typeface="Gurmukhi MN" charset="0"/>
                <a:cs typeface="Gurmukhi MN" charset="0"/>
              </a:rPr>
              <a:t>For </a:t>
            </a:r>
            <a:r>
              <a:rPr lang="en-US" sz="3600" dirty="0" smtClean="0">
                <a:solidFill>
                  <a:srgbClr val="FF7E79"/>
                </a:solidFill>
                <a:latin typeface="Gurmukhi MN" charset="0"/>
                <a:ea typeface="Gurmukhi MN" charset="0"/>
                <a:cs typeface="Gurmukhi MN" charset="0"/>
              </a:rPr>
              <a:t>Sunday</a:t>
            </a:r>
            <a:r>
              <a:rPr lang="en-US" sz="3600" dirty="0" smtClean="0">
                <a:solidFill>
                  <a:srgbClr val="FF7E79"/>
                </a:solidFill>
                <a:latin typeface="Gurmukhi MN" charset="0"/>
                <a:ea typeface="Gurmukhi MN" charset="0"/>
                <a:cs typeface="Gurmukhi MN" charset="0"/>
              </a:rPr>
              <a:t>: </a:t>
            </a:r>
            <a:r>
              <a:rPr lang="en-US" sz="3600" dirty="0" smtClean="0">
                <a:solidFill>
                  <a:srgbClr val="FF7E79"/>
                </a:solidFill>
                <a:latin typeface="Gurmukhi MN" charset="0"/>
                <a:ea typeface="Gurmukhi MN" charset="0"/>
                <a:cs typeface="Gurmukhi MN" charset="0"/>
              </a:rPr>
              <a:t>Ezekiel </a:t>
            </a:r>
            <a:r>
              <a:rPr lang="en-US" sz="3600" dirty="0" smtClean="0">
                <a:solidFill>
                  <a:srgbClr val="FF7E79"/>
                </a:solidFill>
                <a:latin typeface="Gurmukhi MN" charset="0"/>
                <a:ea typeface="Gurmukhi MN" charset="0"/>
                <a:cs typeface="Gurmukhi MN" charset="0"/>
              </a:rPr>
              <a:t>14-15</a:t>
            </a:r>
            <a:endParaRPr lang="en-US" sz="3600" dirty="0">
              <a:solidFill>
                <a:srgbClr val="FF7E79"/>
              </a:solidFill>
              <a:latin typeface="Gurmukhi MN" charset="0"/>
              <a:ea typeface="Gurmukhi MN" charset="0"/>
              <a:cs typeface="Gurmukhi MN" charset="0"/>
            </a:endParaRPr>
          </a:p>
        </p:txBody>
      </p:sp>
    </p:spTree>
    <p:extLst>
      <p:ext uri="{BB962C8B-B14F-4D97-AF65-F5344CB8AC3E}">
        <p14:creationId xmlns:p14="http://schemas.microsoft.com/office/powerpoint/2010/main" val="1471449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lstStyle/>
          <a:p>
            <a:pPr algn="ctr"/>
            <a:r>
              <a:rPr lang="en-US" dirty="0" smtClean="0">
                <a:solidFill>
                  <a:srgbClr val="FF7E79"/>
                </a:solidFill>
                <a:latin typeface="Gurmukhi MN" charset="0"/>
                <a:ea typeface="Gurmukhi MN" charset="0"/>
                <a:cs typeface="Gurmukhi MN" charset="0"/>
              </a:rPr>
              <a:t>Class Objectives</a:t>
            </a:r>
            <a:endParaRPr lang="en-US" dirty="0">
              <a:solidFill>
                <a:srgbClr val="FF7E79"/>
              </a:solidFill>
              <a:latin typeface="Gurmukhi MN" charset="0"/>
              <a:ea typeface="Gurmukhi MN" charset="0"/>
              <a:cs typeface="Gurmukhi MN" charset="0"/>
            </a:endParaRPr>
          </a:p>
        </p:txBody>
      </p:sp>
      <p:sp>
        <p:nvSpPr>
          <p:cNvPr id="3" name="Content Placeholder 2"/>
          <p:cNvSpPr>
            <a:spLocks noGrp="1"/>
          </p:cNvSpPr>
          <p:nvPr>
            <p:ph idx="1"/>
          </p:nvPr>
        </p:nvSpPr>
        <p:spPr>
          <a:xfrm>
            <a:off x="628650" y="1359877"/>
            <a:ext cx="7886700" cy="4817085"/>
          </a:xfrm>
        </p:spPr>
        <p:txBody>
          <a:bodyPr>
            <a:noAutofit/>
          </a:bodyPr>
          <a:lstStyle/>
          <a:p>
            <a:pPr marL="458788" indent="-458788">
              <a:lnSpc>
                <a:spcPct val="100000"/>
              </a:lnSpc>
              <a:spcBef>
                <a:spcPts val="400"/>
              </a:spcBef>
              <a:spcAft>
                <a:spcPts val="1800"/>
              </a:spcAft>
              <a:buSzPct val="80000"/>
              <a:buFont typeface="Wingdings" charset="2"/>
              <a:buChar char="Ø"/>
            </a:pPr>
            <a:r>
              <a:rPr lang="en-US" sz="3600" dirty="0">
                <a:latin typeface="Gurmukhi MN" charset="0"/>
                <a:ea typeface="Gurmukhi MN" charset="0"/>
                <a:cs typeface="Gurmukhi MN" charset="0"/>
              </a:rPr>
              <a:t>Recall the two </a:t>
            </a:r>
            <a:r>
              <a:rPr lang="en-US" sz="3600" dirty="0" smtClean="0">
                <a:latin typeface="Gurmukhi MN" charset="0"/>
                <a:ea typeface="Gurmukhi MN" charset="0"/>
                <a:cs typeface="Gurmukhi MN" charset="0"/>
              </a:rPr>
              <a:t>sign-acts </a:t>
            </a:r>
            <a:r>
              <a:rPr lang="en-US" sz="3600" dirty="0">
                <a:latin typeface="Gurmukhi MN" charset="0"/>
                <a:ea typeface="Gurmukhi MN" charset="0"/>
                <a:cs typeface="Gurmukhi MN" charset="0"/>
              </a:rPr>
              <a:t>that Ezekiel performs in </a:t>
            </a:r>
            <a:r>
              <a:rPr lang="en-US" sz="3600" dirty="0" smtClean="0">
                <a:latin typeface="Gurmukhi MN" charset="0"/>
                <a:ea typeface="Gurmukhi MN" charset="0"/>
                <a:cs typeface="Gurmukhi MN" charset="0"/>
              </a:rPr>
              <a:t>chapter 12. </a:t>
            </a:r>
            <a:endParaRPr lang="en-US" sz="3600" dirty="0">
              <a:latin typeface="Gurmukhi MN" charset="0"/>
              <a:ea typeface="Gurmukhi MN" charset="0"/>
              <a:cs typeface="Gurmukhi MN" charset="0"/>
            </a:endParaRPr>
          </a:p>
          <a:p>
            <a:pPr marL="458788" indent="-458788">
              <a:lnSpc>
                <a:spcPct val="100000"/>
              </a:lnSpc>
              <a:spcBef>
                <a:spcPts val="400"/>
              </a:spcBef>
              <a:spcAft>
                <a:spcPts val="1800"/>
              </a:spcAft>
              <a:buSzPct val="80000"/>
              <a:buFont typeface="Wingdings" charset="2"/>
              <a:buChar char="Ø"/>
            </a:pPr>
            <a:r>
              <a:rPr lang="en-US" sz="3600" dirty="0">
                <a:latin typeface="Gurmukhi MN" charset="0"/>
                <a:ea typeface="Gurmukhi MN" charset="0"/>
                <a:cs typeface="Gurmukhi MN" charset="0"/>
              </a:rPr>
              <a:t>Explain the proverbs going around </a:t>
            </a:r>
            <a:r>
              <a:rPr lang="en-US" sz="3600" dirty="0" smtClean="0">
                <a:latin typeface="Gurmukhi MN" charset="0"/>
                <a:ea typeface="Gurmukhi MN" charset="0"/>
                <a:cs typeface="Gurmukhi MN" charset="0"/>
              </a:rPr>
              <a:t>about God’s </a:t>
            </a:r>
            <a:r>
              <a:rPr lang="en-US" sz="3600" dirty="0">
                <a:latin typeface="Gurmukhi MN" charset="0"/>
                <a:ea typeface="Gurmukhi MN" charset="0"/>
                <a:cs typeface="Gurmukhi MN" charset="0"/>
              </a:rPr>
              <a:t>prophecies.</a:t>
            </a:r>
          </a:p>
          <a:p>
            <a:pPr marL="458788" indent="-458788">
              <a:lnSpc>
                <a:spcPct val="100000"/>
              </a:lnSpc>
              <a:spcBef>
                <a:spcPts val="400"/>
              </a:spcBef>
              <a:spcAft>
                <a:spcPts val="1800"/>
              </a:spcAft>
              <a:buSzPct val="80000"/>
              <a:buFont typeface="Wingdings" charset="2"/>
              <a:buChar char="Ø"/>
            </a:pPr>
            <a:r>
              <a:rPr lang="en-US" sz="3600" dirty="0">
                <a:latin typeface="Gurmukhi MN" charset="0"/>
                <a:ea typeface="Gurmukhi MN" charset="0"/>
                <a:cs typeface="Gurmukhi MN" charset="0"/>
              </a:rPr>
              <a:t>Describe the message and motivation of the false </a:t>
            </a:r>
            <a:r>
              <a:rPr lang="en-US" sz="3600" dirty="0" smtClean="0">
                <a:latin typeface="Gurmukhi MN" charset="0"/>
                <a:ea typeface="Gurmukhi MN" charset="0"/>
                <a:cs typeface="Gurmukhi MN" charset="0"/>
              </a:rPr>
              <a:t>prophets. </a:t>
            </a:r>
            <a:endParaRPr lang="en-US" sz="3600" dirty="0">
              <a:latin typeface="Gurmukhi MN" charset="0"/>
              <a:ea typeface="Gurmukhi MN" charset="0"/>
              <a:cs typeface="Gurmukhi MN" charset="0"/>
            </a:endParaRPr>
          </a:p>
        </p:txBody>
      </p:sp>
    </p:spTree>
    <p:extLst>
      <p:ext uri="{BB962C8B-B14F-4D97-AF65-F5344CB8AC3E}">
        <p14:creationId xmlns:p14="http://schemas.microsoft.com/office/powerpoint/2010/main" val="338413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1348786"/>
          </a:xfrm>
        </p:spPr>
        <p:txBody>
          <a:bodyPr>
            <a:normAutofit/>
          </a:bodyPr>
          <a:lstStyle/>
          <a:p>
            <a:pPr algn="ctr"/>
            <a:r>
              <a:rPr lang="en-US" dirty="0">
                <a:solidFill>
                  <a:srgbClr val="FF7E79"/>
                </a:solidFill>
                <a:latin typeface="Gurmukhi MN" charset="0"/>
                <a:ea typeface="Gurmukhi MN" charset="0"/>
                <a:cs typeface="Gurmukhi MN" charset="0"/>
              </a:rPr>
              <a:t>Dramatic </a:t>
            </a:r>
            <a:r>
              <a:rPr lang="en-US">
                <a:solidFill>
                  <a:srgbClr val="FF7E79"/>
                </a:solidFill>
                <a:latin typeface="Gurmukhi MN" charset="0"/>
                <a:ea typeface="Gurmukhi MN" charset="0"/>
                <a:cs typeface="Gurmukhi MN" charset="0"/>
              </a:rPr>
              <a:t>Performances </a:t>
            </a:r>
            <a:r>
              <a:rPr lang="en-US" smtClean="0">
                <a:solidFill>
                  <a:srgbClr val="FF7E79"/>
                </a:solidFill>
                <a:latin typeface="Gurmukhi MN" charset="0"/>
                <a:ea typeface="Gurmukhi MN" charset="0"/>
                <a:cs typeface="Gurmukhi MN" charset="0"/>
              </a:rPr>
              <a:t/>
            </a:r>
            <a:br>
              <a:rPr lang="en-US" smtClean="0">
                <a:solidFill>
                  <a:srgbClr val="FF7E79"/>
                </a:solidFill>
                <a:latin typeface="Gurmukhi MN" charset="0"/>
                <a:ea typeface="Gurmukhi MN" charset="0"/>
                <a:cs typeface="Gurmukhi MN" charset="0"/>
              </a:rPr>
            </a:br>
            <a:r>
              <a:rPr lang="en-US" smtClean="0">
                <a:solidFill>
                  <a:srgbClr val="FF7E79"/>
                </a:solidFill>
                <a:latin typeface="Gurmukhi MN" charset="0"/>
                <a:ea typeface="Gurmukhi MN" charset="0"/>
                <a:cs typeface="Gurmukhi MN" charset="0"/>
              </a:rPr>
              <a:t>(12:1-20</a:t>
            </a:r>
            <a:r>
              <a:rPr lang="en-US">
                <a:solidFill>
                  <a:srgbClr val="FF7E79"/>
                </a:solidFill>
                <a:latin typeface="Gurmukhi MN" charset="0"/>
                <a:ea typeface="Gurmukhi MN" charset="0"/>
                <a:cs typeface="Gurmukhi MN" charset="0"/>
              </a:rPr>
              <a:t>)</a:t>
            </a:r>
            <a:endParaRPr lang="en-US" dirty="0">
              <a:solidFill>
                <a:srgbClr val="FF7E79"/>
              </a:solidFill>
              <a:latin typeface="Gurmukhi MN" charset="0"/>
              <a:ea typeface="Gurmukhi MN" charset="0"/>
              <a:cs typeface="Gurmukhi MN" charset="0"/>
            </a:endParaRPr>
          </a:p>
        </p:txBody>
      </p:sp>
      <p:sp>
        <p:nvSpPr>
          <p:cNvPr id="3" name="Content Placeholder 2"/>
          <p:cNvSpPr>
            <a:spLocks noGrp="1"/>
          </p:cNvSpPr>
          <p:nvPr>
            <p:ph idx="1"/>
          </p:nvPr>
        </p:nvSpPr>
        <p:spPr>
          <a:xfrm>
            <a:off x="628650" y="1599027"/>
            <a:ext cx="7886700" cy="4998720"/>
          </a:xfrm>
        </p:spPr>
        <p:txBody>
          <a:bodyPr>
            <a:noAutofit/>
          </a:bodyPr>
          <a:lstStyle/>
          <a:p>
            <a:pPr marL="568325" indent="-568325">
              <a:lnSpc>
                <a:spcPct val="100000"/>
              </a:lnSpc>
              <a:spcBef>
                <a:spcPts val="400"/>
              </a:spcBef>
              <a:spcAft>
                <a:spcPts val="1200"/>
              </a:spcAft>
              <a:buSzPct val="80000"/>
              <a:buFont typeface="Arial" charset="0"/>
              <a:buChar char="•"/>
            </a:pPr>
            <a:r>
              <a:rPr lang="en-US" sz="3200" dirty="0" smtClean="0">
                <a:latin typeface="Gurmukhi MN" charset="0"/>
                <a:ea typeface="Gurmukhi MN" charset="0"/>
                <a:cs typeface="Gurmukhi MN" charset="0"/>
              </a:rPr>
              <a:t>This is a rebellious people, who </a:t>
            </a:r>
            <a:r>
              <a:rPr lang="en-US" sz="3200" dirty="0">
                <a:latin typeface="Gurmukhi MN" charset="0"/>
                <a:ea typeface="Gurmukhi MN" charset="0"/>
                <a:cs typeface="Gurmukhi MN" charset="0"/>
              </a:rPr>
              <a:t>have eyes but don’t see, ears but don’t hear. </a:t>
            </a:r>
            <a:r>
              <a:rPr lang="en-US" sz="3200" dirty="0" smtClean="0">
                <a:latin typeface="Gurmukhi MN" charset="0"/>
                <a:ea typeface="Gurmukhi MN" charset="0"/>
                <a:cs typeface="Gurmukhi MN" charset="0"/>
              </a:rPr>
              <a:t>(see </a:t>
            </a:r>
            <a:r>
              <a:rPr lang="en-US" sz="3200" dirty="0">
                <a:latin typeface="Gurmukhi MN" charset="0"/>
                <a:ea typeface="Gurmukhi MN" charset="0"/>
                <a:cs typeface="Gurmukhi MN" charset="0"/>
              </a:rPr>
              <a:t>Isaiah </a:t>
            </a:r>
            <a:r>
              <a:rPr lang="en-US" sz="3200" dirty="0" smtClean="0">
                <a:latin typeface="Gurmukhi MN" charset="0"/>
                <a:ea typeface="Gurmukhi MN" charset="0"/>
                <a:cs typeface="Gurmukhi MN" charset="0"/>
              </a:rPr>
              <a:t>6:9; Jeremiah </a:t>
            </a:r>
            <a:r>
              <a:rPr lang="en-US" sz="3200" dirty="0">
                <a:latin typeface="Gurmukhi MN" charset="0"/>
                <a:ea typeface="Gurmukhi MN" charset="0"/>
                <a:cs typeface="Gurmukhi MN" charset="0"/>
              </a:rPr>
              <a:t>5:21)</a:t>
            </a:r>
          </a:p>
          <a:p>
            <a:pPr marL="568325" indent="-568325">
              <a:lnSpc>
                <a:spcPct val="100000"/>
              </a:lnSpc>
              <a:spcBef>
                <a:spcPts val="400"/>
              </a:spcBef>
              <a:spcAft>
                <a:spcPts val="1200"/>
              </a:spcAft>
              <a:buSzPct val="80000"/>
              <a:buFont typeface="Arial" charset="0"/>
              <a:buChar char="•"/>
            </a:pPr>
            <a:r>
              <a:rPr lang="en-US" sz="3200" dirty="0" smtClean="0">
                <a:latin typeface="Gurmukhi MN" charset="0"/>
                <a:ea typeface="Gurmukhi MN" charset="0"/>
                <a:cs typeface="Gurmukhi MN" charset="0"/>
              </a:rPr>
              <a:t>Ezekiel acts </a:t>
            </a:r>
            <a:r>
              <a:rPr lang="en-US" sz="3200" dirty="0">
                <a:latin typeface="Gurmukhi MN" charset="0"/>
                <a:ea typeface="Gurmukhi MN" charset="0"/>
                <a:cs typeface="Gurmukhi MN" charset="0"/>
              </a:rPr>
              <a:t>out someone going into </a:t>
            </a:r>
            <a:r>
              <a:rPr lang="en-US" sz="3200" dirty="0" smtClean="0">
                <a:latin typeface="Gurmukhi MN" charset="0"/>
                <a:ea typeface="Gurmukhi MN" charset="0"/>
                <a:cs typeface="Gurmukhi MN" charset="0"/>
              </a:rPr>
              <a:t>exile, going </a:t>
            </a:r>
            <a:r>
              <a:rPr lang="en-US" sz="3200" dirty="0">
                <a:latin typeface="Gurmukhi MN" charset="0"/>
                <a:ea typeface="Gurmukhi MN" charset="0"/>
                <a:cs typeface="Gurmukhi MN" charset="0"/>
              </a:rPr>
              <a:t>out at </a:t>
            </a:r>
            <a:r>
              <a:rPr lang="en-US" sz="3200" dirty="0" smtClean="0">
                <a:latin typeface="Gurmukhi MN" charset="0"/>
                <a:ea typeface="Gurmukhi MN" charset="0"/>
                <a:cs typeface="Gurmukhi MN" charset="0"/>
              </a:rPr>
              <a:t>night and covering </a:t>
            </a:r>
            <a:r>
              <a:rPr lang="en-US" sz="3200" dirty="0">
                <a:latin typeface="Gurmukhi MN" charset="0"/>
                <a:ea typeface="Gurmukhi MN" charset="0"/>
                <a:cs typeface="Gurmukhi MN" charset="0"/>
              </a:rPr>
              <a:t>his </a:t>
            </a:r>
            <a:r>
              <a:rPr lang="en-US" sz="3200" dirty="0" smtClean="0">
                <a:latin typeface="Gurmukhi MN" charset="0"/>
                <a:ea typeface="Gurmukhi MN" charset="0"/>
                <a:cs typeface="Gurmukhi MN" charset="0"/>
              </a:rPr>
              <a:t>face. (12:3-6</a:t>
            </a:r>
            <a:r>
              <a:rPr lang="en-US" sz="3200" dirty="0">
                <a:latin typeface="Gurmukhi MN" charset="0"/>
                <a:ea typeface="Gurmukhi MN" charset="0"/>
                <a:cs typeface="Gurmukhi MN" charset="0"/>
              </a:rPr>
              <a:t>)</a:t>
            </a:r>
          </a:p>
          <a:p>
            <a:pPr marL="568325" indent="-568325">
              <a:lnSpc>
                <a:spcPct val="100000"/>
              </a:lnSpc>
              <a:spcBef>
                <a:spcPts val="400"/>
              </a:spcBef>
              <a:spcAft>
                <a:spcPts val="1200"/>
              </a:spcAft>
              <a:buSzPct val="80000"/>
              <a:buFont typeface="Arial" charset="0"/>
              <a:buChar char="•"/>
            </a:pPr>
            <a:r>
              <a:rPr lang="en-US" sz="3200" dirty="0" smtClean="0">
                <a:latin typeface="Gurmukhi MN" charset="0"/>
                <a:ea typeface="Gurmukhi MN" charset="0"/>
                <a:cs typeface="Gurmukhi MN" charset="0"/>
              </a:rPr>
              <a:t>Represents the prince in </a:t>
            </a:r>
            <a:r>
              <a:rPr lang="en-US" sz="3200" dirty="0">
                <a:latin typeface="Gurmukhi MN" charset="0"/>
                <a:ea typeface="Gurmukhi MN" charset="0"/>
                <a:cs typeface="Gurmukhi MN" charset="0"/>
              </a:rPr>
              <a:t>Jerusalem, who will try to </a:t>
            </a:r>
            <a:r>
              <a:rPr lang="en-US" sz="3200" dirty="0" smtClean="0">
                <a:latin typeface="Gurmukhi MN" charset="0"/>
                <a:ea typeface="Gurmukhi MN" charset="0"/>
                <a:cs typeface="Gurmukhi MN" charset="0"/>
              </a:rPr>
              <a:t>escape but be caught and taken </a:t>
            </a:r>
            <a:r>
              <a:rPr lang="en-US" sz="3200" dirty="0">
                <a:latin typeface="Gurmukhi MN" charset="0"/>
                <a:ea typeface="Gurmukhi MN" charset="0"/>
                <a:cs typeface="Gurmukhi MN" charset="0"/>
              </a:rPr>
              <a:t>to Babylon. (12:8-13)</a:t>
            </a:r>
            <a:endParaRPr lang="en-US" sz="3200" dirty="0">
              <a:latin typeface="Gurmukhi MN" charset="0"/>
              <a:ea typeface="Gurmukhi MN" charset="0"/>
              <a:cs typeface="Gurmukhi MN" charset="0"/>
            </a:endParaRPr>
          </a:p>
        </p:txBody>
      </p:sp>
    </p:spTree>
    <p:extLst>
      <p:ext uri="{BB962C8B-B14F-4D97-AF65-F5344CB8AC3E}">
        <p14:creationId xmlns:p14="http://schemas.microsoft.com/office/powerpoint/2010/main" val="127832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lstStyle/>
          <a:p>
            <a:pPr algn="ctr"/>
            <a:r>
              <a:rPr lang="en-US" dirty="0" smtClean="0">
                <a:solidFill>
                  <a:srgbClr val="FF7E79"/>
                </a:solidFill>
                <a:latin typeface="Gurmukhi MN" charset="0"/>
                <a:ea typeface="Gurmukhi MN" charset="0"/>
                <a:cs typeface="Gurmukhi MN" charset="0"/>
              </a:rPr>
              <a:t>Jeremiah 39:1-7</a:t>
            </a:r>
            <a:endParaRPr lang="en-US" dirty="0">
              <a:solidFill>
                <a:srgbClr val="FF7E79"/>
              </a:solidFill>
              <a:latin typeface="Gurmukhi MN" charset="0"/>
              <a:ea typeface="Gurmukhi MN" charset="0"/>
              <a:cs typeface="Gurmukhi MN" charset="0"/>
            </a:endParaRPr>
          </a:p>
        </p:txBody>
      </p:sp>
      <p:sp>
        <p:nvSpPr>
          <p:cNvPr id="3" name="Content Placeholder 2"/>
          <p:cNvSpPr>
            <a:spLocks noGrp="1"/>
          </p:cNvSpPr>
          <p:nvPr>
            <p:ph idx="1"/>
          </p:nvPr>
        </p:nvSpPr>
        <p:spPr>
          <a:xfrm>
            <a:off x="504239" y="961294"/>
            <a:ext cx="8135522" cy="5734928"/>
          </a:xfrm>
        </p:spPr>
        <p:txBody>
          <a:bodyPr>
            <a:normAutofit/>
          </a:bodyPr>
          <a:lstStyle/>
          <a:p>
            <a:pPr marL="0" indent="0" algn="ctr">
              <a:lnSpc>
                <a:spcPct val="100000"/>
              </a:lnSpc>
              <a:spcAft>
                <a:spcPts val="2400"/>
              </a:spcAft>
              <a:buSzPct val="80000"/>
              <a:buNone/>
            </a:pPr>
            <a:r>
              <a:rPr lang="en-US" sz="2400" i="1" baseline="30000" dirty="0" smtClean="0">
                <a:latin typeface="Gurmukhi MN" charset="0"/>
                <a:ea typeface="Gurmukhi MN" charset="0"/>
                <a:cs typeface="Gurmukhi MN" charset="0"/>
              </a:rPr>
              <a:t>39:1</a:t>
            </a:r>
            <a:r>
              <a:rPr lang="en-US" sz="2400" i="1" dirty="0" smtClean="0">
                <a:latin typeface="Gurmukhi MN" charset="0"/>
                <a:ea typeface="Gurmukhi MN" charset="0"/>
                <a:cs typeface="Gurmukhi MN" charset="0"/>
              </a:rPr>
              <a:t> </a:t>
            </a:r>
            <a:r>
              <a:rPr lang="en-US" sz="2400" i="1" dirty="0">
                <a:latin typeface="Gurmukhi MN" charset="0"/>
                <a:ea typeface="Gurmukhi MN" charset="0"/>
                <a:cs typeface="Gurmukhi MN" charset="0"/>
              </a:rPr>
              <a:t>Now when Jerusalem was captured in the ninth year of Zedekiah king of Judah, </a:t>
            </a:r>
            <a:r>
              <a:rPr lang="mr-IN" sz="2400" i="1" dirty="0" smtClean="0">
                <a:latin typeface="Gurmukhi MN" charset="0"/>
                <a:ea typeface="Gurmukhi MN" charset="0"/>
                <a:cs typeface="Gurmukhi MN" charset="0"/>
              </a:rPr>
              <a:t>…</a:t>
            </a:r>
            <a:r>
              <a:rPr lang="en-US" sz="2400" i="1" dirty="0" smtClean="0">
                <a:latin typeface="Gurmukhi MN" charset="0"/>
                <a:ea typeface="Gurmukhi MN" charset="0"/>
                <a:cs typeface="Gurmukhi MN" charset="0"/>
              </a:rPr>
              <a:t> the </a:t>
            </a:r>
            <a:r>
              <a:rPr lang="en-US" sz="2400" i="1" dirty="0">
                <a:latin typeface="Gurmukhi MN" charset="0"/>
                <a:ea typeface="Gurmukhi MN" charset="0"/>
                <a:cs typeface="Gurmukhi MN" charset="0"/>
              </a:rPr>
              <a:t>city wall was breached. </a:t>
            </a:r>
            <a:r>
              <a:rPr lang="mr-IN" sz="2400" i="1" dirty="0" smtClean="0">
                <a:latin typeface="Gurmukhi MN" charset="0"/>
                <a:ea typeface="Gurmukhi MN" charset="0"/>
                <a:cs typeface="Gurmukhi MN" charset="0"/>
              </a:rPr>
              <a:t>…</a:t>
            </a:r>
            <a:r>
              <a:rPr lang="en-US" sz="2400" i="1" dirty="0" smtClean="0">
                <a:latin typeface="Gurmukhi MN" charset="0"/>
                <a:ea typeface="Gurmukhi MN" charset="0"/>
                <a:cs typeface="Gurmukhi MN" charset="0"/>
              </a:rPr>
              <a:t> </a:t>
            </a:r>
            <a:r>
              <a:rPr lang="en-US" sz="2400" i="1" baseline="30000" dirty="0" smtClean="0">
                <a:latin typeface="Gurmukhi MN" charset="0"/>
                <a:ea typeface="Gurmukhi MN" charset="0"/>
                <a:cs typeface="Gurmukhi MN" charset="0"/>
              </a:rPr>
              <a:t>4</a:t>
            </a:r>
            <a:r>
              <a:rPr lang="en-US" sz="2400" i="1" dirty="0" smtClean="0">
                <a:latin typeface="Gurmukhi MN" charset="0"/>
                <a:ea typeface="Gurmukhi MN" charset="0"/>
                <a:cs typeface="Gurmukhi MN" charset="0"/>
              </a:rPr>
              <a:t> </a:t>
            </a:r>
            <a:r>
              <a:rPr lang="en-US" sz="2400" i="1" dirty="0">
                <a:latin typeface="Gurmukhi MN" charset="0"/>
                <a:ea typeface="Gurmukhi MN" charset="0"/>
                <a:cs typeface="Gurmukhi MN" charset="0"/>
              </a:rPr>
              <a:t>When Zedekiah the king of Judah and all the men of war saw them, they fled and went out of the city at night by way of the king’s garden through the gate between the two walls; and he went out toward the Arabah. </a:t>
            </a:r>
            <a:r>
              <a:rPr lang="en-US" sz="2400" i="1" baseline="30000" dirty="0">
                <a:latin typeface="Gurmukhi MN" charset="0"/>
                <a:ea typeface="Gurmukhi MN" charset="0"/>
                <a:cs typeface="Gurmukhi MN" charset="0"/>
              </a:rPr>
              <a:t>5</a:t>
            </a:r>
            <a:r>
              <a:rPr lang="en-US" sz="2400" i="1" dirty="0">
                <a:latin typeface="Gurmukhi MN" charset="0"/>
                <a:ea typeface="Gurmukhi MN" charset="0"/>
                <a:cs typeface="Gurmukhi MN" charset="0"/>
              </a:rPr>
              <a:t> But the army of the Chaldeans pursued them and overtook Zedekiah in the plains of Jericho; and they seized him and brought him up to Nebuchadnezzar king of Babylon at </a:t>
            </a:r>
            <a:r>
              <a:rPr lang="en-US" sz="2400" i="1" dirty="0" err="1">
                <a:latin typeface="Gurmukhi MN" charset="0"/>
                <a:ea typeface="Gurmukhi MN" charset="0"/>
                <a:cs typeface="Gurmukhi MN" charset="0"/>
              </a:rPr>
              <a:t>Riblah</a:t>
            </a:r>
            <a:r>
              <a:rPr lang="en-US" sz="2400" i="1" dirty="0">
                <a:latin typeface="Gurmukhi MN" charset="0"/>
                <a:ea typeface="Gurmukhi MN" charset="0"/>
                <a:cs typeface="Gurmukhi MN" charset="0"/>
              </a:rPr>
              <a:t> in the land of </a:t>
            </a:r>
            <a:r>
              <a:rPr lang="en-US" sz="2400" i="1" dirty="0" err="1">
                <a:latin typeface="Gurmukhi MN" charset="0"/>
                <a:ea typeface="Gurmukhi MN" charset="0"/>
                <a:cs typeface="Gurmukhi MN" charset="0"/>
              </a:rPr>
              <a:t>Hamath</a:t>
            </a:r>
            <a:r>
              <a:rPr lang="en-US" sz="2400" i="1" dirty="0">
                <a:latin typeface="Gurmukhi MN" charset="0"/>
                <a:ea typeface="Gurmukhi MN" charset="0"/>
                <a:cs typeface="Gurmukhi MN" charset="0"/>
              </a:rPr>
              <a:t>, and he passed sentence on him. </a:t>
            </a:r>
            <a:r>
              <a:rPr lang="en-US" sz="2400" i="1" baseline="30000" dirty="0">
                <a:latin typeface="Gurmukhi MN" charset="0"/>
                <a:ea typeface="Gurmukhi MN" charset="0"/>
                <a:cs typeface="Gurmukhi MN" charset="0"/>
              </a:rPr>
              <a:t>6</a:t>
            </a:r>
            <a:r>
              <a:rPr lang="en-US" sz="2400" i="1" dirty="0">
                <a:latin typeface="Gurmukhi MN" charset="0"/>
                <a:ea typeface="Gurmukhi MN" charset="0"/>
                <a:cs typeface="Gurmukhi MN" charset="0"/>
              </a:rPr>
              <a:t> Then the king of Babylon slew the sons of Zedekiah before his eyes at </a:t>
            </a:r>
            <a:r>
              <a:rPr lang="en-US" sz="2400" i="1" dirty="0" err="1">
                <a:latin typeface="Gurmukhi MN" charset="0"/>
                <a:ea typeface="Gurmukhi MN" charset="0"/>
                <a:cs typeface="Gurmukhi MN" charset="0"/>
              </a:rPr>
              <a:t>Riblah</a:t>
            </a:r>
            <a:r>
              <a:rPr lang="en-US" sz="2400" i="1" dirty="0">
                <a:latin typeface="Gurmukhi MN" charset="0"/>
                <a:ea typeface="Gurmukhi MN" charset="0"/>
                <a:cs typeface="Gurmukhi MN" charset="0"/>
              </a:rPr>
              <a:t>; the king of Babylon also slew all the nobles of Judah. </a:t>
            </a:r>
            <a:r>
              <a:rPr lang="en-US" sz="2400" i="1" baseline="30000" dirty="0">
                <a:latin typeface="Gurmukhi MN" charset="0"/>
                <a:ea typeface="Gurmukhi MN" charset="0"/>
                <a:cs typeface="Gurmukhi MN" charset="0"/>
              </a:rPr>
              <a:t>7</a:t>
            </a:r>
            <a:r>
              <a:rPr lang="en-US" sz="2400" i="1" dirty="0">
                <a:latin typeface="Gurmukhi MN" charset="0"/>
                <a:ea typeface="Gurmukhi MN" charset="0"/>
                <a:cs typeface="Gurmukhi MN" charset="0"/>
              </a:rPr>
              <a:t> He then blinded Zedekiah’s eyes and bound him in fetters of bronze to bring him to Babylon.</a:t>
            </a:r>
            <a:endParaRPr lang="en-US" sz="2400" i="1" dirty="0">
              <a:latin typeface="Gurmukhi MN" charset="0"/>
              <a:ea typeface="Gurmukhi MN" charset="0"/>
              <a:cs typeface="Gurmukhi MN" charset="0"/>
            </a:endParaRPr>
          </a:p>
        </p:txBody>
      </p:sp>
    </p:spTree>
    <p:extLst>
      <p:ext uri="{BB962C8B-B14F-4D97-AF65-F5344CB8AC3E}">
        <p14:creationId xmlns:p14="http://schemas.microsoft.com/office/powerpoint/2010/main" val="1035708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1348786"/>
          </a:xfrm>
        </p:spPr>
        <p:txBody>
          <a:bodyPr>
            <a:normAutofit/>
          </a:bodyPr>
          <a:lstStyle/>
          <a:p>
            <a:pPr algn="ctr"/>
            <a:r>
              <a:rPr lang="en-US" dirty="0">
                <a:solidFill>
                  <a:srgbClr val="FF7E79"/>
                </a:solidFill>
                <a:latin typeface="Gurmukhi MN" charset="0"/>
                <a:ea typeface="Gurmukhi MN" charset="0"/>
                <a:cs typeface="Gurmukhi MN" charset="0"/>
              </a:rPr>
              <a:t>Dramatic </a:t>
            </a:r>
            <a:r>
              <a:rPr lang="en-US">
                <a:solidFill>
                  <a:srgbClr val="FF7E79"/>
                </a:solidFill>
                <a:latin typeface="Gurmukhi MN" charset="0"/>
                <a:ea typeface="Gurmukhi MN" charset="0"/>
                <a:cs typeface="Gurmukhi MN" charset="0"/>
              </a:rPr>
              <a:t>Performances </a:t>
            </a:r>
            <a:r>
              <a:rPr lang="en-US" smtClean="0">
                <a:solidFill>
                  <a:srgbClr val="FF7E79"/>
                </a:solidFill>
                <a:latin typeface="Gurmukhi MN" charset="0"/>
                <a:ea typeface="Gurmukhi MN" charset="0"/>
                <a:cs typeface="Gurmukhi MN" charset="0"/>
              </a:rPr>
              <a:t/>
            </a:r>
            <a:br>
              <a:rPr lang="en-US" smtClean="0">
                <a:solidFill>
                  <a:srgbClr val="FF7E79"/>
                </a:solidFill>
                <a:latin typeface="Gurmukhi MN" charset="0"/>
                <a:ea typeface="Gurmukhi MN" charset="0"/>
                <a:cs typeface="Gurmukhi MN" charset="0"/>
              </a:rPr>
            </a:br>
            <a:r>
              <a:rPr lang="en-US" smtClean="0">
                <a:solidFill>
                  <a:srgbClr val="FF7E79"/>
                </a:solidFill>
                <a:latin typeface="Gurmukhi MN" charset="0"/>
                <a:ea typeface="Gurmukhi MN" charset="0"/>
                <a:cs typeface="Gurmukhi MN" charset="0"/>
              </a:rPr>
              <a:t>(12:1-20</a:t>
            </a:r>
            <a:r>
              <a:rPr lang="en-US">
                <a:solidFill>
                  <a:srgbClr val="FF7E79"/>
                </a:solidFill>
                <a:latin typeface="Gurmukhi MN" charset="0"/>
                <a:ea typeface="Gurmukhi MN" charset="0"/>
                <a:cs typeface="Gurmukhi MN" charset="0"/>
              </a:rPr>
              <a:t>)</a:t>
            </a:r>
            <a:endParaRPr lang="en-US" dirty="0">
              <a:solidFill>
                <a:srgbClr val="FF7E79"/>
              </a:solidFill>
              <a:latin typeface="Gurmukhi MN" charset="0"/>
              <a:ea typeface="Gurmukhi MN" charset="0"/>
              <a:cs typeface="Gurmukhi MN" charset="0"/>
            </a:endParaRPr>
          </a:p>
        </p:txBody>
      </p:sp>
      <p:sp>
        <p:nvSpPr>
          <p:cNvPr id="3" name="Content Placeholder 2"/>
          <p:cNvSpPr>
            <a:spLocks noGrp="1"/>
          </p:cNvSpPr>
          <p:nvPr>
            <p:ph idx="1"/>
          </p:nvPr>
        </p:nvSpPr>
        <p:spPr>
          <a:xfrm>
            <a:off x="628650" y="1599027"/>
            <a:ext cx="7886700" cy="4998720"/>
          </a:xfrm>
        </p:spPr>
        <p:txBody>
          <a:bodyPr>
            <a:noAutofit/>
          </a:bodyPr>
          <a:lstStyle/>
          <a:p>
            <a:pPr marL="568325" indent="-568325">
              <a:lnSpc>
                <a:spcPct val="100000"/>
              </a:lnSpc>
              <a:spcBef>
                <a:spcPts val="400"/>
              </a:spcBef>
              <a:spcAft>
                <a:spcPts val="1200"/>
              </a:spcAft>
              <a:buSzPct val="80000"/>
              <a:buFont typeface="Arial" charset="0"/>
              <a:buChar char="•"/>
            </a:pPr>
            <a:r>
              <a:rPr lang="en-US" sz="3200" dirty="0">
                <a:latin typeface="Gurmukhi MN" charset="0"/>
                <a:ea typeface="Gurmukhi MN" charset="0"/>
                <a:cs typeface="Gurmukhi MN" charset="0"/>
              </a:rPr>
              <a:t>T</a:t>
            </a:r>
            <a:r>
              <a:rPr lang="en-US" sz="3200" dirty="0" smtClean="0">
                <a:latin typeface="Gurmukhi MN" charset="0"/>
                <a:ea typeface="Gurmukhi MN" charset="0"/>
                <a:cs typeface="Gurmukhi MN" charset="0"/>
              </a:rPr>
              <a:t>he </a:t>
            </a:r>
            <a:r>
              <a:rPr lang="en-US" sz="3200" dirty="0">
                <a:latin typeface="Gurmukhi MN" charset="0"/>
                <a:ea typeface="Gurmukhi MN" charset="0"/>
                <a:cs typeface="Gurmukhi MN" charset="0"/>
              </a:rPr>
              <a:t>sign represents all who will be taken from Jerusalem and </a:t>
            </a:r>
            <a:r>
              <a:rPr lang="en-US" sz="3200" dirty="0" smtClean="0">
                <a:latin typeface="Gurmukhi MN" charset="0"/>
                <a:ea typeface="Gurmukhi MN" charset="0"/>
                <a:cs typeface="Gurmukhi MN" charset="0"/>
              </a:rPr>
              <a:t>scattered among </a:t>
            </a:r>
            <a:r>
              <a:rPr lang="en-US" sz="3200" dirty="0">
                <a:latin typeface="Gurmukhi MN" charset="0"/>
                <a:ea typeface="Gurmukhi MN" charset="0"/>
                <a:cs typeface="Gurmukhi MN" charset="0"/>
              </a:rPr>
              <a:t>the nations. (12:14-16)</a:t>
            </a:r>
          </a:p>
          <a:p>
            <a:pPr marL="568325" indent="-568325">
              <a:lnSpc>
                <a:spcPct val="100000"/>
              </a:lnSpc>
              <a:spcBef>
                <a:spcPts val="400"/>
              </a:spcBef>
              <a:spcAft>
                <a:spcPts val="1200"/>
              </a:spcAft>
              <a:buSzPct val="80000"/>
              <a:buFont typeface="Arial" charset="0"/>
              <a:buChar char="•"/>
            </a:pPr>
            <a:r>
              <a:rPr lang="en-US" sz="3200" dirty="0" smtClean="0">
                <a:latin typeface="Gurmukhi MN" charset="0"/>
                <a:ea typeface="Gurmukhi MN" charset="0"/>
                <a:cs typeface="Gurmukhi MN" charset="0"/>
              </a:rPr>
              <a:t>Ezekiel </a:t>
            </a:r>
            <a:r>
              <a:rPr lang="en-US" sz="3200" dirty="0">
                <a:latin typeface="Gurmukhi MN" charset="0"/>
                <a:ea typeface="Gurmukhi MN" charset="0"/>
                <a:cs typeface="Gurmukhi MN" charset="0"/>
              </a:rPr>
              <a:t>is </a:t>
            </a:r>
            <a:r>
              <a:rPr lang="en-US" sz="3200" dirty="0" smtClean="0">
                <a:latin typeface="Gurmukhi MN" charset="0"/>
                <a:ea typeface="Gurmukhi MN" charset="0"/>
                <a:cs typeface="Gurmukhi MN" charset="0"/>
              </a:rPr>
              <a:t>told </a:t>
            </a:r>
            <a:r>
              <a:rPr lang="en-US" sz="3200" dirty="0">
                <a:latin typeface="Gurmukhi MN" charset="0"/>
                <a:ea typeface="Gurmukhi MN" charset="0"/>
                <a:cs typeface="Gurmukhi MN" charset="0"/>
              </a:rPr>
              <a:t>to eat </a:t>
            </a:r>
            <a:r>
              <a:rPr lang="en-US" sz="3200" dirty="0" smtClean="0">
                <a:latin typeface="Gurmukhi MN" charset="0"/>
                <a:ea typeface="Gurmukhi MN" charset="0"/>
                <a:cs typeface="Gurmukhi MN" charset="0"/>
              </a:rPr>
              <a:t>and </a:t>
            </a:r>
            <a:r>
              <a:rPr lang="en-US" sz="3200" dirty="0">
                <a:latin typeface="Gurmukhi MN" charset="0"/>
                <a:ea typeface="Gurmukhi MN" charset="0"/>
                <a:cs typeface="Gurmukhi MN" charset="0"/>
              </a:rPr>
              <a:t>drink </a:t>
            </a:r>
            <a:r>
              <a:rPr lang="en-US" sz="3200" dirty="0" smtClean="0">
                <a:latin typeface="Gurmukhi MN" charset="0"/>
                <a:ea typeface="Gurmukhi MN" charset="0"/>
                <a:cs typeface="Gurmukhi MN" charset="0"/>
              </a:rPr>
              <a:t>with trembling &amp; anxiety, representing </a:t>
            </a:r>
            <a:r>
              <a:rPr lang="en-US" sz="3200" dirty="0">
                <a:latin typeface="Gurmukhi MN" charset="0"/>
                <a:ea typeface="Gurmukhi MN" charset="0"/>
                <a:cs typeface="Gurmukhi MN" charset="0"/>
              </a:rPr>
              <a:t>the people of Jerusalem. (12:17-20)</a:t>
            </a:r>
          </a:p>
          <a:p>
            <a:pPr marL="568325" indent="-568325">
              <a:lnSpc>
                <a:spcPct val="100000"/>
              </a:lnSpc>
              <a:spcBef>
                <a:spcPts val="400"/>
              </a:spcBef>
              <a:spcAft>
                <a:spcPts val="1200"/>
              </a:spcAft>
              <a:buSzPct val="80000"/>
              <a:buFont typeface="Arial" charset="0"/>
              <a:buChar char="•"/>
            </a:pPr>
            <a:r>
              <a:rPr lang="en-US" sz="3200" dirty="0">
                <a:latin typeface="Gurmukhi MN" charset="0"/>
                <a:ea typeface="Gurmukhi MN" charset="0"/>
                <a:cs typeface="Gurmukhi MN" charset="0"/>
              </a:rPr>
              <a:t>The end </a:t>
            </a:r>
            <a:r>
              <a:rPr lang="en-US" sz="3200" dirty="0" smtClean="0">
                <a:latin typeface="Gurmukhi MN" charset="0"/>
                <a:ea typeface="Gurmukhi MN" charset="0"/>
                <a:cs typeface="Gurmukhi MN" charset="0"/>
              </a:rPr>
              <a:t>result? (see 12:15,16,20) </a:t>
            </a:r>
          </a:p>
          <a:p>
            <a:pPr marL="1025525" lvl="1" indent="-568325">
              <a:lnSpc>
                <a:spcPct val="100000"/>
              </a:lnSpc>
              <a:spcBef>
                <a:spcPts val="0"/>
              </a:spcBef>
              <a:spcAft>
                <a:spcPts val="1200"/>
              </a:spcAft>
              <a:buSzPct val="80000"/>
              <a:buFont typeface="Arial" charset="0"/>
              <a:buChar char="•"/>
            </a:pPr>
            <a:r>
              <a:rPr lang="en-US" sz="2800" dirty="0" smtClean="0">
                <a:solidFill>
                  <a:srgbClr val="FF7E79"/>
                </a:solidFill>
                <a:latin typeface="Gurmukhi MN" charset="0"/>
                <a:ea typeface="Gurmukhi MN" charset="0"/>
                <a:cs typeface="Gurmukhi MN" charset="0"/>
              </a:rPr>
              <a:t>“That they may know</a:t>
            </a:r>
            <a:r>
              <a:rPr lang="en-US" sz="2800" dirty="0">
                <a:solidFill>
                  <a:srgbClr val="FF7E79"/>
                </a:solidFill>
                <a:latin typeface="Gurmukhi MN" charset="0"/>
                <a:ea typeface="Gurmukhi MN" charset="0"/>
                <a:cs typeface="Gurmukhi MN" charset="0"/>
              </a:rPr>
              <a:t> </a:t>
            </a:r>
            <a:r>
              <a:rPr lang="en-US" sz="2800" dirty="0" smtClean="0">
                <a:solidFill>
                  <a:srgbClr val="FF7E79"/>
                </a:solidFill>
                <a:latin typeface="Gurmukhi MN" charset="0"/>
                <a:ea typeface="Gurmukhi MN" charset="0"/>
                <a:cs typeface="Gurmukhi MN" charset="0"/>
              </a:rPr>
              <a:t>that I am Yahweh.”</a:t>
            </a:r>
            <a:endParaRPr lang="en-US" sz="2800" dirty="0">
              <a:solidFill>
                <a:srgbClr val="FF7E79"/>
              </a:solidFill>
              <a:latin typeface="Gurmukhi MN" charset="0"/>
              <a:ea typeface="Gurmukhi MN" charset="0"/>
              <a:cs typeface="Gurmukhi MN" charset="0"/>
            </a:endParaRPr>
          </a:p>
        </p:txBody>
      </p:sp>
    </p:spTree>
    <p:extLst>
      <p:ext uri="{BB962C8B-B14F-4D97-AF65-F5344CB8AC3E}">
        <p14:creationId xmlns:p14="http://schemas.microsoft.com/office/powerpoint/2010/main" val="1215035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dirty="0" smtClean="0">
                <a:solidFill>
                  <a:srgbClr val="FF7E79"/>
                </a:solidFill>
                <a:latin typeface="Gurmukhi MN" charset="0"/>
                <a:ea typeface="Gurmukhi MN" charset="0"/>
                <a:cs typeface="Gurmukhi MN" charset="0"/>
              </a:rPr>
              <a:t>Two Proverbs (12:21-28)</a:t>
            </a:r>
            <a:endParaRPr lang="en-US" dirty="0">
              <a:solidFill>
                <a:srgbClr val="FF7E79"/>
              </a:solidFill>
              <a:latin typeface="Gurmukhi MN" charset="0"/>
              <a:ea typeface="Gurmukhi MN" charset="0"/>
              <a:cs typeface="Gurmukhi MN" charset="0"/>
            </a:endParaRPr>
          </a:p>
        </p:txBody>
      </p:sp>
      <p:sp>
        <p:nvSpPr>
          <p:cNvPr id="3" name="Content Placeholder 2"/>
          <p:cNvSpPr>
            <a:spLocks noGrp="1"/>
          </p:cNvSpPr>
          <p:nvPr>
            <p:ph idx="1"/>
          </p:nvPr>
        </p:nvSpPr>
        <p:spPr>
          <a:xfrm>
            <a:off x="628650" y="1359877"/>
            <a:ext cx="7886700" cy="4817085"/>
          </a:xfrm>
        </p:spPr>
        <p:txBody>
          <a:bodyPr>
            <a:noAutofit/>
          </a:bodyPr>
          <a:lstStyle/>
          <a:p>
            <a:pPr marL="568325" indent="-568325">
              <a:lnSpc>
                <a:spcPct val="100000"/>
              </a:lnSpc>
              <a:spcBef>
                <a:spcPts val="400"/>
              </a:spcBef>
              <a:buSzPct val="80000"/>
              <a:buFont typeface="Arial" charset="0"/>
              <a:buChar char="•"/>
            </a:pPr>
            <a:r>
              <a:rPr lang="en-US" sz="3200" dirty="0" smtClean="0">
                <a:latin typeface="Gurmukhi MN" charset="0"/>
                <a:ea typeface="Gurmukhi MN" charset="0"/>
                <a:cs typeface="Gurmukhi MN" charset="0"/>
              </a:rPr>
              <a:t>First proverb (12:21-22)</a:t>
            </a:r>
          </a:p>
          <a:p>
            <a:pPr marL="1025525" lvl="1" indent="-568325">
              <a:lnSpc>
                <a:spcPct val="100000"/>
              </a:lnSpc>
              <a:spcBef>
                <a:spcPts val="400"/>
              </a:spcBef>
              <a:spcAft>
                <a:spcPts val="1200"/>
              </a:spcAft>
              <a:buSzPct val="80000"/>
              <a:buFont typeface="Arial" charset="0"/>
              <a:buChar char="•"/>
            </a:pPr>
            <a:r>
              <a:rPr lang="en-US" sz="2800" dirty="0" smtClean="0">
                <a:solidFill>
                  <a:srgbClr val="FF7E79"/>
                </a:solidFill>
                <a:latin typeface="Gurmukhi MN" charset="0"/>
                <a:ea typeface="Gurmukhi MN" charset="0"/>
                <a:cs typeface="Gurmukhi MN" charset="0"/>
              </a:rPr>
              <a:t>“The days are long, every vision fails.”</a:t>
            </a:r>
            <a:endParaRPr lang="en-US" sz="2800" dirty="0">
              <a:solidFill>
                <a:srgbClr val="FF7E79"/>
              </a:solidFill>
              <a:latin typeface="Gurmukhi MN" charset="0"/>
              <a:ea typeface="Gurmukhi MN" charset="0"/>
              <a:cs typeface="Gurmukhi MN" charset="0"/>
            </a:endParaRPr>
          </a:p>
          <a:p>
            <a:pPr marL="568325" indent="-568325">
              <a:lnSpc>
                <a:spcPct val="100000"/>
              </a:lnSpc>
              <a:spcBef>
                <a:spcPts val="400"/>
              </a:spcBef>
              <a:buSzPct val="80000"/>
              <a:buFont typeface="Arial" charset="0"/>
              <a:buChar char="•"/>
            </a:pPr>
            <a:r>
              <a:rPr lang="en-US" sz="3200" dirty="0" smtClean="0">
                <a:latin typeface="Gurmukhi MN" charset="0"/>
                <a:ea typeface="Gurmukhi MN" charset="0"/>
                <a:cs typeface="Gurmukhi MN" charset="0"/>
              </a:rPr>
              <a:t>God’s </a:t>
            </a:r>
            <a:r>
              <a:rPr lang="en-US" sz="3200" dirty="0">
                <a:latin typeface="Gurmukhi MN" charset="0"/>
                <a:ea typeface="Gurmukhi MN" charset="0"/>
                <a:cs typeface="Gurmukhi MN" charset="0"/>
              </a:rPr>
              <a:t>response? (12:23-25</a:t>
            </a:r>
            <a:r>
              <a:rPr lang="en-US" sz="3200" dirty="0" smtClean="0">
                <a:latin typeface="Gurmukhi MN" charset="0"/>
                <a:ea typeface="Gurmukhi MN" charset="0"/>
                <a:cs typeface="Gurmukhi MN" charset="0"/>
              </a:rPr>
              <a:t>)</a:t>
            </a:r>
          </a:p>
          <a:p>
            <a:pPr marL="1025525" lvl="1" indent="-568325">
              <a:lnSpc>
                <a:spcPct val="100000"/>
              </a:lnSpc>
              <a:spcBef>
                <a:spcPts val="400"/>
              </a:spcBef>
              <a:spcAft>
                <a:spcPts val="2400"/>
              </a:spcAft>
              <a:buSzPct val="80000"/>
              <a:buFont typeface="Arial" charset="0"/>
              <a:buChar char="•"/>
            </a:pPr>
            <a:r>
              <a:rPr lang="en-US" sz="2800" dirty="0" smtClean="0">
                <a:solidFill>
                  <a:srgbClr val="009193"/>
                </a:solidFill>
                <a:latin typeface="Gurmukhi MN" charset="0"/>
                <a:ea typeface="Gurmukhi MN" charset="0"/>
                <a:cs typeface="Gurmukhi MN" charset="0"/>
              </a:rPr>
              <a:t>“The days draw near</a:t>
            </a:r>
            <a:r>
              <a:rPr lang="mr-IN" sz="2800" dirty="0" smtClean="0">
                <a:solidFill>
                  <a:srgbClr val="009193"/>
                </a:solidFill>
                <a:latin typeface="Gurmukhi MN" charset="0"/>
                <a:ea typeface="Gurmukhi MN" charset="0"/>
                <a:cs typeface="Gurmukhi MN" charset="0"/>
              </a:rPr>
              <a:t>…</a:t>
            </a:r>
            <a:r>
              <a:rPr lang="en-US" sz="2800" dirty="0" smtClean="0">
                <a:solidFill>
                  <a:srgbClr val="009193"/>
                </a:solidFill>
                <a:latin typeface="Gurmukhi MN" charset="0"/>
                <a:ea typeface="Gurmukhi MN" charset="0"/>
                <a:cs typeface="Gurmukhi MN" charset="0"/>
              </a:rPr>
              <a:t>” </a:t>
            </a:r>
            <a:endParaRPr lang="en-US" sz="2800" dirty="0">
              <a:solidFill>
                <a:srgbClr val="009193"/>
              </a:solidFill>
              <a:latin typeface="Gurmukhi MN" charset="0"/>
              <a:ea typeface="Gurmukhi MN" charset="0"/>
              <a:cs typeface="Gurmukhi MN" charset="0"/>
            </a:endParaRPr>
          </a:p>
          <a:p>
            <a:pPr marL="568325" indent="-568325">
              <a:lnSpc>
                <a:spcPct val="100000"/>
              </a:lnSpc>
              <a:spcBef>
                <a:spcPts val="400"/>
              </a:spcBef>
              <a:buSzPct val="80000"/>
              <a:buFont typeface="Arial" charset="0"/>
              <a:buChar char="•"/>
            </a:pPr>
            <a:r>
              <a:rPr lang="en-US" sz="3200" dirty="0" smtClean="0">
                <a:latin typeface="Gurmukhi MN" charset="0"/>
                <a:ea typeface="Gurmukhi MN" charset="0"/>
                <a:cs typeface="Gurmukhi MN" charset="0"/>
              </a:rPr>
              <a:t>Second proverb (12:26-27)</a:t>
            </a:r>
          </a:p>
          <a:p>
            <a:pPr marL="1025525" lvl="1" indent="-568325">
              <a:lnSpc>
                <a:spcPct val="100000"/>
              </a:lnSpc>
              <a:spcBef>
                <a:spcPts val="400"/>
              </a:spcBef>
              <a:spcAft>
                <a:spcPts val="1200"/>
              </a:spcAft>
              <a:buSzPct val="80000"/>
              <a:buFont typeface="Arial" charset="0"/>
              <a:buChar char="•"/>
            </a:pPr>
            <a:r>
              <a:rPr lang="en-US" sz="2800" dirty="0" smtClean="0">
                <a:solidFill>
                  <a:srgbClr val="FF7E79"/>
                </a:solidFill>
                <a:latin typeface="Gurmukhi MN" charset="0"/>
                <a:ea typeface="Gurmukhi MN" charset="0"/>
                <a:cs typeface="Gurmukhi MN" charset="0"/>
              </a:rPr>
              <a:t>“</a:t>
            </a:r>
            <a:r>
              <a:rPr lang="mr-IN" sz="2800" dirty="0" smtClean="0">
                <a:solidFill>
                  <a:srgbClr val="FF7E79"/>
                </a:solidFill>
                <a:latin typeface="Gurmukhi MN" charset="0"/>
                <a:ea typeface="Gurmukhi MN" charset="0"/>
                <a:cs typeface="Gurmukhi MN" charset="0"/>
              </a:rPr>
              <a:t>…</a:t>
            </a:r>
            <a:r>
              <a:rPr lang="en-US" sz="2800" dirty="0" smtClean="0">
                <a:solidFill>
                  <a:srgbClr val="FF7E79"/>
                </a:solidFill>
                <a:latin typeface="Gurmukhi MN" charset="0"/>
                <a:ea typeface="Gurmukhi MN" charset="0"/>
                <a:cs typeface="Gurmukhi MN" charset="0"/>
              </a:rPr>
              <a:t>He prophesies of times far off.”</a:t>
            </a:r>
            <a:endParaRPr lang="en-US" sz="2800" dirty="0">
              <a:solidFill>
                <a:srgbClr val="FF7E79"/>
              </a:solidFill>
              <a:latin typeface="Gurmukhi MN" charset="0"/>
              <a:ea typeface="Gurmukhi MN" charset="0"/>
              <a:cs typeface="Gurmukhi MN" charset="0"/>
            </a:endParaRPr>
          </a:p>
          <a:p>
            <a:pPr marL="568325" indent="-568325">
              <a:lnSpc>
                <a:spcPct val="100000"/>
              </a:lnSpc>
              <a:spcBef>
                <a:spcPts val="400"/>
              </a:spcBef>
              <a:buSzPct val="80000"/>
              <a:buFont typeface="Arial" charset="0"/>
              <a:buChar char="•"/>
            </a:pPr>
            <a:r>
              <a:rPr lang="en-US" sz="3200" dirty="0">
                <a:latin typeface="Gurmukhi MN" charset="0"/>
                <a:ea typeface="Gurmukhi MN" charset="0"/>
                <a:cs typeface="Gurmukhi MN" charset="0"/>
              </a:rPr>
              <a:t>God’s response? (12:28</a:t>
            </a:r>
            <a:r>
              <a:rPr lang="en-US" sz="3200" dirty="0" smtClean="0">
                <a:latin typeface="Gurmukhi MN" charset="0"/>
                <a:ea typeface="Gurmukhi MN" charset="0"/>
                <a:cs typeface="Gurmukhi MN" charset="0"/>
              </a:rPr>
              <a:t>)</a:t>
            </a:r>
          </a:p>
          <a:p>
            <a:pPr marL="1025525" lvl="1" indent="-568325">
              <a:lnSpc>
                <a:spcPct val="100000"/>
              </a:lnSpc>
              <a:spcBef>
                <a:spcPts val="400"/>
              </a:spcBef>
              <a:buSzPct val="80000"/>
              <a:buFont typeface="Arial" charset="0"/>
              <a:buChar char="•"/>
            </a:pPr>
            <a:r>
              <a:rPr lang="en-US" sz="2800" dirty="0" smtClean="0">
                <a:solidFill>
                  <a:srgbClr val="009193"/>
                </a:solidFill>
                <a:latin typeface="Gurmukhi MN" charset="0"/>
                <a:ea typeface="Gurmukhi MN" charset="0"/>
                <a:cs typeface="Gurmukhi MN" charset="0"/>
              </a:rPr>
              <a:t>“None of my words will be delayed</a:t>
            </a:r>
            <a:r>
              <a:rPr lang="mr-IN" sz="2800" dirty="0" smtClean="0">
                <a:solidFill>
                  <a:srgbClr val="009193"/>
                </a:solidFill>
                <a:latin typeface="Gurmukhi MN" charset="0"/>
                <a:ea typeface="Gurmukhi MN" charset="0"/>
                <a:cs typeface="Gurmukhi MN" charset="0"/>
              </a:rPr>
              <a:t>…</a:t>
            </a:r>
            <a:r>
              <a:rPr lang="en-US" sz="2800" dirty="0" smtClean="0">
                <a:solidFill>
                  <a:srgbClr val="009193"/>
                </a:solidFill>
                <a:latin typeface="Gurmukhi MN" charset="0"/>
                <a:ea typeface="Gurmukhi MN" charset="0"/>
                <a:cs typeface="Gurmukhi MN" charset="0"/>
              </a:rPr>
              <a:t>”</a:t>
            </a:r>
            <a:endParaRPr lang="en-US" sz="2800" dirty="0" smtClean="0">
              <a:solidFill>
                <a:srgbClr val="009193"/>
              </a:solidFill>
              <a:latin typeface="Gurmukhi MN" charset="0"/>
              <a:ea typeface="Gurmukhi MN" charset="0"/>
              <a:cs typeface="Gurmukhi MN" charset="0"/>
            </a:endParaRPr>
          </a:p>
        </p:txBody>
      </p:sp>
    </p:spTree>
    <p:extLst>
      <p:ext uri="{BB962C8B-B14F-4D97-AF65-F5344CB8AC3E}">
        <p14:creationId xmlns:p14="http://schemas.microsoft.com/office/powerpoint/2010/main" val="72576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56417"/>
          </a:xfrm>
        </p:spPr>
        <p:txBody>
          <a:bodyPr>
            <a:normAutofit/>
          </a:bodyPr>
          <a:lstStyle/>
          <a:p>
            <a:pPr algn="ctr"/>
            <a:r>
              <a:rPr lang="en-US" dirty="0" smtClean="0">
                <a:solidFill>
                  <a:srgbClr val="FF7E79"/>
                </a:solidFill>
                <a:latin typeface="Gurmukhi MN" charset="0"/>
                <a:ea typeface="Gurmukhi MN" charset="0"/>
                <a:cs typeface="Gurmukhi MN" charset="0"/>
              </a:rPr>
              <a:t>False Prophets (13:1-16)</a:t>
            </a:r>
            <a:endParaRPr lang="en-US" dirty="0">
              <a:solidFill>
                <a:srgbClr val="FF7E79"/>
              </a:solidFill>
              <a:latin typeface="Gurmukhi MN" charset="0"/>
              <a:ea typeface="Gurmukhi MN" charset="0"/>
              <a:cs typeface="Gurmukhi MN" charset="0"/>
            </a:endParaRPr>
          </a:p>
        </p:txBody>
      </p:sp>
      <p:sp>
        <p:nvSpPr>
          <p:cNvPr id="3" name="Content Placeholder 2"/>
          <p:cNvSpPr>
            <a:spLocks noGrp="1"/>
          </p:cNvSpPr>
          <p:nvPr>
            <p:ph idx="1"/>
          </p:nvPr>
        </p:nvSpPr>
        <p:spPr>
          <a:xfrm>
            <a:off x="628650" y="1223889"/>
            <a:ext cx="7886700" cy="5373858"/>
          </a:xfrm>
        </p:spPr>
        <p:txBody>
          <a:bodyPr>
            <a:noAutofit/>
          </a:bodyPr>
          <a:lstStyle/>
          <a:p>
            <a:pPr marL="568325" indent="-568325">
              <a:lnSpc>
                <a:spcPct val="100000"/>
              </a:lnSpc>
              <a:spcBef>
                <a:spcPts val="400"/>
              </a:spcBef>
              <a:spcAft>
                <a:spcPts val="1200"/>
              </a:spcAft>
              <a:buSzPct val="80000"/>
              <a:buFont typeface="Arial" charset="0"/>
              <a:buChar char="•"/>
            </a:pPr>
            <a:r>
              <a:rPr lang="en-US" sz="3200" dirty="0">
                <a:latin typeface="Gurmukhi MN" charset="0"/>
                <a:ea typeface="Gurmukhi MN" charset="0"/>
                <a:cs typeface="Gurmukhi MN" charset="0"/>
              </a:rPr>
              <a:t>P</a:t>
            </a:r>
            <a:r>
              <a:rPr lang="en-US" sz="3200" dirty="0" smtClean="0">
                <a:latin typeface="Gurmukhi MN" charset="0"/>
                <a:ea typeface="Gurmukhi MN" charset="0"/>
                <a:cs typeface="Gurmukhi MN" charset="0"/>
              </a:rPr>
              <a:t>rophets </a:t>
            </a:r>
            <a:r>
              <a:rPr lang="en-US" sz="3200" dirty="0">
                <a:latin typeface="Gurmukhi MN" charset="0"/>
                <a:ea typeface="Gurmukhi MN" charset="0"/>
                <a:cs typeface="Gurmukhi MN" charset="0"/>
              </a:rPr>
              <a:t>of Israel </a:t>
            </a:r>
            <a:r>
              <a:rPr lang="en-US" sz="3200" dirty="0" smtClean="0">
                <a:latin typeface="Gurmukhi MN" charset="0"/>
                <a:ea typeface="Gurmukhi MN" charset="0"/>
                <a:cs typeface="Gurmukhi MN" charset="0"/>
              </a:rPr>
              <a:t>claim </a:t>
            </a:r>
            <a:r>
              <a:rPr lang="en-US" sz="3200" dirty="0">
                <a:latin typeface="Gurmukhi MN" charset="0"/>
                <a:ea typeface="Gurmukhi MN" charset="0"/>
                <a:cs typeface="Gurmukhi MN" charset="0"/>
              </a:rPr>
              <a:t>to speak for </a:t>
            </a:r>
            <a:r>
              <a:rPr lang="en-US" sz="3200" dirty="0" smtClean="0">
                <a:latin typeface="Gurmukhi MN" charset="0"/>
                <a:ea typeface="Gurmukhi MN" charset="0"/>
                <a:cs typeface="Gurmukhi MN" charset="0"/>
              </a:rPr>
              <a:t>Yahweh but </a:t>
            </a:r>
            <a:r>
              <a:rPr lang="en-US" sz="3200" dirty="0">
                <a:latin typeface="Gurmukhi MN" charset="0"/>
                <a:ea typeface="Gurmukhi MN" charset="0"/>
                <a:cs typeface="Gurmukhi MN" charset="0"/>
              </a:rPr>
              <a:t>are </a:t>
            </a:r>
            <a:r>
              <a:rPr lang="en-US" sz="3200" dirty="0" smtClean="0">
                <a:latin typeface="Gurmukhi MN" charset="0"/>
                <a:ea typeface="Gurmukhi MN" charset="0"/>
                <a:cs typeface="Gurmukhi MN" charset="0"/>
              </a:rPr>
              <a:t>speaking </a:t>
            </a:r>
            <a:r>
              <a:rPr lang="en-US" sz="3200" dirty="0">
                <a:latin typeface="Gurmukhi MN" charset="0"/>
                <a:ea typeface="Gurmukhi MN" charset="0"/>
                <a:cs typeface="Gurmukhi MN" charset="0"/>
              </a:rPr>
              <a:t>from their own </a:t>
            </a:r>
            <a:r>
              <a:rPr lang="en-US" sz="3200" dirty="0" smtClean="0">
                <a:latin typeface="Gurmukhi MN" charset="0"/>
                <a:ea typeface="Gurmukhi MN" charset="0"/>
                <a:cs typeface="Gurmukhi MN" charset="0"/>
              </a:rPr>
              <a:t>inspiration, telling lies. (13:1-7</a:t>
            </a:r>
            <a:r>
              <a:rPr lang="en-US" sz="3200" dirty="0">
                <a:latin typeface="Gurmukhi MN" charset="0"/>
                <a:ea typeface="Gurmukhi MN" charset="0"/>
                <a:cs typeface="Gurmukhi MN" charset="0"/>
              </a:rPr>
              <a:t>)</a:t>
            </a:r>
          </a:p>
          <a:p>
            <a:pPr marL="568325" indent="-568325">
              <a:lnSpc>
                <a:spcPct val="100000"/>
              </a:lnSpc>
              <a:spcBef>
                <a:spcPts val="400"/>
              </a:spcBef>
              <a:buSzPct val="80000"/>
              <a:buFont typeface="Arial" charset="0"/>
              <a:buChar char="•"/>
            </a:pPr>
            <a:r>
              <a:rPr lang="en-US" sz="3200" dirty="0" smtClean="0">
                <a:latin typeface="Gurmukhi MN" charset="0"/>
                <a:ea typeface="Gurmukhi MN" charset="0"/>
                <a:cs typeface="Gurmukhi MN" charset="0"/>
              </a:rPr>
              <a:t>“Foxes </a:t>
            </a:r>
            <a:r>
              <a:rPr lang="en-US" sz="3200" dirty="0">
                <a:latin typeface="Gurmukhi MN" charset="0"/>
                <a:ea typeface="Gurmukhi MN" charset="0"/>
                <a:cs typeface="Gurmukhi MN" charset="0"/>
              </a:rPr>
              <a:t>among ruins”? (13:4</a:t>
            </a:r>
            <a:r>
              <a:rPr lang="en-US" sz="3200" dirty="0" smtClean="0">
                <a:latin typeface="Gurmukhi MN" charset="0"/>
                <a:ea typeface="Gurmukhi MN" charset="0"/>
                <a:cs typeface="Gurmukhi MN" charset="0"/>
              </a:rPr>
              <a:t>)</a:t>
            </a:r>
          </a:p>
          <a:p>
            <a:pPr marL="1025525" lvl="1" indent="-568325">
              <a:lnSpc>
                <a:spcPct val="100000"/>
              </a:lnSpc>
              <a:spcBef>
                <a:spcPts val="400"/>
              </a:spcBef>
              <a:spcAft>
                <a:spcPts val="1200"/>
              </a:spcAft>
              <a:buSzPct val="80000"/>
              <a:buFont typeface="Arial" charset="0"/>
              <a:buChar char="•"/>
            </a:pPr>
            <a:r>
              <a:rPr lang="en-US" sz="2800" dirty="0" smtClean="0">
                <a:solidFill>
                  <a:srgbClr val="009193"/>
                </a:solidFill>
                <a:latin typeface="Gurmukhi MN" charset="0"/>
                <a:ea typeface="Gurmukhi MN" charset="0"/>
                <a:cs typeface="Gurmukhi MN" charset="0"/>
              </a:rPr>
              <a:t>Deceptively taking advantage of the situation for their own survival (?)</a:t>
            </a:r>
            <a:endParaRPr lang="en-US" sz="2800" dirty="0">
              <a:solidFill>
                <a:srgbClr val="009193"/>
              </a:solidFill>
              <a:latin typeface="Gurmukhi MN" charset="0"/>
              <a:ea typeface="Gurmukhi MN" charset="0"/>
              <a:cs typeface="Gurmukhi MN" charset="0"/>
            </a:endParaRPr>
          </a:p>
          <a:p>
            <a:pPr marL="568325" indent="-568325">
              <a:lnSpc>
                <a:spcPct val="100000"/>
              </a:lnSpc>
              <a:spcBef>
                <a:spcPts val="400"/>
              </a:spcBef>
              <a:buSzPct val="80000"/>
              <a:buFont typeface="Arial" charset="0"/>
              <a:buChar char="•"/>
            </a:pPr>
            <a:r>
              <a:rPr lang="en-US" sz="3200" dirty="0">
                <a:latin typeface="Gurmukhi MN" charset="0"/>
                <a:ea typeface="Gurmukhi MN" charset="0"/>
                <a:cs typeface="Gurmukhi MN" charset="0"/>
              </a:rPr>
              <a:t>What should they have done? (13:5</a:t>
            </a:r>
            <a:r>
              <a:rPr lang="en-US" sz="3200" dirty="0" smtClean="0">
                <a:latin typeface="Gurmukhi MN" charset="0"/>
                <a:ea typeface="Gurmukhi MN" charset="0"/>
                <a:cs typeface="Gurmukhi MN" charset="0"/>
              </a:rPr>
              <a:t>)</a:t>
            </a:r>
          </a:p>
          <a:p>
            <a:pPr marL="1025525" lvl="1" indent="-568325">
              <a:lnSpc>
                <a:spcPct val="100000"/>
              </a:lnSpc>
              <a:spcBef>
                <a:spcPts val="400"/>
              </a:spcBef>
              <a:spcAft>
                <a:spcPts val="1200"/>
              </a:spcAft>
              <a:buSzPct val="80000"/>
              <a:buFont typeface="Arial" charset="0"/>
              <a:buChar char="•"/>
            </a:pPr>
            <a:r>
              <a:rPr lang="en-US" sz="2800" dirty="0" smtClean="0">
                <a:solidFill>
                  <a:srgbClr val="009193"/>
                </a:solidFill>
                <a:latin typeface="Gurmukhi MN" charset="0"/>
                <a:ea typeface="Gurmukhi MN" charset="0"/>
                <a:cs typeface="Gurmukhi MN" charset="0"/>
              </a:rPr>
              <a:t>Courageously stood up to protect God’s people from disaster. </a:t>
            </a:r>
          </a:p>
        </p:txBody>
      </p:sp>
    </p:spTree>
    <p:extLst>
      <p:ext uri="{BB962C8B-B14F-4D97-AF65-F5344CB8AC3E}">
        <p14:creationId xmlns:p14="http://schemas.microsoft.com/office/powerpoint/2010/main" val="69844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56417"/>
          </a:xfrm>
        </p:spPr>
        <p:txBody>
          <a:bodyPr>
            <a:normAutofit/>
          </a:bodyPr>
          <a:lstStyle/>
          <a:p>
            <a:pPr algn="ctr"/>
            <a:r>
              <a:rPr lang="en-US" dirty="0" smtClean="0">
                <a:solidFill>
                  <a:srgbClr val="FF7E79"/>
                </a:solidFill>
                <a:latin typeface="Gurmukhi MN" charset="0"/>
                <a:ea typeface="Gurmukhi MN" charset="0"/>
                <a:cs typeface="Gurmukhi MN" charset="0"/>
              </a:rPr>
              <a:t>False Prophets (13:1-16)</a:t>
            </a:r>
            <a:endParaRPr lang="en-US" dirty="0">
              <a:solidFill>
                <a:srgbClr val="FF7E79"/>
              </a:solidFill>
              <a:latin typeface="Gurmukhi MN" charset="0"/>
              <a:ea typeface="Gurmukhi MN" charset="0"/>
              <a:cs typeface="Gurmukhi MN" charset="0"/>
            </a:endParaRPr>
          </a:p>
        </p:txBody>
      </p:sp>
      <p:sp>
        <p:nvSpPr>
          <p:cNvPr id="3" name="Content Placeholder 2"/>
          <p:cNvSpPr>
            <a:spLocks noGrp="1"/>
          </p:cNvSpPr>
          <p:nvPr>
            <p:ph idx="1"/>
          </p:nvPr>
        </p:nvSpPr>
        <p:spPr>
          <a:xfrm>
            <a:off x="628650" y="1223889"/>
            <a:ext cx="7886700" cy="5373858"/>
          </a:xfrm>
        </p:spPr>
        <p:txBody>
          <a:bodyPr>
            <a:noAutofit/>
          </a:bodyPr>
          <a:lstStyle/>
          <a:p>
            <a:pPr marL="568325" indent="-568325">
              <a:lnSpc>
                <a:spcPct val="100000"/>
              </a:lnSpc>
              <a:spcBef>
                <a:spcPts val="400"/>
              </a:spcBef>
              <a:spcAft>
                <a:spcPts val="1200"/>
              </a:spcAft>
              <a:buSzPct val="80000"/>
              <a:buFont typeface="Arial" charset="0"/>
              <a:buChar char="•"/>
            </a:pPr>
            <a:r>
              <a:rPr lang="en-US" sz="3200" dirty="0">
                <a:latin typeface="Gurmukhi MN" charset="0"/>
                <a:ea typeface="Gurmukhi MN" charset="0"/>
                <a:cs typeface="Gurmukhi MN" charset="0"/>
              </a:rPr>
              <a:t>Specifically, these false prophets are proclaiming </a:t>
            </a:r>
            <a:r>
              <a:rPr lang="en-US" sz="3200" dirty="0" smtClean="0">
                <a:latin typeface="Gurmukhi MN" charset="0"/>
                <a:ea typeface="Gurmukhi MN" charset="0"/>
                <a:cs typeface="Gurmukhi MN" charset="0"/>
              </a:rPr>
              <a:t>“Peace!” (Jer. 6:14)</a:t>
            </a:r>
          </a:p>
          <a:p>
            <a:pPr marL="568325" indent="-568325">
              <a:lnSpc>
                <a:spcPct val="100000"/>
              </a:lnSpc>
              <a:spcBef>
                <a:spcPts val="400"/>
              </a:spcBef>
              <a:spcAft>
                <a:spcPts val="1200"/>
              </a:spcAft>
              <a:buSzPct val="80000"/>
              <a:buFont typeface="Arial" charset="0"/>
              <a:buChar char="•"/>
            </a:pPr>
            <a:r>
              <a:rPr lang="en-US" sz="3200" dirty="0" smtClean="0">
                <a:latin typeface="Gurmukhi MN" charset="0"/>
                <a:ea typeface="Gurmukhi MN" charset="0"/>
                <a:cs typeface="Gurmukhi MN" charset="0"/>
              </a:rPr>
              <a:t>God </a:t>
            </a:r>
            <a:r>
              <a:rPr lang="en-US" sz="3200" dirty="0">
                <a:latin typeface="Gurmukhi MN" charset="0"/>
                <a:ea typeface="Gurmukhi MN" charset="0"/>
                <a:cs typeface="Gurmukhi MN" charset="0"/>
              </a:rPr>
              <a:t>compares to putting </a:t>
            </a:r>
            <a:r>
              <a:rPr lang="en-US" sz="3200" dirty="0" smtClean="0">
                <a:latin typeface="Gurmukhi MN" charset="0"/>
                <a:ea typeface="Gurmukhi MN" charset="0"/>
                <a:cs typeface="Gurmukhi MN" charset="0"/>
              </a:rPr>
              <a:t>plaster over </a:t>
            </a:r>
            <a:r>
              <a:rPr lang="en-US" sz="3200" dirty="0">
                <a:latin typeface="Gurmukhi MN" charset="0"/>
                <a:ea typeface="Gurmukhi MN" charset="0"/>
                <a:cs typeface="Gurmukhi MN" charset="0"/>
              </a:rPr>
              <a:t>an unsound wall. (13:8-10)</a:t>
            </a:r>
          </a:p>
          <a:p>
            <a:pPr marL="568325" indent="-568325">
              <a:lnSpc>
                <a:spcPct val="100000"/>
              </a:lnSpc>
              <a:spcBef>
                <a:spcPts val="400"/>
              </a:spcBef>
              <a:buSzPct val="80000"/>
              <a:buFont typeface="Arial" charset="0"/>
              <a:buChar char="•"/>
            </a:pPr>
            <a:r>
              <a:rPr lang="en-US" sz="3200" dirty="0">
                <a:latin typeface="Gurmukhi MN" charset="0"/>
                <a:ea typeface="Gurmukhi MN" charset="0"/>
                <a:cs typeface="Gurmukhi MN" charset="0"/>
              </a:rPr>
              <a:t>What will God </a:t>
            </a:r>
            <a:r>
              <a:rPr lang="en-US" sz="3200" dirty="0" smtClean="0">
                <a:latin typeface="Gurmukhi MN" charset="0"/>
                <a:ea typeface="Gurmukhi MN" charset="0"/>
                <a:cs typeface="Gurmukhi MN" charset="0"/>
              </a:rPr>
              <a:t>do? (</a:t>
            </a:r>
            <a:r>
              <a:rPr lang="en-US" sz="3200" dirty="0">
                <a:latin typeface="Gurmukhi MN" charset="0"/>
                <a:ea typeface="Gurmukhi MN" charset="0"/>
                <a:cs typeface="Gurmukhi MN" charset="0"/>
              </a:rPr>
              <a:t>13:11-16</a:t>
            </a:r>
            <a:r>
              <a:rPr lang="en-US" sz="3200" dirty="0" smtClean="0">
                <a:latin typeface="Gurmukhi MN" charset="0"/>
                <a:ea typeface="Gurmukhi MN" charset="0"/>
                <a:cs typeface="Gurmukhi MN" charset="0"/>
              </a:rPr>
              <a:t>)</a:t>
            </a:r>
          </a:p>
          <a:p>
            <a:pPr marL="1025525" lvl="1" indent="-568325">
              <a:lnSpc>
                <a:spcPct val="100000"/>
              </a:lnSpc>
              <a:spcBef>
                <a:spcPts val="400"/>
              </a:spcBef>
              <a:buSzPct val="80000"/>
              <a:buFont typeface="Arial" charset="0"/>
              <a:buChar char="•"/>
            </a:pPr>
            <a:r>
              <a:rPr lang="en-US" sz="2800" dirty="0" smtClean="0">
                <a:solidFill>
                  <a:srgbClr val="FF7E79"/>
                </a:solidFill>
                <a:latin typeface="Gurmukhi MN" charset="0"/>
                <a:ea typeface="Gurmukhi MN" charset="0"/>
                <a:cs typeface="Gurmukhi MN" charset="0"/>
              </a:rPr>
              <a:t>Tear down the wall. </a:t>
            </a:r>
          </a:p>
          <a:p>
            <a:pPr marL="1025525" lvl="1" indent="-568325">
              <a:lnSpc>
                <a:spcPct val="100000"/>
              </a:lnSpc>
              <a:spcBef>
                <a:spcPts val="400"/>
              </a:spcBef>
              <a:buSzPct val="80000"/>
              <a:buFont typeface="Arial" charset="0"/>
              <a:buChar char="•"/>
            </a:pPr>
            <a:r>
              <a:rPr lang="en-US" sz="2800" dirty="0" smtClean="0">
                <a:solidFill>
                  <a:srgbClr val="FF7E79"/>
                </a:solidFill>
                <a:latin typeface="Gurmukhi MN" charset="0"/>
                <a:ea typeface="Gurmukhi MN" charset="0"/>
                <a:cs typeface="Gurmukhi MN" charset="0"/>
              </a:rPr>
              <a:t>Punish those who have plastered it. </a:t>
            </a:r>
          </a:p>
          <a:p>
            <a:pPr marL="1025525" lvl="1" indent="-568325">
              <a:lnSpc>
                <a:spcPct val="100000"/>
              </a:lnSpc>
              <a:spcBef>
                <a:spcPts val="400"/>
              </a:spcBef>
              <a:spcAft>
                <a:spcPts val="1200"/>
              </a:spcAft>
              <a:buSzPct val="80000"/>
              <a:buFont typeface="Arial" charset="0"/>
              <a:buChar char="•"/>
            </a:pPr>
            <a:r>
              <a:rPr lang="en-US" sz="2800" dirty="0" smtClean="0">
                <a:solidFill>
                  <a:srgbClr val="FF7E79"/>
                </a:solidFill>
                <a:latin typeface="Gurmukhi MN" charset="0"/>
                <a:ea typeface="Gurmukhi MN" charset="0"/>
                <a:cs typeface="Gurmukhi MN" charset="0"/>
              </a:rPr>
              <a:t>Remind them that He is Yahweh.</a:t>
            </a:r>
            <a:endParaRPr lang="en-US" sz="2800" dirty="0">
              <a:solidFill>
                <a:srgbClr val="FF7E79"/>
              </a:solidFill>
              <a:latin typeface="Gurmukhi MN" charset="0"/>
              <a:ea typeface="Gurmukhi MN" charset="0"/>
              <a:cs typeface="Gurmukhi MN" charset="0"/>
            </a:endParaRPr>
          </a:p>
        </p:txBody>
      </p:sp>
    </p:spTree>
    <p:extLst>
      <p:ext uri="{BB962C8B-B14F-4D97-AF65-F5344CB8AC3E}">
        <p14:creationId xmlns:p14="http://schemas.microsoft.com/office/powerpoint/2010/main" val="89286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lstStyle/>
          <a:p>
            <a:pPr algn="ctr"/>
            <a:r>
              <a:rPr lang="en-US" dirty="0" smtClean="0">
                <a:solidFill>
                  <a:srgbClr val="FF7E79"/>
                </a:solidFill>
                <a:latin typeface="Gurmukhi MN" charset="0"/>
                <a:ea typeface="Gurmukhi MN" charset="0"/>
                <a:cs typeface="Gurmukhi MN" charset="0"/>
              </a:rPr>
              <a:t>Discussion: Ezekiel 11-12</a:t>
            </a:r>
            <a:endParaRPr lang="en-US" dirty="0">
              <a:solidFill>
                <a:srgbClr val="FF7E79"/>
              </a:solidFill>
              <a:latin typeface="Gurmukhi MN" charset="0"/>
              <a:ea typeface="Gurmukhi MN" charset="0"/>
              <a:cs typeface="Gurmukhi MN" charset="0"/>
            </a:endParaRPr>
          </a:p>
        </p:txBody>
      </p:sp>
      <p:sp>
        <p:nvSpPr>
          <p:cNvPr id="3" name="Content Placeholder 2"/>
          <p:cNvSpPr>
            <a:spLocks noGrp="1"/>
          </p:cNvSpPr>
          <p:nvPr>
            <p:ph idx="1"/>
          </p:nvPr>
        </p:nvSpPr>
        <p:spPr>
          <a:xfrm>
            <a:off x="628650" y="1828800"/>
            <a:ext cx="7886700" cy="4348162"/>
          </a:xfrm>
        </p:spPr>
        <p:txBody>
          <a:bodyPr>
            <a:normAutofit/>
          </a:bodyPr>
          <a:lstStyle/>
          <a:p>
            <a:pPr marL="0" indent="0" algn="ctr">
              <a:lnSpc>
                <a:spcPct val="100000"/>
              </a:lnSpc>
              <a:spcAft>
                <a:spcPts val="2400"/>
              </a:spcAft>
              <a:buSzPct val="80000"/>
              <a:buNone/>
            </a:pPr>
            <a:r>
              <a:rPr lang="en-US" sz="5400" i="1" dirty="0">
                <a:latin typeface="Gurmukhi MN" charset="0"/>
                <a:ea typeface="Gurmukhi MN" charset="0"/>
                <a:cs typeface="Gurmukhi MN" charset="0"/>
              </a:rPr>
              <a:t>What “proverbs” and “visions of peace” are we tempted to trust in or proclaim? </a:t>
            </a:r>
            <a:endParaRPr lang="en-US" sz="5400" i="1" dirty="0">
              <a:latin typeface="Gurmukhi MN" charset="0"/>
              <a:ea typeface="Gurmukhi MN" charset="0"/>
              <a:cs typeface="Gurmukhi MN" charset="0"/>
            </a:endParaRPr>
          </a:p>
        </p:txBody>
      </p:sp>
    </p:spTree>
    <p:extLst>
      <p:ext uri="{BB962C8B-B14F-4D97-AF65-F5344CB8AC3E}">
        <p14:creationId xmlns:p14="http://schemas.microsoft.com/office/powerpoint/2010/main" val="1129948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3260</TotalTime>
  <Words>636</Words>
  <Application>Microsoft Macintosh PowerPoint</Application>
  <PresentationFormat>On-screen Show (4:3)</PresentationFormat>
  <Paragraphs>53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Calibri Light</vt:lpstr>
      <vt:lpstr>Gurmukhi MN</vt:lpstr>
      <vt:lpstr>Wingdings</vt:lpstr>
      <vt:lpstr>Arial</vt:lpstr>
      <vt:lpstr>Office Theme</vt:lpstr>
      <vt:lpstr>The Book of Ezekiel</vt:lpstr>
      <vt:lpstr>Class Objectives</vt:lpstr>
      <vt:lpstr>Dramatic Performances  (12:1-20)</vt:lpstr>
      <vt:lpstr>Jeremiah 39:1-7</vt:lpstr>
      <vt:lpstr>Dramatic Performances  (12:1-20)</vt:lpstr>
      <vt:lpstr>Two Proverbs (12:21-28)</vt:lpstr>
      <vt:lpstr>False Prophets (13:1-16)</vt:lpstr>
      <vt:lpstr>False Prophets (13:1-16)</vt:lpstr>
      <vt:lpstr>Discussion: Ezekiel 11-12</vt:lpstr>
      <vt:lpstr>False Prophetesses  (13:17-23)</vt:lpstr>
      <vt:lpstr>Class Objectives</vt:lpstr>
      <vt:lpstr>The Book of Ezekiel</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Ezekiel</dc:title>
  <dc:creator>Microsoft Office User</dc:creator>
  <cp:lastModifiedBy>bethann09@gmail.com</cp:lastModifiedBy>
  <cp:revision>66</cp:revision>
  <cp:lastPrinted>2022-04-06T22:15:39Z</cp:lastPrinted>
  <dcterms:created xsi:type="dcterms:W3CDTF">2022-03-02T15:56:44Z</dcterms:created>
  <dcterms:modified xsi:type="dcterms:W3CDTF">2022-04-06T22:18:12Z</dcterms:modified>
</cp:coreProperties>
</file>