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8"/>
  </p:handoutMasterIdLst>
  <p:sldIdLst>
    <p:sldId id="257" r:id="rId2"/>
    <p:sldId id="295" r:id="rId3"/>
    <p:sldId id="316" r:id="rId4"/>
    <p:sldId id="315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284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009193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16"/>
    <p:restoredTop sz="94592"/>
  </p:normalViewPr>
  <p:slideViewPr>
    <p:cSldViewPr snapToGrid="0" snapToObjects="1">
      <p:cViewPr varScale="1">
        <p:scale>
          <a:sx n="91" d="100"/>
          <a:sy n="91" d="100"/>
        </p:scale>
        <p:origin x="1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4/16/22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4/16/22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4/16/22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#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14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Wife Turned Harlot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14894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Allegory of Jerusalem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/>
            </a:r>
            <a:b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</a:b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16:1-43)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597"/>
            <a:ext cx="7886700" cy="481115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None/>
            </a:pPr>
            <a:r>
              <a:rPr lang="en-US" sz="3600" i="1" dirty="0" smtClean="0">
                <a:latin typeface="Gurmukhi MN" charset="0"/>
                <a:ea typeface="Gurmukhi MN" charset="0"/>
                <a:cs typeface="Gurmukhi MN" charset="0"/>
              </a:rPr>
              <a:t>What are the corresponding historical realities for this element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: 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None/>
            </a:pPr>
            <a:r>
              <a:rPr lang="en-US" sz="4400" dirty="0" smtClean="0">
                <a:latin typeface="Gurmukhi MN" charset="0"/>
                <a:ea typeface="Gurmukhi MN" charset="0"/>
                <a:cs typeface="Gurmukhi MN" charset="0"/>
              </a:rPr>
              <a:t>Spread her legs to lustful neighbors (16:23-29)</a:t>
            </a:r>
            <a:endParaRPr lang="en-US" sz="44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77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14894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Allegory of Jerusalem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/>
            </a:r>
            <a:b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</a:b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16:1-43)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597"/>
            <a:ext cx="7886700" cy="481115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None/>
            </a:pPr>
            <a:r>
              <a:rPr lang="en-US" sz="3600" i="1" dirty="0" smtClean="0">
                <a:latin typeface="Gurmukhi MN" charset="0"/>
                <a:ea typeface="Gurmukhi MN" charset="0"/>
                <a:cs typeface="Gurmukhi MN" charset="0"/>
              </a:rPr>
              <a:t>What are the corresponding historical realities for this element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: 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None/>
            </a:pPr>
            <a:r>
              <a:rPr lang="en-US" sz="4400" dirty="0" smtClean="0">
                <a:latin typeface="Gurmukhi MN" charset="0"/>
                <a:ea typeface="Gurmukhi MN" charset="0"/>
                <a:cs typeface="Gurmukhi MN" charset="0"/>
              </a:rPr>
              <a:t>Bribed her lovers to come lay with her (16:30-34)</a:t>
            </a:r>
            <a:endParaRPr lang="en-US" sz="44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45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14894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Allegory of Jerusalem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/>
            </a:r>
            <a:b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</a:b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16:1-43)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597"/>
            <a:ext cx="7886700" cy="481115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None/>
            </a:pPr>
            <a:r>
              <a:rPr lang="en-US" sz="3600" i="1" dirty="0" smtClean="0">
                <a:latin typeface="Gurmukhi MN" charset="0"/>
                <a:ea typeface="Gurmukhi MN" charset="0"/>
                <a:cs typeface="Gurmukhi MN" charset="0"/>
              </a:rPr>
              <a:t>What are the corresponding historical realities for this element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: 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None/>
            </a:pPr>
            <a:r>
              <a:rPr lang="en-US" sz="4400" dirty="0" smtClean="0">
                <a:latin typeface="Gurmukhi MN" charset="0"/>
                <a:ea typeface="Gurmukhi MN" charset="0"/>
                <a:cs typeface="Gurmukhi MN" charset="0"/>
              </a:rPr>
              <a:t>Lovers will turn, expose her nakedness (16:35-40)</a:t>
            </a:r>
            <a:endParaRPr lang="en-US" sz="44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79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14894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Allegory of Jerusalem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/>
            </a:r>
            <a:b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</a:b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16:1-43)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597"/>
            <a:ext cx="7886700" cy="481115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None/>
            </a:pPr>
            <a:r>
              <a:rPr lang="en-US" sz="3600" i="1" dirty="0" smtClean="0">
                <a:latin typeface="Gurmukhi MN" charset="0"/>
                <a:ea typeface="Gurmukhi MN" charset="0"/>
                <a:cs typeface="Gurmukhi MN" charset="0"/>
              </a:rPr>
              <a:t>What are the corresponding historical realities for this element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: 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None/>
            </a:pPr>
            <a:r>
              <a:rPr lang="en-US" sz="4400" dirty="0" smtClean="0">
                <a:latin typeface="Gurmukhi MN" charset="0"/>
                <a:ea typeface="Gurmukhi MN" charset="0"/>
                <a:cs typeface="Gurmukhi MN" charset="0"/>
              </a:rPr>
              <a:t>She will no longer play the harlot (16:41-42)</a:t>
            </a:r>
            <a:endParaRPr lang="en-US" sz="44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05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Discussion: Ezekiel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16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481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SzPct val="80000"/>
              <a:buNone/>
            </a:pPr>
            <a:r>
              <a:rPr lang="en-US" sz="4800" i="1" dirty="0" smtClean="0">
                <a:latin typeface="Gurmukhi MN" charset="0"/>
                <a:ea typeface="Gurmukhi MN" charset="0"/>
                <a:cs typeface="Gurmukhi MN" charset="0"/>
              </a:rPr>
              <a:t>What are the most convicting elements in reflecting on our own unfaithfulness?</a:t>
            </a:r>
            <a:endParaRPr lang="en-US" sz="4800" i="1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9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Tell the allegorical story of the woman Jerusalem.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Connect the elements of the story with historical reality.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Synthesize these connections with our relationship with God.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32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Wednesday: Ezekiel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16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Tell the allegorical story of the woman Jerusalem.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Connect the elements of the story with historical reality.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Synthesize these connections with our relationship with God.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 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06451" y="5458265"/>
            <a:ext cx="6731098" cy="871097"/>
          </a:xfrm>
          <a:prstGeom prst="rect">
            <a:avLst/>
          </a:prstGeom>
          <a:solidFill>
            <a:srgbClr val="FF7E79"/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None/>
            </a:pPr>
            <a:r>
              <a:rPr lang="en-US" sz="36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First, let’s </a:t>
            </a:r>
            <a:r>
              <a:rPr lang="en-US" sz="36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read Ezekiel 16:1-43</a:t>
            </a:r>
            <a:endParaRPr lang="en-US" sz="36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Discussion: Ezekiel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16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3481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SzPct val="80000"/>
              <a:buNone/>
            </a:pPr>
            <a:r>
              <a:rPr lang="en-US" sz="4800" i="1" dirty="0">
                <a:latin typeface="Gurmukhi MN" charset="0"/>
                <a:ea typeface="Gurmukhi MN" charset="0"/>
                <a:cs typeface="Gurmukhi MN" charset="0"/>
              </a:rPr>
              <a:t>Why </a:t>
            </a:r>
            <a:r>
              <a:rPr lang="en-US" sz="4800" i="1" dirty="0" smtClean="0">
                <a:latin typeface="Gurmukhi MN" charset="0"/>
                <a:ea typeface="Gurmukhi MN" charset="0"/>
                <a:cs typeface="Gurmukhi MN" charset="0"/>
              </a:rPr>
              <a:t>would a Bible passage be this graphic? </a:t>
            </a:r>
          </a:p>
          <a:p>
            <a:pPr marL="0" indent="0" algn="ctr">
              <a:lnSpc>
                <a:spcPct val="100000"/>
              </a:lnSpc>
              <a:spcAft>
                <a:spcPts val="2400"/>
              </a:spcAft>
              <a:buSzPct val="80000"/>
              <a:buNone/>
            </a:pPr>
            <a:r>
              <a:rPr lang="en-US" sz="4800" i="1" dirty="0" smtClean="0">
                <a:latin typeface="Gurmukhi MN" charset="0"/>
                <a:ea typeface="Gurmukhi MN" charset="0"/>
                <a:cs typeface="Gurmukhi MN" charset="0"/>
              </a:rPr>
              <a:t>What does that teach us? </a:t>
            </a:r>
            <a:endParaRPr lang="en-US" sz="4800" i="1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35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14894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Allegory of Jerusalem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/>
            </a:r>
            <a:b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</a:b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16:1-43)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597"/>
            <a:ext cx="7886700" cy="481115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None/>
            </a:pPr>
            <a:r>
              <a:rPr lang="en-US" sz="3600" i="1" dirty="0" smtClean="0">
                <a:latin typeface="Gurmukhi MN" charset="0"/>
                <a:ea typeface="Gurmukhi MN" charset="0"/>
                <a:cs typeface="Gurmukhi MN" charset="0"/>
              </a:rPr>
              <a:t>What are the corresponding historical realities for this element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: 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None/>
            </a:pPr>
            <a:r>
              <a:rPr lang="en-US" sz="4400" dirty="0" smtClean="0">
                <a:latin typeface="Gurmukhi MN" charset="0"/>
                <a:ea typeface="Gurmukhi MN" charset="0"/>
                <a:cs typeface="Gurmukhi MN" charset="0"/>
              </a:rPr>
              <a:t>Canaanite origins—Amorite father, Hittite mother (16:3)</a:t>
            </a:r>
            <a:endParaRPr lang="en-US" sz="44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3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14894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Allegory of Jerusalem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/>
            </a:r>
            <a:b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</a:b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16:1-43)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597"/>
            <a:ext cx="7886700" cy="481115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None/>
            </a:pPr>
            <a:r>
              <a:rPr lang="en-US" sz="3600" i="1" dirty="0" smtClean="0">
                <a:latin typeface="Gurmukhi MN" charset="0"/>
                <a:ea typeface="Gurmukhi MN" charset="0"/>
                <a:cs typeface="Gurmukhi MN" charset="0"/>
              </a:rPr>
              <a:t>What are the corresponding historical realities for this element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: 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None/>
            </a:pPr>
            <a:r>
              <a:rPr lang="en-US" sz="4400" dirty="0" smtClean="0">
                <a:latin typeface="Gurmukhi MN" charset="0"/>
                <a:ea typeface="Gurmukhi MN" charset="0"/>
                <a:cs typeface="Gurmukhi MN" charset="0"/>
              </a:rPr>
              <a:t>Cast out and neglected upon her birth (16:4-5)</a:t>
            </a:r>
            <a:endParaRPr lang="en-US" sz="44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79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14894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Allegory of Jerusalem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/>
            </a:r>
            <a:b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</a:b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16:1-43)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597"/>
            <a:ext cx="7886700" cy="481115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None/>
            </a:pPr>
            <a:r>
              <a:rPr lang="en-US" sz="3600" i="1" dirty="0" smtClean="0">
                <a:latin typeface="Gurmukhi MN" charset="0"/>
                <a:ea typeface="Gurmukhi MN" charset="0"/>
                <a:cs typeface="Gurmukhi MN" charset="0"/>
              </a:rPr>
              <a:t>What are the corresponding historical realities for this element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: 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None/>
            </a:pPr>
            <a:r>
              <a:rPr lang="en-US" sz="4400" dirty="0" smtClean="0">
                <a:latin typeface="Gurmukhi MN" charset="0"/>
                <a:ea typeface="Gurmukhi MN" charset="0"/>
                <a:cs typeface="Gurmukhi MN" charset="0"/>
              </a:rPr>
              <a:t>Married, cleaned up, and adorned beautifully </a:t>
            </a:r>
            <a:r>
              <a:rPr lang="en-US" sz="4400" dirty="0" smtClean="0">
                <a:latin typeface="Gurmukhi MN" charset="0"/>
                <a:ea typeface="Gurmukhi MN" charset="0"/>
                <a:cs typeface="Gurmukhi MN" charset="0"/>
              </a:rPr>
              <a:t>(16:6ff)</a:t>
            </a:r>
            <a:endParaRPr lang="en-US" sz="44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15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14894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Allegory of Jerusalem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/>
            </a:r>
            <a:b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</a:b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16:1-43)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597"/>
            <a:ext cx="7886700" cy="481115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None/>
            </a:pPr>
            <a:r>
              <a:rPr lang="en-US" sz="3600" i="1" dirty="0" smtClean="0">
                <a:latin typeface="Gurmukhi MN" charset="0"/>
                <a:ea typeface="Gurmukhi MN" charset="0"/>
                <a:cs typeface="Gurmukhi MN" charset="0"/>
              </a:rPr>
              <a:t>What are the corresponding historical realities for this element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: 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None/>
            </a:pPr>
            <a:r>
              <a:rPr lang="en-US" sz="4400" dirty="0" smtClean="0">
                <a:latin typeface="Gurmukhi MN" charset="0"/>
                <a:ea typeface="Gurmukhi MN" charset="0"/>
                <a:cs typeface="Gurmukhi MN" charset="0"/>
              </a:rPr>
              <a:t>Her fame went forth among the nations (16:14)</a:t>
            </a:r>
            <a:endParaRPr lang="en-US" sz="44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94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14894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Allegory of Jerusalem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/>
            </a:r>
            <a:b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</a:b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16:1-43)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597"/>
            <a:ext cx="7886700" cy="481115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None/>
            </a:pPr>
            <a:r>
              <a:rPr lang="en-US" sz="3600" i="1" dirty="0" smtClean="0">
                <a:latin typeface="Gurmukhi MN" charset="0"/>
                <a:ea typeface="Gurmukhi MN" charset="0"/>
                <a:cs typeface="Gurmukhi MN" charset="0"/>
              </a:rPr>
              <a:t>What are the corresponding historical realities for this element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: 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None/>
            </a:pPr>
            <a:r>
              <a:rPr lang="en-US" sz="4400" dirty="0" smtClean="0">
                <a:latin typeface="Gurmukhi MN" charset="0"/>
                <a:ea typeface="Gurmukhi MN" charset="0"/>
                <a:cs typeface="Gurmukhi MN" charset="0"/>
              </a:rPr>
              <a:t>Used her marriage gifts to play the harlot (16:15-19)</a:t>
            </a:r>
            <a:endParaRPr lang="en-US" sz="44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74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14894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Allegory of Jerusalem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/>
            </a:r>
            <a:b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</a:b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(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16:1-43)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6597"/>
            <a:ext cx="7886700" cy="481115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3600"/>
              </a:spcAft>
              <a:buSzPct val="80000"/>
              <a:buNone/>
            </a:pPr>
            <a:r>
              <a:rPr lang="en-US" sz="3600" i="1" dirty="0" smtClean="0">
                <a:latin typeface="Gurmukhi MN" charset="0"/>
                <a:ea typeface="Gurmukhi MN" charset="0"/>
                <a:cs typeface="Gurmukhi MN" charset="0"/>
              </a:rPr>
              <a:t>What are the corresponding historical realities for this element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: 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2400"/>
              </a:spcAft>
              <a:buSzPct val="80000"/>
              <a:buNone/>
            </a:pPr>
            <a:r>
              <a:rPr lang="en-US" sz="4400" dirty="0" smtClean="0">
                <a:latin typeface="Gurmukhi MN" charset="0"/>
                <a:ea typeface="Gurmukhi MN" charset="0"/>
                <a:cs typeface="Gurmukhi MN" charset="0"/>
              </a:rPr>
              <a:t>Slaughtered her husband’s sons &amp; daughters (16:20-21)</a:t>
            </a:r>
            <a:endParaRPr lang="en-US" sz="4400" dirty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88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3585</TotalTime>
  <Words>351</Words>
  <Application>Microsoft Macintosh PowerPoint</Application>
  <PresentationFormat>On-screen Show (4:3)</PresentationFormat>
  <Paragraphs>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Class Objectives</vt:lpstr>
      <vt:lpstr>Discussion: Ezekiel 16</vt:lpstr>
      <vt:lpstr>Allegory of Jerusalem (16:1-43)</vt:lpstr>
      <vt:lpstr>Allegory of Jerusalem (16:1-43)</vt:lpstr>
      <vt:lpstr>Allegory of Jerusalem (16:1-43)</vt:lpstr>
      <vt:lpstr>Allegory of Jerusalem (16:1-43)</vt:lpstr>
      <vt:lpstr>Allegory of Jerusalem (16:1-43)</vt:lpstr>
      <vt:lpstr>Allegory of Jerusalem (16:1-43)</vt:lpstr>
      <vt:lpstr>Allegory of Jerusalem (16:1-43)</vt:lpstr>
      <vt:lpstr>Allegory of Jerusalem (16:1-43)</vt:lpstr>
      <vt:lpstr>Allegory of Jerusalem (16:1-43)</vt:lpstr>
      <vt:lpstr>Allegory of Jerusalem (16:1-43)</vt:lpstr>
      <vt:lpstr>Discussion: Ezekiel 16</vt:lpstr>
      <vt:lpstr>Class Objectives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bethann09@gmail.com</cp:lastModifiedBy>
  <cp:revision>73</cp:revision>
  <cp:lastPrinted>2022-04-06T22:15:39Z</cp:lastPrinted>
  <dcterms:created xsi:type="dcterms:W3CDTF">2022-03-02T15:56:44Z</dcterms:created>
  <dcterms:modified xsi:type="dcterms:W3CDTF">2022-04-17T01:05:01Z</dcterms:modified>
</cp:coreProperties>
</file>