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2"/>
  </p:handoutMasterIdLst>
  <p:sldIdLst>
    <p:sldId id="257" r:id="rId2"/>
    <p:sldId id="295" r:id="rId3"/>
    <p:sldId id="333" r:id="rId4"/>
    <p:sldId id="327" r:id="rId5"/>
    <p:sldId id="334" r:id="rId6"/>
    <p:sldId id="335" r:id="rId7"/>
    <p:sldId id="331" r:id="rId8"/>
    <p:sldId id="332" r:id="rId9"/>
    <p:sldId id="284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88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17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Eagles, Vines, &amp; Lions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Sunday: 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20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Name the last 4 kings of Judah, and recall each of their fates.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Tell the story of the eagles/vine, and give the interpretation.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Draw one lesson for us from the political situation of Jerusalem.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2" idx="2"/>
            <a:endCxn id="13" idx="0"/>
          </p:cNvCxnSpPr>
          <p:nvPr/>
        </p:nvCxnSpPr>
        <p:spPr>
          <a:xfrm flipH="1">
            <a:off x="4571999" y="3788992"/>
            <a:ext cx="2" cy="12698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0219"/>
            <a:ext cx="7886700" cy="6534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PT Sans" charset="-52"/>
                <a:ea typeface="PT Sans" charset="-52"/>
                <a:cs typeface="PT Sans" charset="-52"/>
              </a:rPr>
              <a:t>King Josiah and sons</a:t>
            </a:r>
            <a:endParaRPr lang="en-US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4095" y="3851054"/>
            <a:ext cx="3155810" cy="83099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Instated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by Pharaoh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*</a:t>
            </a:r>
            <a:r>
              <a:rPr lang="en-US" sz="2400" dirty="0">
                <a:solidFill>
                  <a:srgbClr val="FFFF00"/>
                </a:solidFill>
              </a:rPr>
              <a:t>First wave of </a:t>
            </a:r>
            <a:r>
              <a:rPr lang="en-US" sz="2400" dirty="0" smtClean="0">
                <a:solidFill>
                  <a:srgbClr val="FFFF00"/>
                </a:solidFill>
              </a:rPr>
              <a:t>captives*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470" y="5794779"/>
            <a:ext cx="3640479" cy="83099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PT Sans" charset="-52"/>
                <a:ea typeface="PT Sans" charset="-52"/>
                <a:cs typeface="PT Sans" charset="-52"/>
              </a:rPr>
              <a:t>Nebuchadnezzar </a:t>
            </a:r>
            <a:r>
              <a:rPr lang="en-US" sz="2400" dirty="0" smtClean="0">
                <a:solidFill>
                  <a:srgbClr val="00B0F0"/>
                </a:solidFill>
                <a:latin typeface="PT Sans" charset="-52"/>
                <a:ea typeface="PT Sans" charset="-52"/>
                <a:cs typeface="PT Sans" charset="-52"/>
              </a:rPr>
              <a:t>humbles.</a:t>
            </a:r>
            <a:endParaRPr lang="en-US" sz="2400" dirty="0" smtClean="0">
              <a:solidFill>
                <a:srgbClr val="00B0F0"/>
              </a:solidFill>
              <a:latin typeface="PT Sans" charset="-52"/>
              <a:ea typeface="PT Sans" charset="-52"/>
              <a:cs typeface="PT Sans" charset="-52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PT Sans" charset="-52"/>
                <a:ea typeface="PT Sans" charset="-52"/>
                <a:cs typeface="PT Sans" charset="-52"/>
              </a:rPr>
              <a:t>*Second wave of captives*</a:t>
            </a:r>
            <a:endParaRPr lang="en-US" sz="2400" dirty="0">
              <a:solidFill>
                <a:srgbClr val="00B0F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9880" y="3851054"/>
            <a:ext cx="1999707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*</a:t>
            </a:r>
            <a:r>
              <a:rPr lang="en-US" sz="2400" dirty="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Third </a:t>
            </a:r>
            <a:r>
              <a:rPr lang="en-US" sz="240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wave/ destruction</a:t>
            </a:r>
            <a:r>
              <a:rPr lang="en-US" sz="2400" dirty="0" smtClean="0">
                <a:solidFill>
                  <a:srgbClr val="FF0000"/>
                </a:solidFill>
                <a:latin typeface="PT Sans" charset="-52"/>
                <a:ea typeface="PT Sans" charset="-52"/>
                <a:cs typeface="PT Sans" charset="-52"/>
              </a:rPr>
              <a:t>*</a:t>
            </a:r>
            <a:endParaRPr lang="en-US" sz="2400" dirty="0">
              <a:solidFill>
                <a:srgbClr val="FF0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294" y="1146702"/>
            <a:ext cx="2704138" cy="12003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92D050"/>
                </a:solidFill>
              </a:rPr>
              <a:t>Last </a:t>
            </a:r>
            <a:r>
              <a:rPr lang="en-US" sz="2400">
                <a:solidFill>
                  <a:srgbClr val="92D050"/>
                </a:solidFill>
              </a:rPr>
              <a:t>good </a:t>
            </a:r>
            <a:r>
              <a:rPr lang="en-US" sz="2400" smtClean="0">
                <a:solidFill>
                  <a:srgbClr val="92D050"/>
                </a:solidFill>
              </a:rPr>
              <a:t>king.</a:t>
            </a:r>
            <a:endParaRPr lang="en-US" sz="2400" dirty="0" smtClean="0">
              <a:solidFill>
                <a:srgbClr val="92D050"/>
              </a:solidFill>
            </a:endParaRPr>
          </a:p>
          <a:p>
            <a:pPr algn="ctr"/>
            <a:r>
              <a:rPr lang="en-US" sz="2400" dirty="0" smtClean="0">
                <a:solidFill>
                  <a:srgbClr val="92D050"/>
                </a:solidFill>
              </a:rPr>
              <a:t>Goes out </a:t>
            </a:r>
            <a:r>
              <a:rPr lang="en-US" sz="2400" dirty="0">
                <a:solidFill>
                  <a:srgbClr val="92D050"/>
                </a:solidFill>
              </a:rPr>
              <a:t>to stop </a:t>
            </a:r>
            <a:r>
              <a:rPr lang="en-US" sz="2400" dirty="0" smtClean="0">
                <a:solidFill>
                  <a:srgbClr val="92D050"/>
                </a:solidFill>
              </a:rPr>
              <a:t>Pharaoh, gets </a:t>
            </a:r>
            <a:r>
              <a:rPr lang="en-US" sz="2400" dirty="0">
                <a:solidFill>
                  <a:srgbClr val="92D050"/>
                </a:solidFill>
              </a:rPr>
              <a:t>killed.</a:t>
            </a:r>
            <a:endParaRPr lang="en-US" sz="2400" dirty="0">
              <a:solidFill>
                <a:srgbClr val="92D05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854" y="1299404"/>
            <a:ext cx="239029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</a:rPr>
              <a:t>Josiah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(640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312" y="2829478"/>
            <a:ext cx="1616596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Jehoahaz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(609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854" y="2834885"/>
            <a:ext cx="239029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Jehoiakim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(609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598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8164" y="5058857"/>
            <a:ext cx="1847669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Jehoiachin</a:t>
            </a:r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PT Sans" charset="-52"/>
                <a:ea typeface="PT Sans" charset="-52"/>
                <a:cs typeface="PT Sans" charset="-52"/>
              </a:rPr>
              <a:t>(597 BC)</a:t>
            </a:r>
            <a:endParaRPr lang="en-US" sz="2800" dirty="0">
              <a:solidFill>
                <a:schemeClr val="bg1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7093" y="2834884"/>
            <a:ext cx="255481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PT Sans" charset="-52"/>
                <a:ea typeface="PT Sans" charset="-52"/>
                <a:cs typeface="PT Sans" charset="-52"/>
              </a:rPr>
              <a:t>Zedekiah </a:t>
            </a:r>
          </a:p>
          <a:p>
            <a:pPr algn="ctr"/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(597 </a:t>
            </a:r>
            <a:r>
              <a:rPr lang="mr-IN" sz="2800" dirty="0" smtClean="0">
                <a:latin typeface="PT Sans" charset="-52"/>
                <a:ea typeface="PT Sans" charset="-52"/>
                <a:cs typeface="PT Sans" charset="-52"/>
              </a:rPr>
              <a:t>–</a:t>
            </a:r>
            <a:r>
              <a:rPr lang="en-US" sz="2800" dirty="0" smtClean="0">
                <a:latin typeface="PT Sans" charset="-52"/>
                <a:ea typeface="PT Sans" charset="-52"/>
                <a:cs typeface="PT Sans" charset="-52"/>
              </a:rPr>
              <a:t> 586 BC)</a:t>
            </a:r>
            <a:endParaRPr lang="en-US" sz="2800" dirty="0">
              <a:latin typeface="PT Sans" charset="-52"/>
              <a:ea typeface="PT Sans" charset="-52"/>
              <a:cs typeface="PT Sans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632" y="3851054"/>
            <a:ext cx="1855568" cy="8309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C000"/>
                </a:solidFill>
                <a:latin typeface="PT Sans" charset="-52"/>
                <a:ea typeface="PT Sans" charset="-52"/>
                <a:cs typeface="PT Sans" charset="-52"/>
              </a:rPr>
              <a:t>Removed by </a:t>
            </a:r>
            <a:r>
              <a:rPr lang="en-US" sz="2400" dirty="0" smtClean="0">
                <a:solidFill>
                  <a:srgbClr val="FFC000"/>
                </a:solidFill>
                <a:latin typeface="PT Sans" charset="-52"/>
                <a:ea typeface="PT Sans" charset="-52"/>
                <a:cs typeface="PT Sans" charset="-52"/>
              </a:rPr>
              <a:t>Pharaoh</a:t>
            </a:r>
            <a:endParaRPr lang="en-US" sz="2400" dirty="0">
              <a:solidFill>
                <a:srgbClr val="FFC000"/>
              </a:solidFill>
              <a:latin typeface="PT Sans" charset="-52"/>
              <a:ea typeface="PT Sans" charset="-52"/>
              <a:cs typeface="PT Sans" charset="-52"/>
            </a:endParaRPr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flipH="1">
            <a:off x="2148610" y="2253511"/>
            <a:ext cx="2423391" cy="575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2"/>
            <a:endCxn id="12" idx="0"/>
          </p:cNvCxnSpPr>
          <p:nvPr/>
        </p:nvCxnSpPr>
        <p:spPr>
          <a:xfrm>
            <a:off x="4572001" y="2253511"/>
            <a:ext cx="0" cy="581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  <a:endCxn id="14" idx="0"/>
          </p:cNvCxnSpPr>
          <p:nvPr/>
        </p:nvCxnSpPr>
        <p:spPr>
          <a:xfrm>
            <a:off x="4572001" y="2253511"/>
            <a:ext cx="2892498" cy="5813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animBg="1"/>
      <p:bldP spid="9" grpId="0" build="p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Eagles &amp; Vine (Ezekiel 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8807"/>
            <a:ext cx="7886700" cy="5613008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 parable </a:t>
            </a: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and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a riddle? (17:1-2)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story (17:3-10)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Great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eagle takes the top of a cedar from Lebanon to the land of merchant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It takes a seed of that tree, plants it in fertile soil, near abundant waters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Seed becomes a low, spreading vine, reaching toward the eagle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Another eagle comes, the vine reaches for that eagle instead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Will it thrive? It will wither completely</a:t>
            </a:r>
            <a:r>
              <a:rPr lang="mr-IN" sz="28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Eagles &amp; Vine (Ezekiel 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2363"/>
            <a:ext cx="7886700" cy="5289452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history (17:11-18)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King of Babylon took </a:t>
            </a:r>
            <a:r>
              <a:rPr lang="en-US" sz="3200" dirty="0" err="1" smtClean="0">
                <a:latin typeface="Gurmukhi MN" charset="0"/>
                <a:ea typeface="Gurmukhi MN" charset="0"/>
                <a:cs typeface="Gurmukhi MN" charset="0"/>
              </a:rPr>
              <a:t>Jehoiachin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, King in Jerusalem, to Chaldea/Babylonia (see 16:29)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He then set up Zedekiah as king in his place in Jerusalem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Though under oath, Zed. rebelled and turned to Egypt for help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Will he succeed? No, he will die in Babylon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Eagles &amp; Vine (Ezekiel 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2363"/>
            <a:ext cx="7886700" cy="5289452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theology (17:19-21)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Why is this so personal to God?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All betrayal is betrayal against God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2 Chr. 36:13 - Zed. swore by God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They’ve done the same to Him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hope (17:22-24)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 sprig from the same tree (Is.11:1)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Planted on high mountain (Is.2)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Birds nest in its shade (Is.61:3)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Lament for Princes (Ez.19)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8806"/>
            <a:ext cx="7886700" cy="5486400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 lamentation (funeral song/dirge)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First image </a:t>
            </a:r>
            <a:r>
              <a:rPr lang="mr-IN" sz="3200" dirty="0" smtClean="0"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Lions (19:1-9)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First cub devours, but is captured by the nations, taken to Egypt (</a:t>
            </a:r>
            <a:r>
              <a:rPr lang="en-US" sz="2800" dirty="0" err="1" smtClean="0">
                <a:latin typeface="Gurmukhi MN" charset="0"/>
                <a:ea typeface="Gurmukhi MN" charset="0"/>
                <a:cs typeface="Gurmukhi MN" charset="0"/>
              </a:rPr>
              <a:t>Jehoahaz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Second devours, destroys cities, but is captured, taken to Babylon (</a:t>
            </a:r>
            <a:r>
              <a:rPr lang="en-US" sz="2800" dirty="0" err="1" smtClean="0">
                <a:latin typeface="Gurmukhi MN" charset="0"/>
                <a:ea typeface="Gurmukhi MN" charset="0"/>
                <a:cs typeface="Gurmukhi MN" charset="0"/>
              </a:rPr>
              <a:t>Jehoiachin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458788" indent="-458788">
              <a:lnSpc>
                <a:spcPct val="100000"/>
              </a:lnSpc>
              <a:spcBef>
                <a:spcPts val="16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Second image </a:t>
            </a:r>
            <a:r>
              <a:rPr lang="mr-IN" sz="3200" dirty="0" smtClean="0">
                <a:latin typeface="Gurmukhi MN" charset="0"/>
                <a:ea typeface="Gurmukhi MN" charset="0"/>
                <a:cs typeface="Gurmukhi MN" charset="0"/>
              </a:rPr>
              <a:t>–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a Vine (19:10-14)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An exalted vine, until it is plucked up, planted in the wilderness (exile)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Fire comes from a branch (Zedekiah), consumes the vine, no one left to rule</a:t>
            </a:r>
          </a:p>
        </p:txBody>
      </p:sp>
    </p:spTree>
    <p:extLst>
      <p:ext uri="{BB962C8B-B14F-4D97-AF65-F5344CB8AC3E}">
        <p14:creationId xmlns:p14="http://schemas.microsoft.com/office/powerpoint/2010/main" val="16523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17, 19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400" i="1" dirty="0" smtClean="0">
                <a:latin typeface="Gurmukhi MN" charset="0"/>
                <a:ea typeface="Gurmukhi MN" charset="0"/>
                <a:cs typeface="Gurmukhi MN" charset="0"/>
              </a:rPr>
              <a:t>What </a:t>
            </a:r>
            <a:r>
              <a:rPr lang="en-US" sz="4400" i="1" dirty="0" smtClean="0">
                <a:latin typeface="Gurmukhi MN" charset="0"/>
                <a:ea typeface="Gurmukhi MN" charset="0"/>
                <a:cs typeface="Gurmukhi MN" charset="0"/>
              </a:rPr>
              <a:t>do these two chapters teach us about our view of nations and their rulers?</a:t>
            </a:r>
            <a:endParaRPr lang="en-US" sz="44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Name the last 4 kings of Judah, and recall each of their fates.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Tell the story of the eagles/vine, and give the interpretation.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Draw one lesson for us from the political situation of Jerusalem.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3687</TotalTime>
  <Words>516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Calibri Light</vt:lpstr>
      <vt:lpstr>Gurmukhi MN</vt:lpstr>
      <vt:lpstr>Mangal</vt:lpstr>
      <vt:lpstr>PT Sans</vt:lpstr>
      <vt:lpstr>Wingdings</vt:lpstr>
      <vt:lpstr>Arial</vt:lpstr>
      <vt:lpstr>Office Theme</vt:lpstr>
      <vt:lpstr>The Book of Ezekiel</vt:lpstr>
      <vt:lpstr>Class Objectives</vt:lpstr>
      <vt:lpstr>King Josiah and sons</vt:lpstr>
      <vt:lpstr>Eagles &amp; Vine (Ezekiel 17)</vt:lpstr>
      <vt:lpstr>Eagles &amp; Vine (Ezekiel 17)</vt:lpstr>
      <vt:lpstr>Eagles &amp; Vine (Ezekiel 17)</vt:lpstr>
      <vt:lpstr>Lament for Princes (Ez.19)</vt:lpstr>
      <vt:lpstr>Discussion: Ezekiel 17, 19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86</cp:revision>
  <cp:lastPrinted>2022-04-27T21:32:34Z</cp:lastPrinted>
  <dcterms:created xsi:type="dcterms:W3CDTF">2022-03-02T15:56:44Z</dcterms:created>
  <dcterms:modified xsi:type="dcterms:W3CDTF">2022-04-27T21:33:30Z</dcterms:modified>
</cp:coreProperties>
</file>