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8"/>
  </p:handoutMasterIdLst>
  <p:sldIdLst>
    <p:sldId id="257" r:id="rId2"/>
    <p:sldId id="295" r:id="rId3"/>
    <p:sldId id="333" r:id="rId4"/>
    <p:sldId id="331" r:id="rId5"/>
    <p:sldId id="332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3" r:id="rId14"/>
    <p:sldId id="342" r:id="rId15"/>
    <p:sldId id="344" r:id="rId16"/>
    <p:sldId id="271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FF7E79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6"/>
    <p:restoredTop sz="94592"/>
  </p:normalViewPr>
  <p:slideViewPr>
    <p:cSldViewPr snapToGrid="0" snapToObjects="1">
      <p:cViewPr>
        <p:scale>
          <a:sx n="89" d="100"/>
          <a:sy n="89" d="100"/>
        </p:scale>
        <p:origin x="13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4/30/22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#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18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Israel Indicted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Will You Judge Them?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(Ez.20)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98806"/>
            <a:ext cx="7886700" cy="5486400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This is the second year of Ezekiel’s ministry (20:1; see 1:2)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Context: The elders of Israel again come to Ezekiel to inquire of Yahweh (20:1; see 8:1; 14:1)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God rejects this inquiry, enters into judgment with them (20:2-4; see 14:12-23; 16:2)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Gives a recap of their history</a:t>
            </a:r>
            <a:r>
              <a:rPr lang="mr-IN" sz="3600" dirty="0" smtClean="0">
                <a:latin typeface="Gurmukhi MN" charset="0"/>
                <a:ea typeface="Gurmukhi MN" charset="0"/>
                <a:cs typeface="Gurmukhi MN" charset="0"/>
              </a:rPr>
              <a:t>…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99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Egyptian Bondage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(20:5-10)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1686"/>
            <a:ext cx="7886700" cy="5303520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Made a covenant with the people in Egypt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(Exodus 6:6-8; 19:4-6)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Demanded they cast away the gods of Egypt, but they didn’t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(Leviticus 18:3; Deuteronomy 9:7)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Wanted to destroy them, but did not, for His name sake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(???)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Delivered them out of Egypt, into the wilderness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(Exodus 14-15)</a:t>
            </a:r>
            <a:endParaRPr lang="en-US" sz="3200" i="1" dirty="0" smtClean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1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146132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</a:t>
            </a:r>
            <a:r>
              <a:rPr lang="en-US" baseline="30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st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Generation Wilderness</a:t>
            </a:r>
            <a:b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</a:b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(20:11-17)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3716"/>
            <a:ext cx="7886700" cy="4881489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Gave them a Law, </a:t>
            </a:r>
            <a:r>
              <a:rPr lang="en-US" sz="3200" dirty="0" err="1" smtClean="0">
                <a:latin typeface="Gurmukhi MN" charset="0"/>
                <a:ea typeface="Gurmukhi MN" charset="0"/>
                <a:cs typeface="Gurmukhi MN" charset="0"/>
              </a:rPr>
              <a:t>sabbaths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, that they would know Him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(Ex. 20; Lev. 18:5)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They rebelled and did not keep them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(Exodus 16:28; Exodus 32)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Wanted to destroy them, but did not, for His name sake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(Exodus 32)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Spared them, but vowed they would not enter the land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(Numbers 13-14)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88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146132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2</a:t>
            </a:r>
            <a:r>
              <a:rPr lang="en-US" baseline="30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nd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Generation Wilderness</a:t>
            </a:r>
            <a:b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</a:b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(20:18-26)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3716"/>
            <a:ext cx="7886700" cy="4881489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Gave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the Law to the next generation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(Deuteronomy 4-5)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They rebelled and did not keep them </a:t>
            </a:r>
            <a:r>
              <a:rPr lang="en-US" sz="3200" i="1" dirty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(Exodus 16:28; Exodus 32)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Wanted to destroy them, but did not, for His name sake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(???)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Gave them (over to?) laws that were not good, made them unclean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(???)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00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Promised Land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(20:27-32)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1686"/>
            <a:ext cx="7886700" cy="5303520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They blasphemed God, were treacherous with their idolatrous worship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(Ezekiel 16)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They built high places on every hill, under every tree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(Isaiah 57:5-7)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Caused sons to pass through the fire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(2 Kings 21:6; Jeremiah 7:31) 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Wanted to be like the nations 			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(1 Samuel 8:19-20)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40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Objectives (#18)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Match chapters of Ezekiel with a summary or highlight.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Identify a character trait of God demonstrated in Israel’s history.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Rehearse the history of Israel and how it indicts them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Wednesday: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20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Objectives (#17)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Name the last 4 kings of Judah, and recall each of their fates.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Tell the story of the eagles/vine, and give the interpretation.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Draw one lesson for us from the political situation of Jerusalem.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stCxn id="12" idx="2"/>
            <a:endCxn id="13" idx="0"/>
          </p:cNvCxnSpPr>
          <p:nvPr/>
        </p:nvCxnSpPr>
        <p:spPr>
          <a:xfrm flipH="1">
            <a:off x="4571999" y="3788992"/>
            <a:ext cx="2" cy="12698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0219"/>
            <a:ext cx="7886700" cy="65344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King Josiah and sons</a:t>
            </a:r>
            <a:endParaRPr lang="en-US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4095" y="3851054"/>
            <a:ext cx="3155810" cy="830997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Instated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by Pharaoh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*</a:t>
            </a:r>
            <a:r>
              <a:rPr lang="en-US" sz="2400" dirty="0">
                <a:solidFill>
                  <a:srgbClr val="FFFF00"/>
                </a:solidFill>
              </a:rPr>
              <a:t>First wave of </a:t>
            </a:r>
            <a:r>
              <a:rPr lang="en-US" sz="2400" dirty="0" smtClean="0">
                <a:solidFill>
                  <a:srgbClr val="FFFF00"/>
                </a:solidFill>
              </a:rPr>
              <a:t>captives*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470" y="5794779"/>
            <a:ext cx="3640479" cy="83099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PT Sans" charset="-52"/>
                <a:ea typeface="PT Sans" charset="-52"/>
                <a:cs typeface="PT Sans" charset="-52"/>
              </a:rPr>
              <a:t>Nebuchadnezzar humbles.</a:t>
            </a:r>
          </a:p>
          <a:p>
            <a:pPr algn="ctr"/>
            <a:r>
              <a:rPr lang="en-US" sz="2400" dirty="0" smtClean="0">
                <a:solidFill>
                  <a:srgbClr val="00B0F0"/>
                </a:solidFill>
                <a:latin typeface="PT Sans" charset="-52"/>
                <a:ea typeface="PT Sans" charset="-52"/>
                <a:cs typeface="PT Sans" charset="-52"/>
              </a:rPr>
              <a:t>*Second wave of captives*</a:t>
            </a:r>
            <a:endParaRPr lang="en-US" sz="2400" dirty="0">
              <a:solidFill>
                <a:srgbClr val="00B0F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69880" y="3851054"/>
            <a:ext cx="1999707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FF0000"/>
                </a:solidFill>
                <a:latin typeface="PT Sans" charset="-52"/>
                <a:ea typeface="PT Sans" charset="-52"/>
                <a:cs typeface="PT Sans" charset="-52"/>
              </a:rPr>
              <a:t>*</a:t>
            </a:r>
            <a:r>
              <a:rPr lang="en-US" sz="2400" dirty="0" smtClean="0">
                <a:solidFill>
                  <a:srgbClr val="FF0000"/>
                </a:solidFill>
                <a:latin typeface="PT Sans" charset="-52"/>
                <a:ea typeface="PT Sans" charset="-52"/>
                <a:cs typeface="PT Sans" charset="-52"/>
              </a:rPr>
              <a:t>Third </a:t>
            </a:r>
            <a:r>
              <a:rPr lang="en-US" sz="2400" smtClean="0">
                <a:solidFill>
                  <a:srgbClr val="FF0000"/>
                </a:solidFill>
                <a:latin typeface="PT Sans" charset="-52"/>
                <a:ea typeface="PT Sans" charset="-52"/>
                <a:cs typeface="PT Sans" charset="-52"/>
              </a:rPr>
              <a:t>wave/ destruction</a:t>
            </a:r>
            <a:r>
              <a:rPr lang="en-US" sz="2400" dirty="0" smtClean="0">
                <a:solidFill>
                  <a:srgbClr val="FF0000"/>
                </a:solidFill>
                <a:latin typeface="PT Sans" charset="-52"/>
                <a:ea typeface="PT Sans" charset="-52"/>
                <a:cs typeface="PT Sans" charset="-52"/>
              </a:rPr>
              <a:t>*</a:t>
            </a:r>
            <a:endParaRPr lang="en-US" sz="2400" dirty="0">
              <a:solidFill>
                <a:srgbClr val="FF00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9294" y="1146702"/>
            <a:ext cx="2704138" cy="120032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92D050"/>
                </a:solidFill>
              </a:rPr>
              <a:t>Last </a:t>
            </a:r>
            <a:r>
              <a:rPr lang="en-US" sz="2400">
                <a:solidFill>
                  <a:srgbClr val="92D050"/>
                </a:solidFill>
              </a:rPr>
              <a:t>good </a:t>
            </a:r>
            <a:r>
              <a:rPr lang="en-US" sz="2400" smtClean="0">
                <a:solidFill>
                  <a:srgbClr val="92D050"/>
                </a:solidFill>
              </a:rPr>
              <a:t>king.</a:t>
            </a:r>
            <a:endParaRPr lang="en-US" sz="2400" dirty="0" smtClean="0">
              <a:solidFill>
                <a:srgbClr val="92D050"/>
              </a:solidFill>
            </a:endParaRPr>
          </a:p>
          <a:p>
            <a:pPr algn="ctr"/>
            <a:r>
              <a:rPr lang="en-US" sz="2400" dirty="0" smtClean="0">
                <a:solidFill>
                  <a:srgbClr val="92D050"/>
                </a:solidFill>
              </a:rPr>
              <a:t>Goes out </a:t>
            </a:r>
            <a:r>
              <a:rPr lang="en-US" sz="2400" dirty="0">
                <a:solidFill>
                  <a:srgbClr val="92D050"/>
                </a:solidFill>
              </a:rPr>
              <a:t>to stop </a:t>
            </a:r>
            <a:r>
              <a:rPr lang="en-US" sz="2400" dirty="0" smtClean="0">
                <a:solidFill>
                  <a:srgbClr val="92D050"/>
                </a:solidFill>
              </a:rPr>
              <a:t>Pharaoh, gets </a:t>
            </a:r>
            <a:r>
              <a:rPr lang="en-US" sz="2400" dirty="0">
                <a:solidFill>
                  <a:srgbClr val="92D050"/>
                </a:solidFill>
              </a:rPr>
              <a:t>killed.</a:t>
            </a:r>
            <a:endParaRPr lang="en-US" sz="2400" dirty="0">
              <a:solidFill>
                <a:srgbClr val="92D05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854" y="1299404"/>
            <a:ext cx="2390293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Josiah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(640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0312" y="2829478"/>
            <a:ext cx="1616596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Jehoahaz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6854" y="2834885"/>
            <a:ext cx="2390293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Jehoiakim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(609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598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8164" y="5058857"/>
            <a:ext cx="1847669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Jehoiachin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(597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7093" y="2834884"/>
            <a:ext cx="2554812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PT Sans" charset="-52"/>
                <a:ea typeface="PT Sans" charset="-52"/>
                <a:cs typeface="PT Sans" charset="-52"/>
              </a:rPr>
              <a:t>Zedekiah </a:t>
            </a:r>
          </a:p>
          <a:p>
            <a:pPr algn="ctr"/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(597 </a:t>
            </a:r>
            <a:r>
              <a:rPr lang="mr-IN" sz="2800" dirty="0" smtClean="0"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 586 BC)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632" y="3851054"/>
            <a:ext cx="1855568" cy="83099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FFC000"/>
                </a:solidFill>
                <a:latin typeface="PT Sans" charset="-52"/>
                <a:ea typeface="PT Sans" charset="-52"/>
                <a:cs typeface="PT Sans" charset="-52"/>
              </a:rPr>
              <a:t>Removed by </a:t>
            </a:r>
            <a:r>
              <a:rPr lang="en-US" sz="2400" dirty="0" smtClean="0">
                <a:solidFill>
                  <a:srgbClr val="FFC000"/>
                </a:solidFill>
                <a:latin typeface="PT Sans" charset="-52"/>
                <a:ea typeface="PT Sans" charset="-52"/>
                <a:cs typeface="PT Sans" charset="-52"/>
              </a:rPr>
              <a:t>Pharaoh</a:t>
            </a:r>
            <a:endParaRPr lang="en-US" sz="2400" dirty="0">
              <a:solidFill>
                <a:srgbClr val="FFC0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cxnSp>
        <p:nvCxnSpPr>
          <p:cNvPr id="17" name="Straight Connector 16"/>
          <p:cNvCxnSpPr>
            <a:stCxn id="10" idx="2"/>
            <a:endCxn id="11" idx="0"/>
          </p:cNvCxnSpPr>
          <p:nvPr/>
        </p:nvCxnSpPr>
        <p:spPr>
          <a:xfrm flipH="1">
            <a:off x="2148610" y="2253511"/>
            <a:ext cx="2423391" cy="575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2"/>
            <a:endCxn id="12" idx="0"/>
          </p:cNvCxnSpPr>
          <p:nvPr/>
        </p:nvCxnSpPr>
        <p:spPr>
          <a:xfrm>
            <a:off x="4572001" y="2253511"/>
            <a:ext cx="0" cy="5813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2"/>
            <a:endCxn id="14" idx="0"/>
          </p:cNvCxnSpPr>
          <p:nvPr/>
        </p:nvCxnSpPr>
        <p:spPr>
          <a:xfrm>
            <a:off x="4572001" y="2253511"/>
            <a:ext cx="2892498" cy="5813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  <p:bldP spid="8" grpId="0" animBg="1"/>
      <p:bldP spid="9" grpId="0" build="p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Lament for Princes (Ez.19)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98806"/>
            <a:ext cx="7886700" cy="5486400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A lamentation (funeral song/dirge)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First image </a:t>
            </a:r>
            <a:r>
              <a:rPr lang="mr-IN" sz="3200" dirty="0" smtClean="0">
                <a:latin typeface="Gurmukhi MN" charset="0"/>
                <a:ea typeface="Gurmukhi MN" charset="0"/>
                <a:cs typeface="Gurmukhi MN" charset="0"/>
              </a:rPr>
              <a:t>–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 Lions (19:1-9)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First cub devours, but is captured by the nations, taken to Egypt (</a:t>
            </a:r>
            <a:r>
              <a:rPr lang="en-US" sz="2800" dirty="0" err="1" smtClean="0">
                <a:latin typeface="Gurmukhi MN" charset="0"/>
                <a:ea typeface="Gurmukhi MN" charset="0"/>
                <a:cs typeface="Gurmukhi MN" charset="0"/>
              </a:rPr>
              <a:t>Jehoahaz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Second devours, destroys cities, but is captured, taken to Babylon (</a:t>
            </a:r>
            <a:r>
              <a:rPr lang="en-US" sz="2800" dirty="0" err="1" smtClean="0">
                <a:latin typeface="Gurmukhi MN" charset="0"/>
                <a:ea typeface="Gurmukhi MN" charset="0"/>
                <a:cs typeface="Gurmukhi MN" charset="0"/>
              </a:rPr>
              <a:t>Jehoiachin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)</a:t>
            </a:r>
          </a:p>
          <a:p>
            <a:pPr marL="458788" indent="-458788">
              <a:lnSpc>
                <a:spcPct val="100000"/>
              </a:lnSpc>
              <a:spcBef>
                <a:spcPts val="16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Second image </a:t>
            </a:r>
            <a:r>
              <a:rPr lang="mr-IN" sz="3200" dirty="0" smtClean="0">
                <a:latin typeface="Gurmukhi MN" charset="0"/>
                <a:ea typeface="Gurmukhi MN" charset="0"/>
                <a:cs typeface="Gurmukhi MN" charset="0"/>
              </a:rPr>
              <a:t>–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 a Vine (19:10-14)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An exalted vine, until it is plucked up, planted in the wilderness (exile)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Fire comes from a branch (Zedekiah), consumes the vine, no one left to rule</a:t>
            </a:r>
          </a:p>
        </p:txBody>
      </p:sp>
    </p:spTree>
    <p:extLst>
      <p:ext uri="{BB962C8B-B14F-4D97-AF65-F5344CB8AC3E}">
        <p14:creationId xmlns:p14="http://schemas.microsoft.com/office/powerpoint/2010/main" val="165234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Discussion: Ezekiel 17, 19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481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SzPct val="80000"/>
              <a:buNone/>
            </a:pPr>
            <a:r>
              <a:rPr lang="en-US" sz="4400" i="1" dirty="0" smtClean="0">
                <a:latin typeface="Gurmukhi MN" charset="0"/>
                <a:ea typeface="Gurmukhi MN" charset="0"/>
                <a:cs typeface="Gurmukhi MN" charset="0"/>
              </a:rPr>
              <a:t>What do these two chapters teach us about our view of nations and their rulers?</a:t>
            </a:r>
            <a:endParaRPr lang="en-US" sz="4400" i="1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Objectives (#18)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Match chapters of Ezekiel with a summary or highlight.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Identify a character trait of God demonstrated in Israel’s history.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Rehearse the history of Israel and how it indicts them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1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1-12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ch.1-3  </a:t>
            </a: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  <a:endParaRPr lang="en-US" sz="36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ch.4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ch.8 </a:t>
            </a: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</a:t>
            </a:r>
            <a:endParaRPr lang="en-US" sz="36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ch.9-11-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ch.12 </a:t>
            </a: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</a:t>
            </a:r>
            <a:endParaRPr lang="en-US" sz="36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38094" y="1309082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</a:t>
            </a:r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28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sees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God’s glory, is called to be a watchman.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8094" y="2307951"/>
            <a:ext cx="4894326" cy="95410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</a:t>
            </a:r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 </a:t>
            </a:r>
            <a:r>
              <a:rPr lang="en-US" sz="28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builds a model of the siege of Jerusalem.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38094" y="3306820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</a:t>
            </a:r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sees a vision of idol worship in the temple.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8094" y="4290235"/>
            <a:ext cx="4894326" cy="95410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L.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sees Jerusalem struck, God’s glory leaving.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8094" y="5289104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D.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packs up, enacts captives going to exile.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94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13-19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06057"/>
            <a:ext cx="7886700" cy="5633894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ch.13  </a:t>
            </a: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  <a:endParaRPr lang="en-US" sz="36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ch.14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ch.15 </a:t>
            </a: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</a:t>
            </a:r>
            <a:endParaRPr lang="en-US" sz="36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ch.16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ch.17 </a:t>
            </a:r>
            <a:r>
              <a:rPr lang="mr-IN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endParaRPr lang="en-US" sz="3600" dirty="0" smtClean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ch.18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38094" y="876135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I. </a:t>
            </a:r>
            <a:r>
              <a:rPr lang="en-US" sz="28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R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ebukes false prophets for announcing “Peace.”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8094" y="1880028"/>
            <a:ext cx="4894326" cy="95410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B</a:t>
            </a:r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 </a:t>
            </a:r>
            <a:r>
              <a:rPr lang="en-US" sz="28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Not even Noah, Daniel, &amp; Job could deliver Judah.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38094" y="2869936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</a:t>
            </a:r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 </a:t>
            </a:r>
            <a:r>
              <a:rPr lang="en-US" sz="28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God compares Jerusalem to a useless vine.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8094" y="3869159"/>
            <a:ext cx="4894326" cy="95410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described as a wife turned harlot.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8094" y="4882367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K.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Fable of two eagles &amp; a vine (Zedekiah’s rebellion)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8094" y="5999792"/>
            <a:ext cx="4894326" cy="523220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F.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The soul who sins will die.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7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Discussion: Ezekiel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20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481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SzPct val="80000"/>
              <a:buNone/>
            </a:pPr>
            <a:r>
              <a:rPr lang="en-US" sz="4400" i="1" dirty="0" smtClean="0">
                <a:latin typeface="Gurmukhi MN" charset="0"/>
                <a:ea typeface="Gurmukhi MN" charset="0"/>
                <a:cs typeface="Gurmukhi MN" charset="0"/>
              </a:rPr>
              <a:t>What do we learn about God’s nature from His dealings with Israel?</a:t>
            </a:r>
            <a:endParaRPr lang="en-US" sz="4400" i="1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73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3771</TotalTime>
  <Words>814</Words>
  <Application>Microsoft Macintosh PowerPoint</Application>
  <PresentationFormat>On-screen Show (4:3)</PresentationFormat>
  <Paragraphs>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Calibri</vt:lpstr>
      <vt:lpstr>Calibri Light</vt:lpstr>
      <vt:lpstr>Gurmukhi MN</vt:lpstr>
      <vt:lpstr>Mangal</vt:lpstr>
      <vt:lpstr>PT Sans</vt:lpstr>
      <vt:lpstr>Wingdings</vt:lpstr>
      <vt:lpstr>Arial</vt:lpstr>
      <vt:lpstr>Office Theme</vt:lpstr>
      <vt:lpstr>The Book of Ezekiel</vt:lpstr>
      <vt:lpstr>Class Objectives (#17)</vt:lpstr>
      <vt:lpstr>King Josiah and sons</vt:lpstr>
      <vt:lpstr>Lament for Princes (Ez.19)</vt:lpstr>
      <vt:lpstr>Discussion: Ezekiel 17, 19</vt:lpstr>
      <vt:lpstr>Class Objectives (#18)</vt:lpstr>
      <vt:lpstr>Ezekiel 1-12</vt:lpstr>
      <vt:lpstr>Ezekiel 13-19</vt:lpstr>
      <vt:lpstr>Discussion: Ezekiel 20</vt:lpstr>
      <vt:lpstr>Will You Judge Them? (Ez.20)</vt:lpstr>
      <vt:lpstr>Egyptian Bondage (20:5-10)</vt:lpstr>
      <vt:lpstr>1st Generation Wilderness (20:11-17)</vt:lpstr>
      <vt:lpstr>2nd Generation Wilderness (20:18-26)</vt:lpstr>
      <vt:lpstr>Promised Land (20:27-32)</vt:lpstr>
      <vt:lpstr>Class Objectives (#18)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bethann09@gmail.com</cp:lastModifiedBy>
  <cp:revision>96</cp:revision>
  <cp:lastPrinted>2022-05-01T02:04:05Z</cp:lastPrinted>
  <dcterms:created xsi:type="dcterms:W3CDTF">2022-03-02T15:56:44Z</dcterms:created>
  <dcterms:modified xsi:type="dcterms:W3CDTF">2022-05-01T02:05:30Z</dcterms:modified>
</cp:coreProperties>
</file>