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handoutMasterIdLst>
    <p:handoutMasterId r:id="rId10"/>
  </p:handoutMasterIdLst>
  <p:sldIdLst>
    <p:sldId id="259" r:id="rId2"/>
    <p:sldId id="257" r:id="rId3"/>
    <p:sldId id="262" r:id="rId4"/>
    <p:sldId id="275" r:id="rId5"/>
    <p:sldId id="276" r:id="rId6"/>
    <p:sldId id="277" r:id="rId7"/>
    <p:sldId id="271" r:id="rId8"/>
    <p:sldId id="278" r:id="rId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/>
    <p:restoredTop sz="94611"/>
  </p:normalViewPr>
  <p:slideViewPr>
    <p:cSldViewPr snapToGrid="0" snapToObjects="1">
      <p:cViewPr>
        <p:scale>
          <a:sx n="100" d="100"/>
          <a:sy n="100" d="100"/>
        </p:scale>
        <p:origin x="144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934BB-E8A6-9E4B-9192-06EE67D265FB}" type="datetimeFigureOut">
              <a:rPr lang="en-US" smtClean="0"/>
              <a:t>4/1/22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413D7-99F0-D140-921C-D12E2AEE9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6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856C-E67B-F54B-B03B-E3DAD62B453F}" type="datetimeFigureOut">
              <a:rPr lang="en-US" smtClean="0"/>
              <a:t>4/1/22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D9AE-3399-0C44-AC32-838031CC7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050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856C-E67B-F54B-B03B-E3DAD62B453F}" type="datetimeFigureOut">
              <a:rPr lang="en-US" smtClean="0"/>
              <a:t>4/1/22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D9AE-3399-0C44-AC32-838031CC7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066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856C-E67B-F54B-B03B-E3DAD62B453F}" type="datetimeFigureOut">
              <a:rPr lang="en-US" smtClean="0"/>
              <a:t>4/1/22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D9AE-3399-0C44-AC32-838031CC7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76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856C-E67B-F54B-B03B-E3DAD62B453F}" type="datetimeFigureOut">
              <a:rPr lang="en-US" smtClean="0"/>
              <a:t>4/1/22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D9AE-3399-0C44-AC32-838031CC7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12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856C-E67B-F54B-B03B-E3DAD62B453F}" type="datetimeFigureOut">
              <a:rPr lang="en-US" smtClean="0"/>
              <a:t>4/1/22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D9AE-3399-0C44-AC32-838031CC7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597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856C-E67B-F54B-B03B-E3DAD62B453F}" type="datetimeFigureOut">
              <a:rPr lang="en-US" smtClean="0"/>
              <a:t>4/1/22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D9AE-3399-0C44-AC32-838031CC7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24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856C-E67B-F54B-B03B-E3DAD62B453F}" type="datetimeFigureOut">
              <a:rPr lang="en-US" smtClean="0"/>
              <a:t>4/1/22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D9AE-3399-0C44-AC32-838031CC7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60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856C-E67B-F54B-B03B-E3DAD62B453F}" type="datetimeFigureOut">
              <a:rPr lang="en-US" smtClean="0"/>
              <a:t>4/1/22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D9AE-3399-0C44-AC32-838031CC7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14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856C-E67B-F54B-B03B-E3DAD62B453F}" type="datetimeFigureOut">
              <a:rPr lang="en-US" smtClean="0"/>
              <a:t>4/1/22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D9AE-3399-0C44-AC32-838031CC7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5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856C-E67B-F54B-B03B-E3DAD62B453F}" type="datetimeFigureOut">
              <a:rPr lang="en-US" smtClean="0"/>
              <a:t>4/1/22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D9AE-3399-0C44-AC32-838031CC7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05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856C-E67B-F54B-B03B-E3DAD62B453F}" type="datetimeFigureOut">
              <a:rPr lang="en-US" smtClean="0"/>
              <a:t>4/1/22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D9AE-3399-0C44-AC32-838031CC7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831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9856C-E67B-F54B-B03B-E3DAD62B453F}" type="datetimeFigureOut">
              <a:rPr lang="en-US" smtClean="0"/>
              <a:t>4/1/22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CD9AE-3399-0C44-AC32-838031CC7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122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Digital Diet &amp; Nutrition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96FF"/>
                </a:solidFill>
                <a:latin typeface="Arial" charset="0"/>
                <a:ea typeface="Arial" charset="0"/>
                <a:cs typeface="Arial" charset="0"/>
              </a:rPr>
              <a:t>Using Wisdom as Consumers of Media</a:t>
            </a:r>
            <a:endParaRPr lang="en-US" sz="4000" dirty="0">
              <a:solidFill>
                <a:srgbClr val="0096FF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36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18234"/>
            <a:ext cx="7886700" cy="79545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" charset="0"/>
                <a:ea typeface="Arial" charset="0"/>
                <a:cs typeface="Arial" charset="0"/>
              </a:rPr>
              <a:t>Digital Diet and Nutrition</a:t>
            </a:r>
            <a:endParaRPr lang="en-US" sz="4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9841" y="1765300"/>
            <a:ext cx="7886700" cy="4483100"/>
          </a:xfrm>
        </p:spPr>
        <p:txBody>
          <a:bodyPr>
            <a:noAutofit/>
          </a:bodyPr>
          <a:lstStyle/>
          <a:p>
            <a:pPr marL="571500" indent="-571500">
              <a:lnSpc>
                <a:spcPct val="100000"/>
              </a:lnSpc>
              <a:spcBef>
                <a:spcPts val="0"/>
              </a:spcBef>
              <a:spcAft>
                <a:spcPts val="3400"/>
              </a:spcAft>
              <a:buFont typeface="+mj-lt"/>
              <a:buAutoNum type="romanUcPeriod"/>
            </a:pP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W</a:t>
            </a: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hat’s </a:t>
            </a: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wrong with the way we </a:t>
            </a: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consume </a:t>
            </a: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media?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spcAft>
                <a:spcPts val="3400"/>
              </a:spcAft>
              <a:buFont typeface="+mj-lt"/>
              <a:buAutoNum type="romanUcPeriod"/>
            </a:pP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How do I establish </a:t>
            </a: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a healthy </a:t>
            </a: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diet</a:t>
            </a: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?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spcAft>
                <a:spcPts val="3400"/>
              </a:spcAft>
              <a:buFont typeface="+mj-lt"/>
              <a:buAutoNum type="romanUcPeriod"/>
            </a:pP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What should I consume in order </a:t>
            </a: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to be properly nourished?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39700" y="1892300"/>
            <a:ext cx="490141" cy="419100"/>
          </a:xfrm>
          <a:prstGeom prst="rightArrow">
            <a:avLst/>
          </a:prstGeom>
          <a:solidFill>
            <a:srgbClr val="009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3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671" y="318234"/>
            <a:ext cx="8196659" cy="147246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latin typeface="Arial" charset="0"/>
                <a:ea typeface="Arial" charset="0"/>
                <a:cs typeface="Arial" charset="0"/>
              </a:rPr>
              <a:t>What’s Wrong with Our Consumption? (from </a:t>
            </a:r>
            <a:r>
              <a:rPr lang="en-US" sz="4000" i="1" dirty="0" smtClean="0">
                <a:latin typeface="Arial" charset="0"/>
                <a:ea typeface="Arial" charset="0"/>
                <a:cs typeface="Arial" charset="0"/>
              </a:rPr>
              <a:t>The Wisdom Pyramid</a:t>
            </a:r>
            <a:r>
              <a:rPr lang="en-US" sz="4000" dirty="0" smtClean="0">
                <a:latin typeface="Arial" charset="0"/>
                <a:ea typeface="Arial" charset="0"/>
                <a:cs typeface="Arial" charset="0"/>
              </a:rPr>
              <a:t>)</a:t>
            </a:r>
            <a:endParaRPr lang="en-US" sz="4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3671" y="2082800"/>
            <a:ext cx="8196659" cy="4294430"/>
          </a:xfrm>
        </p:spPr>
        <p:txBody>
          <a:bodyPr>
            <a:noAutofit/>
          </a:bodyPr>
          <a:lstStyle/>
          <a:p>
            <a:pPr indent="-594360">
              <a:lnSpc>
                <a:spcPct val="100000"/>
              </a:lnSpc>
              <a:spcBef>
                <a:spcPts val="0"/>
              </a:spcBef>
              <a:spcAft>
                <a:spcPts val="5200"/>
              </a:spcAft>
            </a:pP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Information Gluttony (Too Much)</a:t>
            </a:r>
          </a:p>
          <a:p>
            <a:pPr indent="-594360">
              <a:lnSpc>
                <a:spcPct val="100000"/>
              </a:lnSpc>
              <a:spcBef>
                <a:spcPts val="0"/>
              </a:spcBef>
              <a:spcAft>
                <a:spcPts val="5200"/>
              </a:spcAft>
            </a:pP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Perpetual Novelty (Too Fast)</a:t>
            </a:r>
          </a:p>
          <a:p>
            <a:pPr indent="-594360">
              <a:lnSpc>
                <a:spcPct val="100000"/>
              </a:lnSpc>
              <a:spcBef>
                <a:spcPts val="0"/>
              </a:spcBef>
              <a:spcAft>
                <a:spcPts val="5200"/>
              </a:spcAft>
            </a:pP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Look-Within Autonomy (Too Me)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99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18234"/>
            <a:ext cx="7886700" cy="79545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" charset="0"/>
                <a:ea typeface="Arial" charset="0"/>
                <a:cs typeface="Arial" charset="0"/>
              </a:rPr>
              <a:t>Digital Diet and Nutrition</a:t>
            </a:r>
            <a:endParaRPr lang="en-US" sz="4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9841" y="1765300"/>
            <a:ext cx="7886700" cy="4483100"/>
          </a:xfrm>
        </p:spPr>
        <p:txBody>
          <a:bodyPr>
            <a:noAutofit/>
          </a:bodyPr>
          <a:lstStyle/>
          <a:p>
            <a:pPr marL="571500" indent="-571500">
              <a:lnSpc>
                <a:spcPct val="100000"/>
              </a:lnSpc>
              <a:spcBef>
                <a:spcPts val="0"/>
              </a:spcBef>
              <a:spcAft>
                <a:spcPts val="3400"/>
              </a:spcAft>
              <a:buFont typeface="+mj-lt"/>
              <a:buAutoNum type="romanUcPeriod"/>
            </a:pP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W</a:t>
            </a: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hat’s </a:t>
            </a: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wrong with the way we </a:t>
            </a: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consume </a:t>
            </a: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media?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spcAft>
                <a:spcPts val="3400"/>
              </a:spcAft>
              <a:buFont typeface="+mj-lt"/>
              <a:buAutoNum type="romanUcPeriod"/>
            </a:pP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How do I establish </a:t>
            </a: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a healthy </a:t>
            </a: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diet</a:t>
            </a: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?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spcAft>
                <a:spcPts val="3400"/>
              </a:spcAft>
              <a:buFont typeface="+mj-lt"/>
              <a:buAutoNum type="romanUcPeriod"/>
            </a:pP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What should I consume in order </a:t>
            </a: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to be properly nourished?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39700" y="1892300"/>
            <a:ext cx="490141" cy="419100"/>
          </a:xfrm>
          <a:prstGeom prst="rightArrow">
            <a:avLst/>
          </a:prstGeom>
          <a:solidFill>
            <a:srgbClr val="009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2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48148E-6 L -0.00034 0.22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671" y="318234"/>
            <a:ext cx="8196659" cy="1472466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" charset="0"/>
                <a:ea typeface="Arial" charset="0"/>
                <a:cs typeface="Arial" charset="0"/>
              </a:rPr>
              <a:t>Digital Diet </a:t>
            </a:r>
            <a:br>
              <a:rPr lang="en-US" sz="40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4000" dirty="0" smtClean="0">
                <a:latin typeface="Arial" charset="0"/>
                <a:ea typeface="Arial" charset="0"/>
                <a:cs typeface="Arial" charset="0"/>
              </a:rPr>
              <a:t>(How much am I </a:t>
            </a:r>
            <a:r>
              <a:rPr lang="en-US" sz="4000" dirty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sz="4000" dirty="0" smtClean="0">
                <a:latin typeface="Arial" charset="0"/>
                <a:ea typeface="Arial" charset="0"/>
                <a:cs typeface="Arial" charset="0"/>
              </a:rPr>
              <a:t>aking </a:t>
            </a:r>
            <a:r>
              <a:rPr lang="en-US" sz="4000" dirty="0"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sz="4000" dirty="0" smtClean="0">
                <a:latin typeface="Arial" charset="0"/>
                <a:ea typeface="Arial" charset="0"/>
                <a:cs typeface="Arial" charset="0"/>
              </a:rPr>
              <a:t>n?)</a:t>
            </a:r>
            <a:endParaRPr lang="en-US" sz="4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3671" y="2476500"/>
            <a:ext cx="8196659" cy="3900730"/>
          </a:xfrm>
        </p:spPr>
        <p:txBody>
          <a:bodyPr>
            <a:noAutofit/>
          </a:bodyPr>
          <a:lstStyle/>
          <a:p>
            <a:pPr indent="-594360">
              <a:lnSpc>
                <a:spcPct val="100000"/>
              </a:lnSpc>
              <a:spcBef>
                <a:spcPts val="0"/>
              </a:spcBef>
              <a:spcAft>
                <a:spcPts val="6400"/>
              </a:spcAft>
            </a:pPr>
            <a:r>
              <a:rPr lang="en-US" sz="4400" dirty="0" smtClean="0">
                <a:latin typeface="Arial" charset="0"/>
                <a:ea typeface="Arial" charset="0"/>
                <a:cs typeface="Arial" charset="0"/>
              </a:rPr>
              <a:t>Set Limits of Time</a:t>
            </a:r>
          </a:p>
          <a:p>
            <a:pPr indent="-594360">
              <a:lnSpc>
                <a:spcPct val="100000"/>
              </a:lnSpc>
              <a:spcBef>
                <a:spcPts val="0"/>
              </a:spcBef>
              <a:spcAft>
                <a:spcPts val="6400"/>
              </a:spcAft>
            </a:pPr>
            <a:r>
              <a:rPr lang="en-US" sz="4400" dirty="0" smtClean="0">
                <a:latin typeface="Arial" charset="0"/>
                <a:ea typeface="Arial" charset="0"/>
                <a:cs typeface="Arial" charset="0"/>
              </a:rPr>
              <a:t>Set Limits of Place</a:t>
            </a:r>
            <a:endParaRPr lang="en-US" sz="4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2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18234"/>
            <a:ext cx="7886700" cy="79545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" charset="0"/>
                <a:ea typeface="Arial" charset="0"/>
                <a:cs typeface="Arial" charset="0"/>
              </a:rPr>
              <a:t>Digital Diet and Nutrition</a:t>
            </a:r>
            <a:endParaRPr lang="en-US" sz="4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9841" y="1765300"/>
            <a:ext cx="7886700" cy="4483100"/>
          </a:xfrm>
        </p:spPr>
        <p:txBody>
          <a:bodyPr>
            <a:noAutofit/>
          </a:bodyPr>
          <a:lstStyle/>
          <a:p>
            <a:pPr marL="571500" indent="-571500">
              <a:lnSpc>
                <a:spcPct val="100000"/>
              </a:lnSpc>
              <a:spcBef>
                <a:spcPts val="0"/>
              </a:spcBef>
              <a:spcAft>
                <a:spcPts val="3400"/>
              </a:spcAft>
              <a:buFont typeface="+mj-lt"/>
              <a:buAutoNum type="romanUcPeriod"/>
            </a:pP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W</a:t>
            </a: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hat’s </a:t>
            </a: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wrong with the way we </a:t>
            </a: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consume </a:t>
            </a: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media?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spcAft>
                <a:spcPts val="3400"/>
              </a:spcAft>
              <a:buFont typeface="+mj-lt"/>
              <a:buAutoNum type="romanUcPeriod"/>
            </a:pP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How do I establish </a:t>
            </a: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a healthy </a:t>
            </a: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diet</a:t>
            </a: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?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spcAft>
                <a:spcPts val="3400"/>
              </a:spcAft>
              <a:buFont typeface="+mj-lt"/>
              <a:buAutoNum type="romanUcPeriod"/>
            </a:pP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What should I consume in order </a:t>
            </a: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to be properly nourished?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39700" y="3403600"/>
            <a:ext cx="490141" cy="419100"/>
          </a:xfrm>
          <a:prstGeom prst="rightArrow">
            <a:avLst/>
          </a:prstGeom>
          <a:solidFill>
            <a:srgbClr val="009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5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-0.00034 0.147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18234"/>
            <a:ext cx="7886700" cy="1294667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" charset="0"/>
                <a:ea typeface="Arial" charset="0"/>
                <a:cs typeface="Arial" charset="0"/>
              </a:rPr>
              <a:t>Digital Nutrition</a:t>
            </a:r>
            <a:br>
              <a:rPr lang="en-US" sz="40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4000" dirty="0" smtClean="0">
                <a:latin typeface="Arial" charset="0"/>
                <a:ea typeface="Arial" charset="0"/>
                <a:cs typeface="Arial" charset="0"/>
              </a:rPr>
              <a:t>(What am I taking in?)</a:t>
            </a:r>
            <a:endParaRPr lang="en-US" sz="4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65699" y="5224264"/>
            <a:ext cx="3550841" cy="107721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 Bible is our daily bread.</a:t>
            </a:r>
            <a:endParaRPr lang="en-US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65698" y="4029313"/>
            <a:ext cx="3550841" cy="107721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Fullness </a:t>
            </a:r>
            <a:r>
              <a:rPr lang="en-US" sz="32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requires </a:t>
            </a:r>
            <a:r>
              <a:rPr 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church </a:t>
            </a:r>
            <a:r>
              <a:rPr lang="en-US" sz="32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connection</a:t>
            </a:r>
            <a:endParaRPr lang="en-US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26" name="Picture 2" descr="he Wisdom Pyramid — Brett McCracke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9" r="21295"/>
          <a:stretch/>
        </p:blipFill>
        <p:spPr bwMode="auto">
          <a:xfrm>
            <a:off x="629841" y="1814392"/>
            <a:ext cx="4241800" cy="460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65699" y="2957473"/>
            <a:ext cx="3550841" cy="95410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Find w</a:t>
            </a:r>
            <a:r>
              <a:rPr lang="en-US" sz="2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isdom, beauty in Nature &amp; Books</a:t>
            </a:r>
            <a:endParaRPr lang="en-US" sz="2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65698" y="2008743"/>
            <a:ext cx="3550841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Use internet/social media selectively</a:t>
            </a:r>
            <a:endParaRPr lang="en-US" sz="2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14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Digital Diet &amp; Nutrition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96FF"/>
                </a:solidFill>
                <a:latin typeface="Arial" charset="0"/>
                <a:ea typeface="Arial" charset="0"/>
                <a:cs typeface="Arial" charset="0"/>
              </a:rPr>
              <a:t>Eat what is good; delight yourselves in rich food.</a:t>
            </a:r>
            <a:endParaRPr lang="en-US" sz="4000" dirty="0">
              <a:solidFill>
                <a:srgbClr val="0096FF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60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2917</TotalTime>
  <Words>186</Words>
  <Application>Microsoft Macintosh PowerPoint</Application>
  <PresentationFormat>On-screen Show (4:3)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Calibri Light</vt:lpstr>
      <vt:lpstr>Arial</vt:lpstr>
      <vt:lpstr>Office Theme</vt:lpstr>
      <vt:lpstr>Digital Diet &amp; Nutrition</vt:lpstr>
      <vt:lpstr>Digital Diet and Nutrition</vt:lpstr>
      <vt:lpstr>What’s Wrong with Our Consumption? (from The Wisdom Pyramid)</vt:lpstr>
      <vt:lpstr>Digital Diet and Nutrition</vt:lpstr>
      <vt:lpstr>Digital Diet  (How much am I taking in?)</vt:lpstr>
      <vt:lpstr>Digital Diet and Nutrition</vt:lpstr>
      <vt:lpstr>Digital Nutrition (What am I taking in?)</vt:lpstr>
      <vt:lpstr>Digital Diet &amp; Nutrition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26</cp:revision>
  <cp:lastPrinted>2021-11-07T01:36:38Z</cp:lastPrinted>
  <dcterms:created xsi:type="dcterms:W3CDTF">2021-10-30T18:52:52Z</dcterms:created>
  <dcterms:modified xsi:type="dcterms:W3CDTF">2022-04-03T13:13:41Z</dcterms:modified>
</cp:coreProperties>
</file>