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5"/>
  </p:handoutMasterIdLst>
  <p:sldIdLst>
    <p:sldId id="257" r:id="rId2"/>
    <p:sldId id="295" r:id="rId3"/>
    <p:sldId id="315" r:id="rId4"/>
    <p:sldId id="320" r:id="rId5"/>
    <p:sldId id="325" r:id="rId6"/>
    <p:sldId id="332" r:id="rId7"/>
    <p:sldId id="334" r:id="rId8"/>
    <p:sldId id="326" r:id="rId9"/>
    <p:sldId id="335" r:id="rId10"/>
    <p:sldId id="336" r:id="rId11"/>
    <p:sldId id="337" r:id="rId12"/>
    <p:sldId id="321" r:id="rId13"/>
    <p:sldId id="271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  <a:srgbClr val="C1C1C1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25"/>
    <p:restoredTop sz="94592"/>
  </p:normalViewPr>
  <p:slideViewPr>
    <p:cSldViewPr snapToGrid="0" snapToObjects="1">
      <p:cViewPr varScale="1">
        <p:scale>
          <a:sx n="73" d="100"/>
          <a:sy n="73" d="100"/>
        </p:scale>
        <p:origin x="8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#26</a:t>
            </a:r>
          </a:p>
          <a:p>
            <a:r>
              <a:rPr lang="en-US" sz="36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Judgment on </a:t>
            </a:r>
            <a:r>
              <a:rPr lang="en-US" sz="3600" dirty="0" err="1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Chapters 26-27</a:t>
            </a: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63" y="298228"/>
            <a:ext cx="8821270" cy="81890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Why does God spend so long on </a:t>
            </a:r>
            <a:r>
              <a:rPr lang="en-US" dirty="0" err="1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364" y="1459931"/>
            <a:ext cx="8821269" cy="4647426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Key Themes from </a:t>
            </a:r>
            <a:r>
              <a:rPr lang="en-US" sz="3200" b="1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endParaRPr lang="en-US" sz="3200" b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How is it different from the other nations?</a:t>
            </a:r>
          </a:p>
          <a:p>
            <a:pPr marL="457200" indent="-457200">
              <a:buFontTx/>
              <a:buChar char="-"/>
            </a:pP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Other Nations 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– </a:t>
            </a: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set themselves up as opposition against Jerusalem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7200" indent="-457200">
              <a:buFontTx/>
              <a:buChar char="-"/>
            </a:pPr>
            <a:r>
              <a:rPr lang="en-US" sz="2800" b="1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Tyre’s</a:t>
            </a: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Goal: </a:t>
            </a: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substitute themselves for Jerusalem and become the center of the universe (v.2)</a:t>
            </a:r>
          </a:p>
          <a:p>
            <a:pPr marL="914400" lvl="1" indent="-45720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However - Jerusalem was God’s city (Ps 48:1-2)</a:t>
            </a:r>
          </a:p>
          <a:p>
            <a:pPr marL="914400" lvl="1" indent="-45720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But it has been broken (</a:t>
            </a:r>
            <a:r>
              <a:rPr lang="en-US" sz="2400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</a:t>
            </a: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1-24)</a:t>
            </a:r>
          </a:p>
          <a:p>
            <a:pPr marL="457200" indent="-457200">
              <a:buFontTx/>
              <a:buChar char="-"/>
            </a:pP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The Sea: </a:t>
            </a: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led to </a:t>
            </a:r>
            <a:r>
              <a:rPr lang="en-US" sz="2400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Tyre’s</a:t>
            </a: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prosperity, success</a:t>
            </a:r>
          </a:p>
          <a:p>
            <a:pPr marL="914400" lvl="1" indent="-45720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God will turn the sea against them (Ps 93:3-4)</a:t>
            </a:r>
          </a:p>
          <a:p>
            <a:pPr marL="914400" lvl="1" indent="-45720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  <a:sym typeface="Wingdings" panose="05000000000000000000" pitchFamily="2" charset="2"/>
              </a:rPr>
              <a:t>No more sea in the future (Rev 21:1) </a:t>
            </a:r>
          </a:p>
        </p:txBody>
      </p:sp>
    </p:spTree>
    <p:extLst>
      <p:ext uri="{BB962C8B-B14F-4D97-AF65-F5344CB8AC3E}">
        <p14:creationId xmlns:p14="http://schemas.microsoft.com/office/powerpoint/2010/main" val="340646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63" y="298228"/>
            <a:ext cx="882127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– Lessons for 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364" y="1320231"/>
            <a:ext cx="8821269" cy="486287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Lessons for Us (and the exiles) from </a:t>
            </a:r>
            <a:r>
              <a:rPr lang="en-US" sz="3200" b="1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endParaRPr lang="en-US" sz="3200" b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  <a:sym typeface="Wingdings" panose="05000000000000000000" pitchFamily="2" charset="2"/>
              </a:rPr>
              <a:t>Beware of Seduction </a:t>
            </a: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  <a:sym typeface="Wingdings" panose="05000000000000000000" pitchFamily="2" charset="2"/>
              </a:rPr>
              <a:t>– don’t trust in the sea (or your own power)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  <a:sym typeface="Wingdings" panose="05000000000000000000" pitchFamily="2" charset="2"/>
              </a:rPr>
              <a:t>Look to God for true Beauty </a:t>
            </a: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  <a:sym typeface="Wingdings" panose="05000000000000000000" pitchFamily="2" charset="2"/>
              </a:rPr>
              <a:t>– Trust in Him, not the things of the temple, or the “holy” city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  <a:sym typeface="Wingdings" panose="05000000000000000000" pitchFamily="2" charset="2"/>
              </a:rPr>
              <a:t>Faithfulness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  <a:sym typeface="Wingdings" panose="05000000000000000000" pitchFamily="2" charset="2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  <a:sym typeface="Wingdings" panose="05000000000000000000" pitchFamily="2" charset="2"/>
              </a:rPr>
              <a:t>– increase your faith, Look up, not around, trust God  He will deliver…In His Time (e.g. Abraham and Isaac, departure from Egypt, crossing of Red Sea, Mt. Sinai, promised land, etc.)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9885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 – Achieved?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Explain why God includes oracles of judgment on </a:t>
            </a:r>
            <a:r>
              <a:rPr lang="en-US" sz="3600" dirty="0" err="1"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Identify the sins for which </a:t>
            </a:r>
            <a:r>
              <a:rPr lang="en-US" sz="3600" dirty="0" err="1"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 is judged by God.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Explain why God spends so much more time with </a:t>
            </a:r>
            <a:r>
              <a:rPr lang="en-US" sz="3600" dirty="0" err="1"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 than the other nations. </a:t>
            </a:r>
          </a:p>
        </p:txBody>
      </p:sp>
    </p:spTree>
    <p:extLst>
      <p:ext uri="{BB962C8B-B14F-4D97-AF65-F5344CB8AC3E}">
        <p14:creationId xmlns:p14="http://schemas.microsoft.com/office/powerpoint/2010/main" val="858221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Wednesday: Ezekiel 28</a:t>
            </a:r>
          </a:p>
          <a:p>
            <a:r>
              <a:rPr lang="en-US" sz="36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(wrap-up of </a:t>
            </a:r>
            <a:r>
              <a:rPr lang="en-US" sz="3600" dirty="0" err="1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36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Explain why God includes oracles of judgment on the nations.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Identify the sins for which </a:t>
            </a:r>
            <a:r>
              <a:rPr lang="en-US" sz="3600" dirty="0" err="1"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 is judged by God.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Explain why God spends so much more time with </a:t>
            </a:r>
            <a:r>
              <a:rPr lang="en-US" sz="3600" dirty="0" err="1"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 than the other nations. </a:t>
            </a: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Sections of Ezekiel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3006936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1024" y="3006935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Judg. on Nations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0240" y="3006935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4888992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</a:p>
        </p:txBody>
      </p:sp>
      <p:sp>
        <p:nvSpPr>
          <p:cNvPr id="8" name="Rectangle 7"/>
          <p:cNvSpPr/>
          <p:nvPr/>
        </p:nvSpPr>
        <p:spPr>
          <a:xfrm>
            <a:off x="2889504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6720" y="1737094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</a:p>
        </p:txBody>
      </p:sp>
      <p:sp>
        <p:nvSpPr>
          <p:cNvPr id="3" name="Up Arrow 2"/>
          <p:cNvSpPr/>
          <p:nvPr/>
        </p:nvSpPr>
        <p:spPr>
          <a:xfrm>
            <a:off x="4047344" y="4302177"/>
            <a:ext cx="1049311" cy="1633928"/>
          </a:xfrm>
          <a:prstGeom prst="upArrow">
            <a:avLst/>
          </a:prstGeom>
          <a:solidFill>
            <a:srgbClr val="FF7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67534" y="4901785"/>
            <a:ext cx="4293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525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10" grpId="0" autoUpdateAnimBg="0"/>
      <p:bldP spid="3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Thought Questions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239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Who is the audience of Ezekiel’s message?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So, why would God have Ezekiel speak oracles of judgment against </a:t>
            </a:r>
            <a:r>
              <a:rPr lang="en-US" dirty="0" err="1"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Why do so at this point in the book?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Which nations are included? Who is not?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90134" y="1564755"/>
            <a:ext cx="7160680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Jewish exiles in Babylon, Post-exilic Jews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90134" y="3221941"/>
            <a:ext cx="7160680" cy="507831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???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0135" y="4393140"/>
            <a:ext cx="7160679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Dramatic pause; Reminder of bigger picture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90135" y="5608220"/>
            <a:ext cx="7160679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Why not Babylon? Won’t it be judged?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Point </a:t>
            </a: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All will fall to Babylon</a:t>
            </a:r>
          </a:p>
        </p:txBody>
      </p:sp>
    </p:spTree>
    <p:extLst>
      <p:ext uri="{BB962C8B-B14F-4D97-AF65-F5344CB8AC3E}">
        <p14:creationId xmlns:p14="http://schemas.microsoft.com/office/powerpoint/2010/main" val="9805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0" grpId="0" uiExpand="1" build="p" animBg="1"/>
      <p:bldP spid="11" grpId="0" uiExpand="1" build="p" animBg="1"/>
      <p:bldP spid="12" grpId="0" uiExpand="1" build="p" animBg="1"/>
      <p:bldP spid="1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25 – Brief Recap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239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For each nation: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Locate it on the map.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Recall origin and/or history.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Identify sins and consequence.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650" y="4215645"/>
            <a:ext cx="4578051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Moab (8-11)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4591" y="5076378"/>
            <a:ext cx="4578051" cy="646331"/>
          </a:xfrm>
          <a:prstGeom prst="rect">
            <a:avLst/>
          </a:prstGeom>
          <a:solidFill>
            <a:srgbClr val="FF7E7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Edom (12-14)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4591" y="5955835"/>
            <a:ext cx="4578051" cy="646331"/>
          </a:xfrm>
          <a:prstGeom prst="rect">
            <a:avLst/>
          </a:prstGeom>
          <a:solidFill>
            <a:srgbClr val="C1C1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Philistia (15-17)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4D7398-44AF-16E0-3095-125282A7A43E}"/>
              </a:ext>
            </a:extLst>
          </p:cNvPr>
          <p:cNvSpPr txBox="1"/>
          <p:nvPr/>
        </p:nvSpPr>
        <p:spPr>
          <a:xfrm>
            <a:off x="600532" y="3429000"/>
            <a:ext cx="457805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Ammon (1-7)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7F94E0-4F23-A9F4-4C5A-3A3EABCB421E}"/>
              </a:ext>
            </a:extLst>
          </p:cNvPr>
          <p:cNvSpPr txBox="1"/>
          <p:nvPr/>
        </p:nvSpPr>
        <p:spPr>
          <a:xfrm>
            <a:off x="5464885" y="3429000"/>
            <a:ext cx="3539265" cy="31700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latin typeface="Gurmukhi MN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Gurmukhi MN" charset="0"/>
            </a:endParaRPr>
          </a:p>
          <a:p>
            <a:pPr algn="ctr"/>
            <a:r>
              <a:rPr lang="en-US" sz="3600" b="1" dirty="0" err="1">
                <a:solidFill>
                  <a:schemeClr val="bg1"/>
                </a:solidFill>
                <a:latin typeface="Gurmukhi MN" charset="0"/>
              </a:rPr>
              <a:t>Tyre</a:t>
            </a:r>
            <a:r>
              <a:rPr lang="en-US" sz="3600" b="1" dirty="0">
                <a:solidFill>
                  <a:schemeClr val="bg1"/>
                </a:solidFill>
                <a:latin typeface="Gurmukhi MN" charset="0"/>
              </a:rPr>
              <a:t>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Gurmukhi MN" charset="0"/>
              </a:rPr>
              <a:t>(Ch 26-28)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Gurmukhi MN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5" grpId="0" build="p" animBg="1"/>
      <p:bldP spid="6" grpId="0" build="p" animBg="1"/>
      <p:bldP spid="7" grpId="0" build="p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25-28</a:t>
            </a:r>
          </a:p>
        </p:txBody>
      </p:sp>
      <p:pic>
        <p:nvPicPr>
          <p:cNvPr id="1026" name="Picture 2" descr="quip Academy: Maps of the Ancient Near Eas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39" t="30799" r="9557"/>
          <a:stretch/>
        </p:blipFill>
        <p:spPr bwMode="auto">
          <a:xfrm>
            <a:off x="106938" y="1526290"/>
            <a:ext cx="7039988" cy="4916220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2009" y="4157505"/>
            <a:ext cx="137909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Ammon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2008" y="4738318"/>
            <a:ext cx="10942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Moab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2008" y="5359581"/>
            <a:ext cx="1094283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Edom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211" y="5078627"/>
            <a:ext cx="1194290" cy="46166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Philistia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913AA0-8380-0449-35C5-50B4754F27FD}"/>
              </a:ext>
            </a:extLst>
          </p:cNvPr>
          <p:cNvSpPr txBox="1"/>
          <p:nvPr/>
        </p:nvSpPr>
        <p:spPr>
          <a:xfrm>
            <a:off x="217014" y="3695840"/>
            <a:ext cx="126167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endParaRPr lang="en-US" sz="2400" b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8EEB82-C26A-DF94-DC7E-F425C3B8B53F}"/>
              </a:ext>
            </a:extLst>
          </p:cNvPr>
          <p:cNvSpPr/>
          <p:nvPr/>
        </p:nvSpPr>
        <p:spPr>
          <a:xfrm>
            <a:off x="1395388" y="4976751"/>
            <a:ext cx="166596" cy="1308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AE4164-FF2B-A04B-516A-C6EA416EFE27}"/>
              </a:ext>
            </a:extLst>
          </p:cNvPr>
          <p:cNvSpPr txBox="1"/>
          <p:nvPr/>
        </p:nvSpPr>
        <p:spPr>
          <a:xfrm>
            <a:off x="314583" y="4555855"/>
            <a:ext cx="1261672" cy="40011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Jerusalem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2EACE0-A212-CFF2-0CD0-1FD5E45C6E78}"/>
              </a:ext>
            </a:extLst>
          </p:cNvPr>
          <p:cNvSpPr txBox="1"/>
          <p:nvPr/>
        </p:nvSpPr>
        <p:spPr>
          <a:xfrm>
            <a:off x="5658524" y="6442510"/>
            <a:ext cx="3345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https://www.britannica.com/place/Tyre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928E81-DF00-6B05-B85D-A52A7FDF3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467" y="996935"/>
            <a:ext cx="5792595" cy="4320347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529892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65" y="364457"/>
            <a:ext cx="8821270" cy="81890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Judgement against </a:t>
            </a:r>
            <a:r>
              <a:rPr lang="en-US" dirty="0" err="1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– </a:t>
            </a:r>
            <a:r>
              <a:rPr lang="en-US" dirty="0" err="1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</a:t>
            </a:r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26-27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92728" y="1610947"/>
            <a:ext cx="8558544" cy="3636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God lays out the case against </a:t>
            </a:r>
            <a:r>
              <a:rPr lang="en-US" sz="3600" dirty="0" err="1"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 in three sections: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+mj-lt"/>
              <a:buAutoNum type="arabicPeriod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Prophecy &amp; Judgement on </a:t>
            </a:r>
            <a:r>
              <a:rPr lang="en-US" sz="3200" dirty="0" err="1"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 – Ez. 26:2-21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+mj-lt"/>
              <a:buAutoNum type="arabicPeriod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Lament for </a:t>
            </a:r>
            <a:r>
              <a:rPr lang="en-US" sz="3200" dirty="0" err="1"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 – Ez. 27:1-36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+mj-lt"/>
              <a:buAutoNum type="arabicPeriod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Prophecy &amp; Lament for Ruler of </a:t>
            </a:r>
            <a:r>
              <a:rPr lang="en-US" sz="3200" dirty="0" err="1"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 – Ez. 28:1-19</a:t>
            </a:r>
          </a:p>
        </p:txBody>
      </p:sp>
    </p:spTree>
    <p:extLst>
      <p:ext uri="{BB962C8B-B14F-4D97-AF65-F5344CB8AC3E}">
        <p14:creationId xmlns:p14="http://schemas.microsoft.com/office/powerpoint/2010/main" val="317347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5" y="134995"/>
            <a:ext cx="8821270" cy="81890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1. Judgement on </a:t>
            </a:r>
            <a:r>
              <a:rPr lang="en-US" dirty="0" err="1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– </a:t>
            </a:r>
            <a:r>
              <a:rPr lang="en-US" dirty="0" err="1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</a:t>
            </a:r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26:1-21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3370" y="1512434"/>
            <a:ext cx="8890000" cy="4832092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When did Ezekiel write the judgement? (v.1)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What else was happening about the same time?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Is the charge same or different from others? (v.2)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What is God’s case against </a:t>
            </a:r>
            <a:r>
              <a:rPr lang="en-US" sz="2800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?</a:t>
            </a: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v.3 – Jerusalem gone – no competition</a:t>
            </a: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v.4 – Jerusalem destroyed – </a:t>
            </a:r>
            <a:r>
              <a:rPr lang="en-US" sz="2800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too</a:t>
            </a: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v.5 – </a:t>
            </a:r>
            <a:r>
              <a:rPr lang="en-US" sz="2800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will prosper now? – No</a:t>
            </a: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v.7 – Many nations 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  <a:sym typeface="Wingdings" panose="05000000000000000000" pitchFamily="2" charset="2"/>
              </a:rPr>
              <a:t> Nebuchadnezzar</a:t>
            </a: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  <a:sym typeface="Wingdings" panose="05000000000000000000" pitchFamily="2" charset="2"/>
              </a:rPr>
              <a:t>v.5, 14, 15 – Results of destruction?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V. 16, 19-21 “They will know that I am Yahweh.”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F7C684-EE8A-7EFD-9EA4-D05C9218D62C}"/>
              </a:ext>
            </a:extLst>
          </p:cNvPr>
          <p:cNvSpPr txBox="1"/>
          <p:nvPr/>
        </p:nvSpPr>
        <p:spPr>
          <a:xfrm>
            <a:off x="308535" y="793590"/>
            <a:ext cx="78435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Let’s read…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" y="59595"/>
            <a:ext cx="8821270" cy="69805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2. Lament for </a:t>
            </a:r>
            <a:r>
              <a:rPr lang="en-US" sz="4000" dirty="0" err="1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40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– </a:t>
            </a:r>
            <a:r>
              <a:rPr lang="en-US" sz="4000" dirty="0" err="1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</a:t>
            </a:r>
            <a:r>
              <a:rPr lang="en-US" sz="40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27:1-36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3265" y="1236505"/>
            <a:ext cx="8821270" cy="5139869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What is God’s case against </a:t>
            </a:r>
            <a:r>
              <a:rPr lang="en-US" sz="2800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Pride</a:t>
            </a:r>
          </a:p>
          <a:p>
            <a:pPr marL="627063" lvl="1" indent="-169863" defTabSz="966788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v.3 – she was beautiful – perfect</a:t>
            </a:r>
          </a:p>
          <a:p>
            <a:pPr marL="627063" lvl="1" indent="-169863" defTabSz="966788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v.5-7 – envied, supplied everyone else</a:t>
            </a:r>
          </a:p>
          <a:p>
            <a:pPr marL="627063" lvl="1" indent="-169863" defTabSz="966788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v.8-11 – best laborers, crews, soldiers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Self-Centeredness</a:t>
            </a:r>
          </a:p>
          <a:p>
            <a:pPr marL="627063" lvl="1" indent="-169863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v.12-15 – Asia Minor; v.16-17 – Palestine</a:t>
            </a:r>
          </a:p>
          <a:p>
            <a:pPr marL="627063" lvl="1" indent="-169863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v.18-22 – Syria and Arabia; v. 23-24 – Mesopotamia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Consequences</a:t>
            </a:r>
          </a:p>
          <a:p>
            <a:pPr marL="509588" lvl="1" indent="-22225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v.25-27 – set up for success, but Babylon is coming</a:t>
            </a:r>
          </a:p>
          <a:p>
            <a:pPr marL="509588" lvl="1" indent="-22225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v.28-36 – those celebrating will be in mourning</a:t>
            </a:r>
          </a:p>
          <a:p>
            <a:pPr marL="509588" lvl="1" indent="-22225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v.33,36 – marketplace of the nations will be judged by God </a:t>
            </a:r>
            <a:r>
              <a:rPr lang="en-US" sz="24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  <a:sym typeface="Wingdings" panose="05000000000000000000" pitchFamily="2" charset="2"/>
              </a:rPr>
              <a:t> and will be no more (v.36)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F7C684-EE8A-7EFD-9EA4-D05C9218D62C}"/>
              </a:ext>
            </a:extLst>
          </p:cNvPr>
          <p:cNvSpPr txBox="1"/>
          <p:nvPr/>
        </p:nvSpPr>
        <p:spPr>
          <a:xfrm>
            <a:off x="222250" y="538453"/>
            <a:ext cx="78435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Let’s read…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49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5154</TotalTime>
  <Words>768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Gurmukhi MN</vt:lpstr>
      <vt:lpstr>Wingdings</vt:lpstr>
      <vt:lpstr>Office Theme</vt:lpstr>
      <vt:lpstr>The Book of Ezekiel</vt:lpstr>
      <vt:lpstr>Class Objectives</vt:lpstr>
      <vt:lpstr>Sections of Ezekiel</vt:lpstr>
      <vt:lpstr>Thought Questions</vt:lpstr>
      <vt:lpstr>Ezekiel 25 – Brief Recap</vt:lpstr>
      <vt:lpstr>Ezekiel 25-28</vt:lpstr>
      <vt:lpstr>Judgement against Tyre – Ez 26-27</vt:lpstr>
      <vt:lpstr>1. Judgement on Tyre – Ez 26:1-21</vt:lpstr>
      <vt:lpstr>2. Lament for Tyre – Ez 27:1-36</vt:lpstr>
      <vt:lpstr>Why does God spend so long on Tyre?</vt:lpstr>
      <vt:lpstr>Tyre – Lessons for Us</vt:lpstr>
      <vt:lpstr>Class Objectives – Achieved?</vt:lpstr>
      <vt:lpstr>The Book of Ezekiel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Robert McDonald</cp:lastModifiedBy>
  <cp:revision>97</cp:revision>
  <cp:lastPrinted>2022-05-21T20:55:20Z</cp:lastPrinted>
  <dcterms:created xsi:type="dcterms:W3CDTF">2022-03-02T15:56:44Z</dcterms:created>
  <dcterms:modified xsi:type="dcterms:W3CDTF">2022-05-29T01:38:45Z</dcterms:modified>
</cp:coreProperties>
</file>