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10"/>
  </p:handoutMasterIdLst>
  <p:sldIdLst>
    <p:sldId id="257" r:id="rId2"/>
    <p:sldId id="295" r:id="rId3"/>
    <p:sldId id="333" r:id="rId4"/>
    <p:sldId id="335" r:id="rId5"/>
    <p:sldId id="337" r:id="rId6"/>
    <p:sldId id="336" r:id="rId7"/>
    <p:sldId id="334" r:id="rId8"/>
    <p:sldId id="271" r:id="rId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193"/>
    <a:srgbClr val="FF7E79"/>
    <a:srgbClr val="C1C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08077B-88B2-BA01-3AC1-0F6096177FBC}" v="992" dt="2022-06-26T03:21:04.1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392"/>
    <p:restoredTop sz="94586"/>
  </p:normalViewPr>
  <p:slideViewPr>
    <p:cSldViewPr snapToGrid="0" snapToObjects="1">
      <p:cViewPr varScale="1">
        <p:scale>
          <a:sx n="102" d="100"/>
          <a:sy n="102" d="100"/>
        </p:scale>
        <p:origin x="5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7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7E04D-845F-8D4B-8B09-72FFFF378FC0}" type="datetimeFigureOut">
              <a:rPr lang="en-US" smtClean="0"/>
              <a:t>6/29/22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B3672-C14A-9145-879D-F43753BCA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79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9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73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94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29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6/29/22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6/29/22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6/29/22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6/29/22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78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6/29/22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37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6/29/22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5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AEAB1-C44D-D947-9CF9-45D859BE840B}" type="datetimeFigureOut">
              <a:rPr lang="en-US" smtClean="0"/>
              <a:t>6/29/22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012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85622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>
                <a:solidFill>
                  <a:srgbClr val="FF7E79"/>
                </a:solidFill>
                <a:latin typeface="Gurmukhi MN"/>
                <a:ea typeface="Gurmukhi MN" charset="0"/>
                <a:cs typeface="Gurmukhi MN" charset="0"/>
              </a:rPr>
              <a:t>Class #</a:t>
            </a:r>
            <a:r>
              <a:rPr lang="en-US" sz="3600" dirty="0" smtClean="0">
                <a:solidFill>
                  <a:srgbClr val="FF7E79"/>
                </a:solidFill>
                <a:latin typeface="Gurmukhi MN"/>
                <a:ea typeface="Gurmukhi MN" charset="0"/>
                <a:cs typeface="Gurmukhi MN" charset="0"/>
              </a:rPr>
              <a:t>35</a:t>
            </a:r>
            <a:endParaRPr lang="en-US" sz="3600" dirty="0">
              <a:solidFill>
                <a:srgbClr val="FF7E79"/>
              </a:solidFill>
              <a:latin typeface="Gurmukhi MN"/>
              <a:ea typeface="Gurmukhi MN" charset="0"/>
              <a:cs typeface="Gurmukhi MN" charset="0"/>
            </a:endParaRPr>
          </a:p>
          <a:p>
            <a:r>
              <a:rPr lang="en-US" sz="3600" dirty="0">
                <a:solidFill>
                  <a:srgbClr val="FF7E79"/>
                </a:solidFill>
                <a:latin typeface="Gurmukhi MN"/>
                <a:ea typeface="Gurmukhi MN" charset="0"/>
                <a:cs typeface="Gurmukhi MN" charset="0"/>
              </a:rPr>
              <a:t>Restored Land &amp; </a:t>
            </a:r>
            <a:r>
              <a:rPr lang="en-US" sz="3600" dirty="0" smtClean="0">
                <a:solidFill>
                  <a:srgbClr val="FF7E79"/>
                </a:solidFill>
                <a:latin typeface="Gurmukhi MN"/>
                <a:ea typeface="Gurmukhi MN" charset="0"/>
                <a:cs typeface="Gurmukhi MN" charset="0"/>
              </a:rPr>
              <a:t>People, pt.2</a:t>
            </a:r>
            <a:endParaRPr lang="en-US" sz="3600" dirty="0">
              <a:solidFill>
                <a:srgbClr val="FF7E79"/>
              </a:solidFill>
              <a:latin typeface="Gurmukhi MN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55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/>
                <a:ea typeface="+mn-lt"/>
                <a:cs typeface="+mn-lt"/>
              </a:rPr>
              <a:t>Identify a passage </a:t>
            </a:r>
            <a:r>
              <a:rPr lang="en-US" sz="3600" dirty="0" smtClean="0">
                <a:latin typeface="Gurmukhi MN"/>
                <a:ea typeface="+mn-lt"/>
                <a:cs typeface="+mn-lt"/>
              </a:rPr>
              <a:t>in </a:t>
            </a:r>
            <a:r>
              <a:rPr lang="en-US" sz="3600" dirty="0">
                <a:latin typeface="Gurmukhi MN"/>
                <a:ea typeface="+mn-lt"/>
                <a:cs typeface="+mn-lt"/>
              </a:rPr>
              <a:t>which God is concerned with the land/earth.</a:t>
            </a: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/>
                <a:ea typeface="+mn-lt"/>
                <a:cs typeface="+mn-lt"/>
              </a:rPr>
              <a:t>Compare/ contrast the role </a:t>
            </a:r>
            <a:r>
              <a:rPr lang="en-US" sz="3600" dirty="0">
                <a:latin typeface="Gurmukhi MN"/>
                <a:ea typeface="+mn-lt"/>
                <a:cs typeface="+mn-lt"/>
              </a:rPr>
              <a:t>of the heart in </a:t>
            </a:r>
            <a:r>
              <a:rPr lang="en-US" sz="3600" dirty="0" smtClean="0">
                <a:latin typeface="Gurmukhi MN"/>
                <a:ea typeface="+mn-lt"/>
                <a:cs typeface="+mn-lt"/>
              </a:rPr>
              <a:t>Old &amp; New </a:t>
            </a:r>
            <a:r>
              <a:rPr lang="en-US" sz="3600" dirty="0">
                <a:latin typeface="Gurmukhi MN"/>
                <a:ea typeface="+mn-lt"/>
                <a:cs typeface="+mn-lt"/>
              </a:rPr>
              <a:t>Covenants.</a:t>
            </a: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/>
                <a:ea typeface="+mn-lt"/>
                <a:cs typeface="+mn-lt"/>
              </a:rPr>
              <a:t>Explain </a:t>
            </a:r>
            <a:r>
              <a:rPr lang="en-US" sz="3600" dirty="0" smtClean="0">
                <a:latin typeface="Gurmukhi MN"/>
                <a:ea typeface="+mn-lt"/>
                <a:cs typeface="+mn-lt"/>
              </a:rPr>
              <a:t>the role </a:t>
            </a:r>
            <a:r>
              <a:rPr lang="en-US" sz="3600" dirty="0">
                <a:latin typeface="Gurmukhi MN"/>
                <a:ea typeface="+mn-lt"/>
                <a:cs typeface="+mn-lt"/>
              </a:rPr>
              <a:t>of shame </a:t>
            </a:r>
            <a:r>
              <a:rPr lang="en-US" sz="3600" dirty="0" smtClean="0">
                <a:latin typeface="Gurmukhi MN"/>
                <a:ea typeface="+mn-lt"/>
                <a:cs typeface="+mn-lt"/>
              </a:rPr>
              <a:t>in </a:t>
            </a:r>
            <a:r>
              <a:rPr lang="en-US" sz="3600" dirty="0">
                <a:latin typeface="Gurmukhi MN"/>
                <a:ea typeface="+mn-lt"/>
                <a:cs typeface="+mn-lt"/>
              </a:rPr>
              <a:t>a healthy relationship with </a:t>
            </a:r>
            <a:r>
              <a:rPr lang="en-US" sz="3600" dirty="0" smtClean="0">
                <a:latin typeface="Gurmukhi MN"/>
                <a:ea typeface="+mn-lt"/>
                <a:cs typeface="+mn-lt"/>
              </a:rPr>
              <a:t>God</a:t>
            </a:r>
            <a:r>
              <a:rPr lang="en-US" sz="3600" dirty="0" smtClean="0">
                <a:latin typeface="Gurmukhi MN"/>
                <a:ea typeface="Gurmukhi MN" charset="0"/>
                <a:cs typeface="Gurmukhi MN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1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7E79"/>
                </a:solidFill>
                <a:latin typeface="Gurmukhi MN"/>
                <a:ea typeface="Gurmukhi MN" charset="0"/>
                <a:cs typeface="Gurmukhi MN" charset="0"/>
              </a:rPr>
              <a:t>Mountains &amp; Land (36:8-21)</a:t>
            </a:r>
            <a:r>
              <a:rPr lang="en-US" sz="3600" dirty="0">
                <a:solidFill>
                  <a:srgbClr val="FF7E79"/>
                </a:solidFill>
                <a:latin typeface="Gurmukhi MN"/>
                <a:ea typeface="Gurmukhi MN" charset="0"/>
                <a:cs typeface="Gurmukhi MN" charset="0"/>
              </a:rPr>
              <a:t> 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4591" y="2981194"/>
            <a:ext cx="7886700" cy="363906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3200" u="sng" dirty="0">
                <a:latin typeface="Gurmukhi MN"/>
                <a:ea typeface="Gurmukhi MN" charset="0"/>
                <a:cs typeface="Gurmukhi MN" charset="0"/>
              </a:rPr>
              <a:t>Passages to consider:</a:t>
            </a: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2000"/>
              </a:spcAft>
              <a:buSzPct val="80000"/>
              <a:buFont typeface="Wingdings" charset="2"/>
              <a:buChar char="Ø"/>
            </a:pPr>
            <a:r>
              <a:rPr lang="en-US" sz="3200" dirty="0">
                <a:latin typeface="Gurmukhi MN"/>
                <a:ea typeface="Gurmukhi MN" charset="0"/>
                <a:cs typeface="Gurmukhi MN" charset="0"/>
              </a:rPr>
              <a:t>Leviticus 26:27-35</a:t>
            </a: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2000"/>
              </a:spcAft>
              <a:buSzPct val="80000"/>
              <a:buFont typeface="Wingdings" charset="2"/>
              <a:buChar char="Ø"/>
            </a:pPr>
            <a:r>
              <a:rPr lang="en-US" sz="3200" dirty="0">
                <a:latin typeface="Gurmukhi MN"/>
                <a:ea typeface="Gurmukhi MN" charset="0"/>
                <a:cs typeface="Gurmukhi MN" charset="0"/>
              </a:rPr>
              <a:t>Deuteronomy 4:25-31</a:t>
            </a: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2000"/>
              </a:spcAft>
              <a:buSzPct val="80000"/>
              <a:buFont typeface="Wingdings" charset="2"/>
              <a:buChar char="Ø"/>
            </a:pPr>
            <a:r>
              <a:rPr lang="en-US" sz="3200" dirty="0">
                <a:latin typeface="Gurmukhi MN"/>
                <a:ea typeface="Gurmukhi MN" charset="0"/>
                <a:cs typeface="Gurmukhi MN" charset="0"/>
              </a:rPr>
              <a:t>Romans 8:18-21</a:t>
            </a: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2000"/>
              </a:spcAft>
              <a:buSzPct val="80000"/>
              <a:buFont typeface="Wingdings" charset="2"/>
              <a:buChar char="Ø"/>
            </a:pPr>
            <a:r>
              <a:rPr lang="en-US" sz="3200" dirty="0">
                <a:latin typeface="Gurmukhi MN"/>
                <a:ea typeface="Gurmukhi MN" charset="0"/>
                <a:cs typeface="Gurmukhi MN" charset="0"/>
              </a:rPr>
              <a:t>Revelation 21-22</a:t>
            </a:r>
            <a:endParaRPr lang="en-US" sz="3200" dirty="0">
              <a:latin typeface="Gurmukhi MN"/>
              <a:ea typeface="Gurmukhi MN" charset="0"/>
              <a:cs typeface="Gurmukhi MN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F37D074-00D0-0212-7D15-CABCE341661C}"/>
              </a:ext>
            </a:extLst>
          </p:cNvPr>
          <p:cNvSpPr txBox="1"/>
          <p:nvPr/>
        </p:nvSpPr>
        <p:spPr>
          <a:xfrm>
            <a:off x="946945" y="961294"/>
            <a:ext cx="7250109" cy="1815882"/>
          </a:xfrm>
          <a:prstGeom prst="rect">
            <a:avLst/>
          </a:prstGeom>
          <a:solidFill>
            <a:srgbClr val="009193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sz="2800" dirty="0">
                <a:solidFill>
                  <a:schemeClr val="bg1"/>
                </a:solidFill>
                <a:latin typeface="Gurmukhi MN"/>
              </a:rPr>
              <a:t>Question: Why is God addressing the mountains of Israel (the land of Israel)? Is it simply a metaphor for the people or is God concerned about the land itself?</a:t>
            </a:r>
            <a:endParaRPr lang="en-US" sz="2800" dirty="0">
              <a:solidFill>
                <a:schemeClr val="bg1"/>
              </a:solidFill>
              <a:latin typeface="Gurmukhi MN"/>
            </a:endParaRPr>
          </a:p>
        </p:txBody>
      </p:sp>
    </p:spTree>
    <p:extLst>
      <p:ext uri="{BB962C8B-B14F-4D97-AF65-F5344CB8AC3E}">
        <p14:creationId xmlns:p14="http://schemas.microsoft.com/office/powerpoint/2010/main" val="67162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7E79"/>
                </a:solidFill>
                <a:latin typeface="Gurmukhi MN"/>
                <a:ea typeface="Gurmukhi MN" charset="0"/>
                <a:cs typeface="Gurmukhi MN" charset="0"/>
              </a:rPr>
              <a:t>New Heart (36:24-30; 33-38)</a:t>
            </a:r>
            <a:r>
              <a:rPr lang="en-US" sz="3600" dirty="0">
                <a:solidFill>
                  <a:srgbClr val="FF7E79"/>
                </a:solidFill>
                <a:latin typeface="Gurmukhi MN"/>
                <a:ea typeface="Gurmukhi MN" charset="0"/>
                <a:cs typeface="Gurmukhi MN" charset="0"/>
              </a:rPr>
              <a:t> 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4591" y="2981194"/>
            <a:ext cx="7886700" cy="363906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3200" u="sng" dirty="0">
                <a:latin typeface="Gurmukhi MN"/>
                <a:ea typeface="Gurmukhi MN" charset="0"/>
                <a:cs typeface="Gurmukhi MN" charset="0"/>
              </a:rPr>
              <a:t>Passages to consider:</a:t>
            </a: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2000"/>
              </a:spcAft>
              <a:buSzPct val="80000"/>
              <a:buFont typeface="Wingdings" charset="2"/>
              <a:buChar char="Ø"/>
            </a:pPr>
            <a:r>
              <a:rPr lang="mr-IN" sz="3200" dirty="0" err="1">
                <a:latin typeface="Gurmukhi MN"/>
                <a:ea typeface="Gurmukhi MN" charset="0"/>
                <a:cs typeface="Gurmukhi MN" charset="0"/>
              </a:rPr>
              <a:t>Deuteronomy</a:t>
            </a:r>
            <a:r>
              <a:rPr lang="mr-IN" sz="3200" dirty="0">
                <a:latin typeface="Gurmukhi MN"/>
                <a:ea typeface="Gurmukhi MN" charset="0"/>
                <a:cs typeface="Gurmukhi MN" charset="0"/>
              </a:rPr>
              <a:t> 6:5-6; 30:1-8</a:t>
            </a: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2000"/>
              </a:spcAft>
              <a:buSzPct val="80000"/>
              <a:buFont typeface="Wingdings" charset="2"/>
              <a:buChar char="Ø"/>
            </a:pPr>
            <a:r>
              <a:rPr lang="mr-IN" sz="3200" dirty="0" err="1">
                <a:latin typeface="Gurmukhi MN"/>
                <a:ea typeface="Gurmukhi MN" charset="0"/>
                <a:cs typeface="Gurmukhi MN" charset="0"/>
              </a:rPr>
              <a:t>Jeremiah</a:t>
            </a:r>
            <a:r>
              <a:rPr lang="mr-IN" sz="3200" dirty="0">
                <a:latin typeface="Gurmukhi MN"/>
                <a:ea typeface="Gurmukhi MN" charset="0"/>
                <a:cs typeface="Gurmukhi MN" charset="0"/>
              </a:rPr>
              <a:t> 5:20-24; 24:4-7</a:t>
            </a: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2000"/>
              </a:spcAft>
              <a:buSzPct val="80000"/>
              <a:buFont typeface="Wingdings" charset="2"/>
              <a:buChar char="Ø"/>
            </a:pPr>
            <a:r>
              <a:rPr lang="mr-IN" sz="3200" dirty="0" err="1">
                <a:latin typeface="Gurmukhi MN"/>
                <a:ea typeface="Gurmukhi MN" charset="0"/>
                <a:cs typeface="Gurmukhi MN" charset="0"/>
              </a:rPr>
              <a:t>Ezekiel</a:t>
            </a:r>
            <a:r>
              <a:rPr lang="mr-IN" sz="3200" dirty="0">
                <a:latin typeface="Gurmukhi MN"/>
                <a:ea typeface="Gurmukhi MN" charset="0"/>
                <a:cs typeface="Gurmukhi MN" charset="0"/>
              </a:rPr>
              <a:t> 11:18-21; 14:1-5; 18:30-31</a:t>
            </a:r>
            <a:endParaRPr lang="en-US" sz="3200" dirty="0">
              <a:latin typeface="Gurmukhi MN"/>
              <a:ea typeface="Gurmukhi MN" charset="0"/>
              <a:cs typeface="Gurmukhi MN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F37D074-00D0-0212-7D15-CABCE341661C}"/>
              </a:ext>
            </a:extLst>
          </p:cNvPr>
          <p:cNvSpPr txBox="1"/>
          <p:nvPr/>
        </p:nvSpPr>
        <p:spPr>
          <a:xfrm>
            <a:off x="946945" y="961294"/>
            <a:ext cx="7250109" cy="1815882"/>
          </a:xfrm>
          <a:prstGeom prst="rect">
            <a:avLst/>
          </a:prstGeom>
          <a:solidFill>
            <a:srgbClr val="009193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sz="2800" dirty="0">
                <a:solidFill>
                  <a:schemeClr val="bg1"/>
                </a:solidFill>
                <a:latin typeface="Gurmukhi MN"/>
              </a:rPr>
              <a:t>Question: What were God’s expectations for Israel regarding the heart? Why do they need a new one? What does it mean for us?</a:t>
            </a:r>
            <a:endParaRPr lang="en-US" sz="2800" dirty="0">
              <a:solidFill>
                <a:schemeClr val="bg1"/>
              </a:solidFill>
              <a:latin typeface="Gurmukhi MN"/>
            </a:endParaRPr>
          </a:p>
        </p:txBody>
      </p:sp>
    </p:spTree>
    <p:extLst>
      <p:ext uri="{BB962C8B-B14F-4D97-AF65-F5344CB8AC3E}">
        <p14:creationId xmlns:p14="http://schemas.microsoft.com/office/powerpoint/2010/main" val="34707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7E79"/>
                </a:solidFill>
                <a:latin typeface="Gurmukhi MN"/>
                <a:ea typeface="Gurmukhi MN" charset="0"/>
                <a:cs typeface="Gurmukhi MN" charset="0"/>
              </a:rPr>
              <a:t>New Heart (36:24-30; 33-38)</a:t>
            </a:r>
            <a:r>
              <a:rPr lang="en-US" sz="3600" dirty="0">
                <a:solidFill>
                  <a:srgbClr val="FF7E79"/>
                </a:solidFill>
                <a:latin typeface="Gurmukhi MN"/>
                <a:ea typeface="Gurmukhi MN" charset="0"/>
                <a:cs typeface="Gurmukhi MN" charset="0"/>
              </a:rPr>
              <a:t> 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4591" y="2981194"/>
            <a:ext cx="7886700" cy="363906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3200" u="sng" dirty="0">
                <a:latin typeface="Gurmukhi MN"/>
                <a:ea typeface="Gurmukhi MN" charset="0"/>
                <a:cs typeface="Gurmukhi MN" charset="0"/>
              </a:rPr>
              <a:t>Passages to consider:</a:t>
            </a: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2000"/>
              </a:spcAft>
              <a:buSzPct val="80000"/>
              <a:buFont typeface="Wingdings" charset="2"/>
              <a:buChar char="Ø"/>
            </a:pPr>
            <a:r>
              <a:rPr lang="en-US" sz="3200" dirty="0">
                <a:latin typeface="Gurmukhi MN"/>
                <a:ea typeface="Gurmukhi MN" charset="0"/>
                <a:cs typeface="Gurmukhi MN" charset="0"/>
              </a:rPr>
              <a:t>Mark 12:28-34</a:t>
            </a: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2000"/>
              </a:spcAft>
              <a:buSzPct val="80000"/>
              <a:buFont typeface="Wingdings" charset="2"/>
              <a:buChar char="Ø"/>
            </a:pPr>
            <a:r>
              <a:rPr lang="en-US" sz="3200" dirty="0">
                <a:latin typeface="Gurmukhi MN"/>
                <a:ea typeface="Gurmukhi MN" charset="0"/>
                <a:cs typeface="Gurmukhi MN" charset="0"/>
              </a:rPr>
              <a:t>Romans 5:1-5</a:t>
            </a: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2000"/>
              </a:spcAft>
              <a:buSzPct val="80000"/>
              <a:buFont typeface="Wingdings" charset="2"/>
              <a:buChar char="Ø"/>
            </a:pPr>
            <a:r>
              <a:rPr lang="en-US" sz="3200" dirty="0">
                <a:latin typeface="Gurmukhi MN"/>
                <a:ea typeface="Gurmukhi MN" charset="0"/>
                <a:cs typeface="Gurmukhi MN" charset="0"/>
              </a:rPr>
              <a:t>2 Corinthians 3:1-6</a:t>
            </a: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2000"/>
              </a:spcAft>
              <a:buSzPct val="80000"/>
              <a:buFont typeface="Wingdings" charset="2"/>
              <a:buChar char="Ø"/>
            </a:pPr>
            <a:r>
              <a:rPr lang="en-US" sz="3200" dirty="0">
                <a:latin typeface="Gurmukhi MN"/>
                <a:ea typeface="Gurmukhi MN" charset="0"/>
                <a:cs typeface="Gurmukhi MN" charset="0"/>
              </a:rPr>
              <a:t>Galatians 4:6</a:t>
            </a:r>
            <a:endParaRPr lang="en-US" sz="3200" dirty="0">
              <a:latin typeface="Gurmukhi MN"/>
              <a:ea typeface="Gurmukhi MN" charset="0"/>
              <a:cs typeface="Gurmukhi MN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F37D074-00D0-0212-7D15-CABCE341661C}"/>
              </a:ext>
            </a:extLst>
          </p:cNvPr>
          <p:cNvSpPr txBox="1"/>
          <p:nvPr/>
        </p:nvSpPr>
        <p:spPr>
          <a:xfrm>
            <a:off x="946945" y="961294"/>
            <a:ext cx="7250109" cy="1815882"/>
          </a:xfrm>
          <a:prstGeom prst="rect">
            <a:avLst/>
          </a:prstGeom>
          <a:solidFill>
            <a:srgbClr val="009193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sz="2800" dirty="0">
                <a:solidFill>
                  <a:schemeClr val="bg1"/>
                </a:solidFill>
                <a:latin typeface="Gurmukhi MN"/>
              </a:rPr>
              <a:t>Question: What were God’s expectations for Israel regarding the heart? Why do they need a new one? What does it mean for us?</a:t>
            </a:r>
            <a:endParaRPr lang="en-US" sz="2800" dirty="0">
              <a:solidFill>
                <a:schemeClr val="bg1"/>
              </a:solidFill>
              <a:latin typeface="Gurmukhi MN"/>
            </a:endParaRPr>
          </a:p>
        </p:txBody>
      </p:sp>
    </p:spTree>
    <p:extLst>
      <p:ext uri="{BB962C8B-B14F-4D97-AF65-F5344CB8AC3E}">
        <p14:creationId xmlns:p14="http://schemas.microsoft.com/office/powerpoint/2010/main" val="54621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7E79"/>
                </a:solidFill>
                <a:latin typeface="Gurmukhi MN"/>
                <a:ea typeface="Gurmukhi MN" charset="0"/>
                <a:cs typeface="Gurmukhi MN" charset="0"/>
              </a:rPr>
              <a:t>Shame, Loathing (36:22-23, 31-32)</a:t>
            </a:r>
            <a:r>
              <a:rPr lang="en-US" sz="3600" dirty="0">
                <a:solidFill>
                  <a:srgbClr val="FF7E79"/>
                </a:solidFill>
                <a:latin typeface="Gurmukhi MN"/>
                <a:ea typeface="Gurmukhi MN" charset="0"/>
                <a:cs typeface="Gurmukhi MN" charset="0"/>
              </a:rPr>
              <a:t> 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4591" y="2981194"/>
            <a:ext cx="7886700" cy="363906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3200" u="sng" dirty="0">
                <a:latin typeface="Gurmukhi MN"/>
                <a:ea typeface="Gurmukhi MN" charset="0"/>
                <a:cs typeface="Gurmukhi MN" charset="0"/>
              </a:rPr>
              <a:t>Passages to consider:</a:t>
            </a: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200"/>
              </a:spcAft>
              <a:buSzPct val="80000"/>
              <a:buFont typeface="Wingdings" charset="2"/>
              <a:buChar char="Ø"/>
            </a:pPr>
            <a:r>
              <a:rPr lang="hu-HU" sz="3200" dirty="0" err="1">
                <a:latin typeface="Gurmukhi MN"/>
                <a:ea typeface="Gurmukhi MN" charset="0"/>
                <a:cs typeface="Gurmukhi MN" charset="0"/>
              </a:rPr>
              <a:t>Ezekiel</a:t>
            </a:r>
            <a:r>
              <a:rPr lang="hu-HU" sz="3200" dirty="0">
                <a:latin typeface="Gurmukhi MN"/>
                <a:ea typeface="Gurmukhi MN" charset="0"/>
                <a:cs typeface="Gurmukhi MN" charset="0"/>
              </a:rPr>
              <a:t> 16:59-63</a:t>
            </a: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200"/>
              </a:spcAft>
              <a:buSzPct val="80000"/>
              <a:buFont typeface="Wingdings" charset="2"/>
              <a:buChar char="Ø"/>
            </a:pPr>
            <a:r>
              <a:rPr lang="hu-HU" sz="3200" dirty="0" err="1">
                <a:latin typeface="Gurmukhi MN"/>
                <a:ea typeface="Gurmukhi MN" charset="0"/>
                <a:cs typeface="Gurmukhi MN" charset="0"/>
              </a:rPr>
              <a:t>Ezra</a:t>
            </a:r>
            <a:r>
              <a:rPr lang="hu-HU" sz="3200" dirty="0">
                <a:latin typeface="Gurmukhi MN"/>
                <a:ea typeface="Gurmukhi MN" charset="0"/>
                <a:cs typeface="Gurmukhi MN" charset="0"/>
              </a:rPr>
              <a:t> 9 / </a:t>
            </a:r>
            <a:r>
              <a:rPr lang="hu-HU" sz="3200" dirty="0" err="1">
                <a:latin typeface="Gurmukhi MN"/>
                <a:ea typeface="Gurmukhi MN" charset="0"/>
                <a:cs typeface="Gurmukhi MN" charset="0"/>
              </a:rPr>
              <a:t>Nehemiah</a:t>
            </a:r>
            <a:r>
              <a:rPr lang="hu-HU" sz="3200" dirty="0">
                <a:latin typeface="Gurmukhi MN"/>
                <a:ea typeface="Gurmukhi MN" charset="0"/>
                <a:cs typeface="Gurmukhi MN" charset="0"/>
              </a:rPr>
              <a:t> 9 / Daniel 9</a:t>
            </a: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200"/>
              </a:spcAft>
              <a:buSzPct val="80000"/>
              <a:buFont typeface="Wingdings" charset="2"/>
              <a:buChar char="Ø"/>
            </a:pPr>
            <a:r>
              <a:rPr lang="hu-HU" sz="3200" dirty="0" err="1">
                <a:latin typeface="Gurmukhi MN"/>
                <a:ea typeface="Gurmukhi MN" charset="0"/>
                <a:cs typeface="Gurmukhi MN" charset="0"/>
              </a:rPr>
              <a:t>Luke</a:t>
            </a:r>
            <a:r>
              <a:rPr lang="hu-HU" sz="3200" dirty="0">
                <a:latin typeface="Gurmukhi MN"/>
                <a:ea typeface="Gurmukhi MN" charset="0"/>
                <a:cs typeface="Gurmukhi MN" charset="0"/>
              </a:rPr>
              <a:t> 18:9-14</a:t>
            </a: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200"/>
              </a:spcAft>
              <a:buSzPct val="80000"/>
              <a:buFont typeface="Wingdings" charset="2"/>
              <a:buChar char="Ø"/>
            </a:pPr>
            <a:r>
              <a:rPr lang="hu-HU" sz="3200" dirty="0">
                <a:latin typeface="Gurmukhi MN"/>
                <a:ea typeface="Gurmukhi MN" charset="0"/>
                <a:cs typeface="Gurmukhi MN" charset="0"/>
              </a:rPr>
              <a:t>1 </a:t>
            </a:r>
            <a:r>
              <a:rPr lang="hu-HU" sz="3200" dirty="0" err="1">
                <a:latin typeface="Gurmukhi MN"/>
                <a:ea typeface="Gurmukhi MN" charset="0"/>
                <a:cs typeface="Gurmukhi MN" charset="0"/>
              </a:rPr>
              <a:t>Corinthians</a:t>
            </a:r>
            <a:r>
              <a:rPr lang="hu-HU" sz="3200" dirty="0">
                <a:latin typeface="Gurmukhi MN"/>
                <a:ea typeface="Gurmukhi MN" charset="0"/>
                <a:cs typeface="Gurmukhi MN" charset="0"/>
              </a:rPr>
              <a:t> 15:9-11</a:t>
            </a: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200"/>
              </a:spcAft>
              <a:buSzPct val="80000"/>
              <a:buFont typeface="Wingdings" charset="2"/>
              <a:buChar char="Ø"/>
            </a:pPr>
            <a:r>
              <a:rPr lang="hu-HU" sz="3200" dirty="0">
                <a:latin typeface="Gurmukhi MN"/>
                <a:ea typeface="Gurmukhi MN" charset="0"/>
                <a:cs typeface="Gurmukhi MN" charset="0"/>
              </a:rPr>
              <a:t>2 </a:t>
            </a:r>
            <a:r>
              <a:rPr lang="hu-HU" sz="3200" dirty="0" err="1">
                <a:latin typeface="Gurmukhi MN"/>
                <a:ea typeface="Gurmukhi MN" charset="0"/>
                <a:cs typeface="Gurmukhi MN" charset="0"/>
              </a:rPr>
              <a:t>Corinthians</a:t>
            </a:r>
            <a:r>
              <a:rPr lang="hu-HU" sz="3200" dirty="0">
                <a:latin typeface="Gurmukhi MN"/>
                <a:ea typeface="Gurmukhi MN" charset="0"/>
                <a:cs typeface="Gurmukhi MN" charset="0"/>
              </a:rPr>
              <a:t> 7:9-13</a:t>
            </a:r>
            <a:endParaRPr lang="en-US" sz="3200" dirty="0">
              <a:latin typeface="Gurmukhi MN"/>
              <a:ea typeface="Gurmukhi MN" charset="0"/>
              <a:cs typeface="Gurmukhi MN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F37D074-00D0-0212-7D15-CABCE341661C}"/>
              </a:ext>
            </a:extLst>
          </p:cNvPr>
          <p:cNvSpPr txBox="1"/>
          <p:nvPr/>
        </p:nvSpPr>
        <p:spPr>
          <a:xfrm>
            <a:off x="946945" y="961294"/>
            <a:ext cx="7250109" cy="1815882"/>
          </a:xfrm>
          <a:prstGeom prst="rect">
            <a:avLst/>
          </a:prstGeom>
          <a:solidFill>
            <a:srgbClr val="009193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sz="2800" dirty="0">
                <a:solidFill>
                  <a:schemeClr val="bg1"/>
                </a:solidFill>
                <a:latin typeface="Gurmukhi MN"/>
              </a:rPr>
              <a:t>Question: Why does God speak of remembering, loathing, and being ashamed in the context of the promises of redemption and </a:t>
            </a:r>
            <a:r>
              <a:rPr lang="en-US" sz="2800" dirty="0" smtClean="0">
                <a:solidFill>
                  <a:schemeClr val="bg1"/>
                </a:solidFill>
                <a:latin typeface="Gurmukhi MN"/>
              </a:rPr>
              <a:t>restoration?</a:t>
            </a:r>
            <a:endParaRPr lang="en-US" sz="2800" dirty="0">
              <a:solidFill>
                <a:schemeClr val="bg1"/>
              </a:solidFill>
              <a:latin typeface="Gurmukhi MN"/>
            </a:endParaRPr>
          </a:p>
        </p:txBody>
      </p:sp>
    </p:spTree>
    <p:extLst>
      <p:ext uri="{BB962C8B-B14F-4D97-AF65-F5344CB8AC3E}">
        <p14:creationId xmlns:p14="http://schemas.microsoft.com/office/powerpoint/2010/main" val="202576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/>
                <a:ea typeface="+mn-lt"/>
                <a:cs typeface="+mn-lt"/>
              </a:rPr>
              <a:t>Identify a passage in which God is concerned with the land/earth.</a:t>
            </a: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/>
                <a:ea typeface="+mn-lt"/>
                <a:cs typeface="+mn-lt"/>
              </a:rPr>
              <a:t>Compare/ contrast the role of the heart in Old &amp; New Covenants.</a:t>
            </a: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/>
                <a:ea typeface="+mn-lt"/>
                <a:cs typeface="+mn-lt"/>
              </a:rPr>
              <a:t>Explain the role of shame in a healthy relationship with God</a:t>
            </a:r>
            <a:r>
              <a:rPr lang="en-US" sz="3600" dirty="0" smtClean="0">
                <a:latin typeface="Gurmukhi MN"/>
                <a:ea typeface="Gurmukhi MN" charset="0"/>
                <a:cs typeface="Gurmukhi MN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51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>
                <a:solidFill>
                  <a:srgbClr val="FF7E79"/>
                </a:solidFill>
                <a:latin typeface="Gurmukhi MN"/>
                <a:ea typeface="Gurmukhi MN" charset="0"/>
                <a:cs typeface="Gurmukhi MN" charset="0"/>
              </a:rPr>
              <a:t>For Wednesday: Ezekiel </a:t>
            </a:r>
            <a:r>
              <a:rPr lang="en-US" sz="3600" dirty="0" smtClean="0">
                <a:solidFill>
                  <a:srgbClr val="FF7E79"/>
                </a:solidFill>
                <a:latin typeface="Gurmukhi MN"/>
                <a:ea typeface="Gurmukhi MN" charset="0"/>
                <a:cs typeface="Gurmukhi MN" charset="0"/>
              </a:rPr>
              <a:t>37</a:t>
            </a:r>
            <a:r>
              <a:rPr lang="en-US" sz="3600" dirty="0">
                <a:solidFill>
                  <a:srgbClr val="FF7E79"/>
                </a:solidFill>
                <a:latin typeface="Gurmukhi MN"/>
                <a:ea typeface="Gurmukhi MN" charset="0"/>
                <a:cs typeface="Gurmukhi MN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7144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5774</TotalTime>
  <Words>307</Words>
  <Application>Microsoft Macintosh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Calibri Light</vt:lpstr>
      <vt:lpstr>Gurmukhi MN</vt:lpstr>
      <vt:lpstr>Wingdings</vt:lpstr>
      <vt:lpstr>Arial</vt:lpstr>
      <vt:lpstr>Office Theme</vt:lpstr>
      <vt:lpstr>The Book of Ezekiel</vt:lpstr>
      <vt:lpstr>Class Objectives</vt:lpstr>
      <vt:lpstr>Mountains &amp; Land (36:8-21) </vt:lpstr>
      <vt:lpstr>New Heart (36:24-30; 33-38) </vt:lpstr>
      <vt:lpstr>New Heart (36:24-30; 33-38) </vt:lpstr>
      <vt:lpstr>Shame, Loathing (36:22-23, 31-32) </vt:lpstr>
      <vt:lpstr>Class Objectives</vt:lpstr>
      <vt:lpstr>The Book of Ezekiel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 of Ezekiel</dc:title>
  <dc:creator>Microsoft Office User</dc:creator>
  <cp:lastModifiedBy>Microsoft Office User</cp:lastModifiedBy>
  <cp:revision>271</cp:revision>
  <cp:lastPrinted>2022-06-18T20:01:53Z</cp:lastPrinted>
  <dcterms:created xsi:type="dcterms:W3CDTF">2022-03-02T15:56:44Z</dcterms:created>
  <dcterms:modified xsi:type="dcterms:W3CDTF">2022-06-29T20:40:30Z</dcterms:modified>
</cp:coreProperties>
</file>