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3"/>
  </p:handoutMasterIdLst>
  <p:sldIdLst>
    <p:sldId id="257" r:id="rId2"/>
    <p:sldId id="295" r:id="rId3"/>
    <p:sldId id="315" r:id="rId4"/>
    <p:sldId id="338" r:id="rId5"/>
    <p:sldId id="333" r:id="rId6"/>
    <p:sldId id="339" r:id="rId7"/>
    <p:sldId id="335" r:id="rId8"/>
    <p:sldId id="340" r:id="rId9"/>
    <p:sldId id="341" r:id="rId10"/>
    <p:sldId id="33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8077B-88B2-BA01-3AC1-0F6096177FBC}" v="992" dt="2022-06-26T03:21:04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2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7/1/22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36</a:t>
            </a:r>
            <a:endParaRPr lang="en-US" sz="3600" dirty="0">
              <a:solidFill>
                <a:srgbClr val="FF7E79"/>
              </a:solidFill>
              <a:latin typeface="Gurmukhi MN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Bones &amp; Sticks</a:t>
            </a:r>
            <a:endParaRPr lang="en-US" sz="3600" dirty="0">
              <a:solidFill>
                <a:srgbClr val="FF7E79"/>
              </a:solidFill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the forces which transformed bones into an army.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Explain what the vision of bones meant for the people of Israel.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Interpret the sign act of the two sticks in the hand of Ezekiel</a:t>
            </a:r>
            <a:r>
              <a:rPr lang="en-US" sz="3600" dirty="0" smtClean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15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For Wednesday: Ezekiel </a:t>
            </a:r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37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  <a:p>
            <a:r>
              <a:rPr lang="en-US" sz="36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+ Related passages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Identify the forces which transformed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bones </a:t>
            </a:r>
            <a:r>
              <a:rPr lang="en-US" sz="3600" dirty="0">
                <a:latin typeface="Gurmukhi MN"/>
                <a:ea typeface="+mn-lt"/>
                <a:cs typeface="+mn-lt"/>
              </a:rPr>
              <a:t>into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an </a:t>
            </a:r>
            <a:r>
              <a:rPr lang="en-US" sz="3600" dirty="0">
                <a:latin typeface="Gurmukhi MN"/>
                <a:ea typeface="+mn-lt"/>
                <a:cs typeface="+mn-lt"/>
              </a:rPr>
              <a:t>army.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Explain what the vision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of </a:t>
            </a:r>
            <a:r>
              <a:rPr lang="en-US" sz="3600" dirty="0">
                <a:latin typeface="Gurmukhi MN"/>
                <a:ea typeface="+mn-lt"/>
                <a:cs typeface="+mn-lt"/>
              </a:rPr>
              <a:t>bones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meant for </a:t>
            </a:r>
            <a:r>
              <a:rPr lang="en-US" sz="3600" dirty="0">
                <a:latin typeface="Gurmukhi MN"/>
                <a:ea typeface="+mn-lt"/>
                <a:cs typeface="+mn-lt"/>
              </a:rPr>
              <a:t>the people of Israel. 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/>
                <a:ea typeface="+mn-lt"/>
                <a:cs typeface="+mn-lt"/>
              </a:rPr>
              <a:t>Interpret the sign act of the two sticks in the hand of </a:t>
            </a:r>
            <a:r>
              <a:rPr lang="en-US" sz="3600" dirty="0" smtClean="0">
                <a:latin typeface="Gurmukhi MN"/>
                <a:ea typeface="+mn-lt"/>
                <a:cs typeface="+mn-lt"/>
              </a:rPr>
              <a:t>Ezekiel</a:t>
            </a:r>
            <a:r>
              <a:rPr lang="en-US" sz="3600" dirty="0" smtClean="0">
                <a:latin typeface="Gurmukhi MN"/>
                <a:ea typeface="Gurmukhi MN" charset="0"/>
                <a:cs typeface="Gurmukhi MN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Judg. on Nations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</a:p>
        </p:txBody>
      </p:sp>
      <p:sp>
        <p:nvSpPr>
          <p:cNvPr id="3" name="Up Arrow 2"/>
          <p:cNvSpPr/>
          <p:nvPr/>
        </p:nvSpPr>
        <p:spPr>
          <a:xfrm>
            <a:off x="5730240" y="4246193"/>
            <a:ext cx="1049311" cy="1633928"/>
          </a:xfrm>
          <a:prstGeom prst="upArrow">
            <a:avLst/>
          </a:prstGeom>
          <a:solidFill>
            <a:srgbClr val="FF7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Ezekiel 37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1848471"/>
            <a:ext cx="7250109" cy="30175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b="1" dirty="0" smtClean="0">
                <a:latin typeface="Gurmukhi MN"/>
              </a:rPr>
              <a:t>Opening Question: </a:t>
            </a:r>
          </a:p>
          <a:p>
            <a:pPr algn="ctr">
              <a:spcAft>
                <a:spcPts val="1000"/>
              </a:spcAft>
            </a:pPr>
            <a:r>
              <a:rPr lang="en-US" sz="4000" dirty="0">
                <a:latin typeface="Gurmukhi MN"/>
              </a:rPr>
              <a:t>What ideas, themes, or phrases in this chapter have we seen already in Ezekiel?</a:t>
            </a:r>
            <a:endParaRPr lang="en-US" sz="4000" dirty="0"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93539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Very Dry Bones (37:1-14)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The hand of the Lord is on Ezekiel, signaling the third </a:t>
            </a:r>
            <a:r>
              <a:rPr lang="en-US" sz="3200" dirty="0" smtClean="0">
                <a:latin typeface="Gurmukhi MN"/>
              </a:rPr>
              <a:t>vision for </a:t>
            </a:r>
            <a:r>
              <a:rPr lang="en-US" sz="3200" dirty="0">
                <a:latin typeface="Gurmukhi MN"/>
              </a:rPr>
              <a:t>Ezekiel in the </a:t>
            </a:r>
            <a:r>
              <a:rPr lang="en-US" sz="3200" dirty="0" smtClean="0">
                <a:latin typeface="Gurmukhi MN"/>
              </a:rPr>
              <a:t>book </a:t>
            </a:r>
            <a:r>
              <a:rPr lang="en-US" sz="3200" dirty="0">
                <a:latin typeface="Gurmukhi MN"/>
              </a:rPr>
              <a:t>(37:1; see 1:3 and 8:1)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V</a:t>
            </a:r>
            <a:r>
              <a:rPr lang="en-US" sz="3200" dirty="0" smtClean="0">
                <a:latin typeface="Gurmukhi MN"/>
              </a:rPr>
              <a:t>alley of </a:t>
            </a:r>
            <a:r>
              <a:rPr lang="en-US" sz="3200" dirty="0">
                <a:latin typeface="Gurmukhi MN"/>
              </a:rPr>
              <a:t>dry bones </a:t>
            </a:r>
            <a:r>
              <a:rPr lang="en-US" sz="3200" dirty="0" smtClean="0">
                <a:latin typeface="Gurmukhi MN"/>
              </a:rPr>
              <a:t>— the </a:t>
            </a:r>
            <a:r>
              <a:rPr lang="en-US" sz="3200" dirty="0">
                <a:latin typeface="Gurmukhi MN"/>
              </a:rPr>
              <a:t>aftermath of a great </a:t>
            </a:r>
            <a:r>
              <a:rPr lang="en-US" sz="3200" dirty="0" smtClean="0">
                <a:latin typeface="Gurmukhi MN"/>
              </a:rPr>
              <a:t>battle (2-3</a:t>
            </a:r>
            <a:r>
              <a:rPr lang="en-US" sz="3200" dirty="0">
                <a:latin typeface="Gurmukhi MN"/>
              </a:rPr>
              <a:t>, see 9-10)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“Can </a:t>
            </a:r>
            <a:r>
              <a:rPr lang="en-US" sz="3200" dirty="0">
                <a:latin typeface="Gurmukhi MN"/>
              </a:rPr>
              <a:t>these bones </a:t>
            </a:r>
            <a:r>
              <a:rPr lang="en-US" sz="3200" dirty="0" smtClean="0">
                <a:latin typeface="Gurmukhi MN"/>
              </a:rPr>
              <a:t>live?” (3</a:t>
            </a:r>
            <a:r>
              <a:rPr lang="en-US" sz="3200" dirty="0">
                <a:latin typeface="Gurmukhi MN"/>
              </a:rPr>
              <a:t>; see 11:13)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Ezekiel is told to </a:t>
            </a:r>
            <a:r>
              <a:rPr lang="en-US" sz="3200" dirty="0" smtClean="0">
                <a:latin typeface="Gurmukhi MN"/>
              </a:rPr>
              <a:t>prophesy; it’s </a:t>
            </a:r>
            <a:r>
              <a:rPr lang="en-US" sz="3200" dirty="0">
                <a:latin typeface="Gurmukhi MN"/>
              </a:rPr>
              <a:t>the </a:t>
            </a:r>
            <a:r>
              <a:rPr lang="en-US" sz="3200" dirty="0" smtClean="0">
                <a:latin typeface="Gurmukhi MN"/>
              </a:rPr>
              <a:t>word of </a:t>
            </a:r>
            <a:r>
              <a:rPr lang="en-US" sz="3200" dirty="0">
                <a:latin typeface="Gurmukhi MN"/>
              </a:rPr>
              <a:t>the Lord that prompts the process of </a:t>
            </a:r>
            <a:r>
              <a:rPr lang="en-US" sz="3200" dirty="0" smtClean="0">
                <a:latin typeface="Gurmukhi MN"/>
              </a:rPr>
              <a:t>resurrection </a:t>
            </a:r>
            <a:r>
              <a:rPr lang="en-US" sz="3200" dirty="0">
                <a:latin typeface="Gurmukhi MN"/>
              </a:rPr>
              <a:t>(4-6)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Very Dry Bones (37:1-14)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Ezekiel obeys, and the bones come together and become </a:t>
            </a:r>
            <a:r>
              <a:rPr lang="en-US" sz="3200" dirty="0" smtClean="0">
                <a:latin typeface="Gurmukhi MN"/>
              </a:rPr>
              <a:t>corpses (7-8</a:t>
            </a:r>
            <a:r>
              <a:rPr lang="en-US" sz="3200" dirty="0">
                <a:latin typeface="Gurmukhi MN"/>
              </a:rPr>
              <a:t>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The breath of </a:t>
            </a:r>
            <a:r>
              <a:rPr lang="en-US" sz="3200" dirty="0">
                <a:latin typeface="Gurmukhi MN"/>
              </a:rPr>
              <a:t>God </a:t>
            </a:r>
            <a:r>
              <a:rPr lang="en-US" sz="3200" dirty="0" smtClean="0">
                <a:latin typeface="Gurmukhi MN"/>
              </a:rPr>
              <a:t>breathes on </a:t>
            </a:r>
            <a:r>
              <a:rPr lang="en-US" sz="3200" dirty="0">
                <a:latin typeface="Gurmukhi MN"/>
              </a:rPr>
              <a:t>the slain, </a:t>
            </a:r>
            <a:r>
              <a:rPr lang="en-US" sz="3200" dirty="0" smtClean="0">
                <a:latin typeface="Gurmukhi MN"/>
              </a:rPr>
              <a:t>they </a:t>
            </a:r>
            <a:r>
              <a:rPr lang="en-US" sz="3200" dirty="0">
                <a:latin typeface="Gurmukhi MN"/>
              </a:rPr>
              <a:t>come to life </a:t>
            </a:r>
            <a:r>
              <a:rPr lang="en-US" sz="3200" dirty="0" smtClean="0">
                <a:latin typeface="Gurmukhi MN"/>
              </a:rPr>
              <a:t>an army </a:t>
            </a:r>
            <a:r>
              <a:rPr lang="en-US" sz="3200" dirty="0">
                <a:latin typeface="Gurmukhi MN"/>
              </a:rPr>
              <a:t>(9-10)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i="1" dirty="0" smtClean="0">
                <a:solidFill>
                  <a:srgbClr val="009193"/>
                </a:solidFill>
                <a:latin typeface="Gurmukhi MN"/>
              </a:rPr>
              <a:t>see Genesis 2:7; Ezekiel 1:28-2:2 &amp; 3:23-24</a:t>
            </a:r>
            <a:endParaRPr lang="en-US" i="1" dirty="0">
              <a:solidFill>
                <a:srgbClr val="009193"/>
              </a:solidFill>
              <a:latin typeface="Gurmukhi MN"/>
            </a:endParaRP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This is Israel</a:t>
            </a:r>
            <a:r>
              <a:rPr lang="en-US" sz="3200" dirty="0">
                <a:latin typeface="Gurmukhi MN"/>
              </a:rPr>
              <a:t>: </a:t>
            </a:r>
            <a:r>
              <a:rPr lang="en-US" sz="3200" dirty="0" smtClean="0">
                <a:latin typeface="Gurmukhi MN"/>
              </a:rPr>
              <a:t>dried up and cut off (11</a:t>
            </a:r>
            <a:r>
              <a:rPr lang="en-US" sz="3200" dirty="0">
                <a:latin typeface="Gurmukhi MN"/>
              </a:rPr>
              <a:t>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God </a:t>
            </a:r>
            <a:r>
              <a:rPr lang="en-US" sz="3200" dirty="0">
                <a:latin typeface="Gurmukhi MN"/>
              </a:rPr>
              <a:t>will </a:t>
            </a:r>
            <a:r>
              <a:rPr lang="en-US" sz="3200" dirty="0" smtClean="0">
                <a:latin typeface="Gurmukhi MN"/>
              </a:rPr>
              <a:t>raise them </a:t>
            </a:r>
            <a:r>
              <a:rPr lang="en-US" sz="3200" dirty="0">
                <a:latin typeface="Gurmukhi MN"/>
              </a:rPr>
              <a:t>up, bring them </a:t>
            </a:r>
            <a:r>
              <a:rPr lang="en-US" sz="3200" dirty="0" smtClean="0">
                <a:latin typeface="Gurmukhi MN"/>
              </a:rPr>
              <a:t>back, put </a:t>
            </a:r>
            <a:r>
              <a:rPr lang="en-US" sz="3200" dirty="0">
                <a:latin typeface="Gurmukhi MN"/>
              </a:rPr>
              <a:t>His </a:t>
            </a:r>
            <a:r>
              <a:rPr lang="en-US" sz="3200" dirty="0" smtClean="0">
                <a:latin typeface="Gurmukhi MN"/>
              </a:rPr>
              <a:t>Spirit in them </a:t>
            </a:r>
            <a:r>
              <a:rPr lang="en-US" sz="3200" dirty="0">
                <a:latin typeface="Gurmukhi MN"/>
              </a:rPr>
              <a:t>(12-14)</a:t>
            </a:r>
            <a:endParaRPr lang="en-US" sz="3200" dirty="0">
              <a:latin typeface="Gurmukhi MN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5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Two Sticks (37:15-28)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/>
              </a:rPr>
              <a:t>Two sticks</a:t>
            </a:r>
            <a:r>
              <a:rPr lang="en-US" sz="3200" dirty="0">
                <a:latin typeface="Gurmukhi MN"/>
              </a:rPr>
              <a:t>, on one write </a:t>
            </a:r>
            <a:r>
              <a:rPr lang="en-US" sz="3200" dirty="0" smtClean="0">
                <a:latin typeface="Gurmukhi MN"/>
              </a:rPr>
              <a:t>“Judah” and the other “Joseph” </a:t>
            </a:r>
            <a:r>
              <a:rPr lang="mr-IN" sz="3200" dirty="0" smtClean="0">
                <a:latin typeface="Gurmukhi MN"/>
              </a:rPr>
              <a:t>–</a:t>
            </a:r>
            <a:r>
              <a:rPr lang="en-US" sz="3200" dirty="0" smtClean="0">
                <a:latin typeface="Gurmukhi MN"/>
              </a:rPr>
              <a:t> then </a:t>
            </a:r>
            <a:r>
              <a:rPr lang="en-US" sz="3200" dirty="0">
                <a:latin typeface="Gurmukhi MN"/>
              </a:rPr>
              <a:t>join them </a:t>
            </a:r>
            <a:r>
              <a:rPr lang="en-US" sz="3200" dirty="0" smtClean="0">
                <a:latin typeface="Gurmukhi MN"/>
              </a:rPr>
              <a:t>together </a:t>
            </a:r>
            <a:r>
              <a:rPr lang="en-US" sz="3200" dirty="0">
                <a:latin typeface="Gurmukhi MN"/>
              </a:rPr>
              <a:t>(37:15-17; see Num.16:6-10)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Interpretation: The tribes that were divided will be </a:t>
            </a:r>
            <a:r>
              <a:rPr lang="en-US" sz="3200" dirty="0" smtClean="0">
                <a:latin typeface="Gurmukhi MN"/>
              </a:rPr>
              <a:t>one (18-19</a:t>
            </a:r>
            <a:r>
              <a:rPr lang="en-US" sz="3200" dirty="0">
                <a:latin typeface="Gurmukhi MN"/>
              </a:rPr>
              <a:t>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The people will come back to their </a:t>
            </a:r>
            <a:r>
              <a:rPr lang="en-US" sz="3200" dirty="0" smtClean="0">
                <a:latin typeface="Gurmukhi MN"/>
              </a:rPr>
              <a:t>land as </a:t>
            </a:r>
            <a:r>
              <a:rPr lang="en-US" sz="3200" dirty="0">
                <a:latin typeface="Gurmukhi MN"/>
              </a:rPr>
              <a:t>one </a:t>
            </a:r>
            <a:r>
              <a:rPr lang="en-US" sz="3200" dirty="0" smtClean="0">
                <a:latin typeface="Gurmukhi MN"/>
              </a:rPr>
              <a:t>nation one kingdom with </a:t>
            </a:r>
            <a:r>
              <a:rPr lang="en-US" sz="3200" dirty="0">
                <a:latin typeface="Gurmukhi MN"/>
              </a:rPr>
              <a:t>one </a:t>
            </a:r>
            <a:r>
              <a:rPr lang="en-US" sz="3200" dirty="0" smtClean="0">
                <a:latin typeface="Gurmukhi MN"/>
              </a:rPr>
              <a:t>king and </a:t>
            </a:r>
            <a:r>
              <a:rPr lang="en-US" sz="3200" dirty="0">
                <a:latin typeface="Gurmukhi MN"/>
              </a:rPr>
              <a:t>one </a:t>
            </a:r>
            <a:r>
              <a:rPr lang="en-US" sz="3200" dirty="0" smtClean="0">
                <a:latin typeface="Gurmukhi MN"/>
              </a:rPr>
              <a:t>God (20-23)</a:t>
            </a:r>
            <a:endParaRPr lang="en-US" sz="3200" dirty="0"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10778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Two Sticks (37:15-28)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David will be their king and shepherd, </a:t>
            </a:r>
            <a:r>
              <a:rPr lang="en-US" sz="3200" dirty="0" smtClean="0">
                <a:latin typeface="Gurmukhi MN"/>
              </a:rPr>
              <a:t>they </a:t>
            </a:r>
            <a:r>
              <a:rPr lang="en-US" sz="3200" dirty="0">
                <a:latin typeface="Gurmukhi MN"/>
              </a:rPr>
              <a:t>will dwell safely in his kingdom forever (24-25; see 2 Samuel 7:8-17)</a:t>
            </a:r>
          </a:p>
          <a:p>
            <a:pPr marL="458470" indent="-458470">
              <a:lnSpc>
                <a:spcPct val="100000"/>
              </a:lnSpc>
              <a:spcBef>
                <a:spcPts val="400"/>
              </a:spcBef>
              <a:spcAft>
                <a:spcPts val="20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/>
              </a:rPr>
              <a:t>God will make an everlasting covenant of peace with His people, and will build his sanctuary in their </a:t>
            </a:r>
            <a:r>
              <a:rPr lang="en-US" sz="3200" dirty="0" smtClean="0">
                <a:latin typeface="Gurmukhi MN"/>
              </a:rPr>
              <a:t>midst </a:t>
            </a:r>
            <a:r>
              <a:rPr lang="en-US" sz="3200" dirty="0">
                <a:latin typeface="Gurmukhi MN"/>
              </a:rPr>
              <a:t>(26-28)</a:t>
            </a:r>
          </a:p>
        </p:txBody>
      </p:sp>
    </p:spTree>
    <p:extLst>
      <p:ext uri="{BB962C8B-B14F-4D97-AF65-F5344CB8AC3E}">
        <p14:creationId xmlns:p14="http://schemas.microsoft.com/office/powerpoint/2010/main" val="209707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Ezekiel 37</a:t>
            </a:r>
            <a:r>
              <a:rPr lang="en-US" sz="3600" dirty="0">
                <a:solidFill>
                  <a:srgbClr val="FF7E79"/>
                </a:solidFill>
                <a:latin typeface="Gurmukhi MN"/>
                <a:ea typeface="Gurmukhi MN" charset="0"/>
                <a:cs typeface="Gurmukhi MN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37D074-00D0-0212-7D15-CABCE341661C}"/>
              </a:ext>
            </a:extLst>
          </p:cNvPr>
          <p:cNvSpPr txBox="1"/>
          <p:nvPr/>
        </p:nvSpPr>
        <p:spPr>
          <a:xfrm>
            <a:off x="946945" y="1400285"/>
            <a:ext cx="7250109" cy="39138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b="1" dirty="0" smtClean="0">
                <a:latin typeface="Gurmukhi MN"/>
              </a:rPr>
              <a:t>Closing Question: </a:t>
            </a:r>
          </a:p>
          <a:p>
            <a:pPr algn="ctr">
              <a:spcAft>
                <a:spcPts val="1000"/>
              </a:spcAft>
            </a:pPr>
            <a:r>
              <a:rPr lang="en-US" sz="4000" dirty="0">
                <a:latin typeface="Gurmukhi MN"/>
              </a:rPr>
              <a:t>What do we learn from this vision and this sign act about what God can do for our lives, our families, and our churches today?</a:t>
            </a:r>
            <a:endParaRPr lang="en-US" sz="4000" dirty="0">
              <a:latin typeface="Gurmukhi MN"/>
            </a:endParaRPr>
          </a:p>
        </p:txBody>
      </p:sp>
    </p:spTree>
    <p:extLst>
      <p:ext uri="{BB962C8B-B14F-4D97-AF65-F5344CB8AC3E}">
        <p14:creationId xmlns:p14="http://schemas.microsoft.com/office/powerpoint/2010/main" val="83895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5449</TotalTime>
  <Words>464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Gurmukhi MN</vt:lpstr>
      <vt:lpstr>Mangal</vt:lpstr>
      <vt:lpstr>Wingdings</vt:lpstr>
      <vt:lpstr>Arial</vt:lpstr>
      <vt:lpstr>Office Theme</vt:lpstr>
      <vt:lpstr>The Book of Ezekiel</vt:lpstr>
      <vt:lpstr>Class Objectives</vt:lpstr>
      <vt:lpstr>Sections of Ezekiel</vt:lpstr>
      <vt:lpstr>Ezekiel 37 </vt:lpstr>
      <vt:lpstr>Very Dry Bones (37:1-14) </vt:lpstr>
      <vt:lpstr>Very Dry Bones (37:1-14) </vt:lpstr>
      <vt:lpstr>Two Sticks (37:15-28) </vt:lpstr>
      <vt:lpstr>Two Sticks (37:15-28) </vt:lpstr>
      <vt:lpstr>Ezekiel 37 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273</cp:revision>
  <cp:lastPrinted>2022-07-01T18:58:28Z</cp:lastPrinted>
  <dcterms:created xsi:type="dcterms:W3CDTF">2022-03-02T15:56:44Z</dcterms:created>
  <dcterms:modified xsi:type="dcterms:W3CDTF">2022-07-01T19:00:17Z</dcterms:modified>
</cp:coreProperties>
</file>