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295" r:id="rId3"/>
    <p:sldId id="315" r:id="rId4"/>
    <p:sldId id="338" r:id="rId5"/>
    <p:sldId id="333" r:id="rId6"/>
    <p:sldId id="342" r:id="rId7"/>
    <p:sldId id="343" r:id="rId8"/>
    <p:sldId id="344" r:id="rId9"/>
    <p:sldId id="345" r:id="rId10"/>
    <p:sldId id="33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8077B-88B2-BA01-3AC1-0F6096177FBC}" v="992" dt="2022-06-26T03:21:04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92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7/16/22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7/16/22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39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Gog from Magog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why the Lord is bringing Gog and his armies against Israel.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Recall one or two descriptions of the destruction of Gog’s armies. 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what God wants Israel / the nations to conclude from this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15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For Wednesday: Ezekiel 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38-39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why the Lord is bringing Gog and his armies against Israel.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Recall one or two descriptions of the destruction of Gog’s armies. 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what God wants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Israel / the </a:t>
            </a:r>
            <a:r>
              <a:rPr lang="en-US" sz="3600" dirty="0">
                <a:latin typeface="Gurmukhi MN"/>
                <a:ea typeface="+mn-lt"/>
                <a:cs typeface="+mn-lt"/>
              </a:rPr>
              <a:t>nations to conclude from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this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Judg. on 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</a:p>
        </p:txBody>
      </p:sp>
      <p:sp>
        <p:nvSpPr>
          <p:cNvPr id="3" name="Up Arrow 2"/>
          <p:cNvSpPr/>
          <p:nvPr/>
        </p:nvSpPr>
        <p:spPr>
          <a:xfrm>
            <a:off x="6598139" y="4259255"/>
            <a:ext cx="1049311" cy="1633928"/>
          </a:xfrm>
          <a:prstGeom prst="upArrow">
            <a:avLst/>
          </a:prstGeom>
          <a:solidFill>
            <a:srgbClr val="FF7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Ezekiel 38-39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1610889"/>
            <a:ext cx="7250109" cy="26827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b="1" dirty="0" smtClean="0">
                <a:latin typeface="Gurmukhi MN"/>
              </a:rPr>
              <a:t>Opening Question: </a:t>
            </a:r>
          </a:p>
          <a:p>
            <a:pPr algn="ctr">
              <a:spcAft>
                <a:spcPts val="1000"/>
              </a:spcAft>
            </a:pPr>
            <a:r>
              <a:rPr lang="en-US" sz="4000" dirty="0">
                <a:latin typeface="Gurmukhi MN"/>
              </a:rPr>
              <a:t>What are the big picture, high-level observations from first </a:t>
            </a:r>
            <a:r>
              <a:rPr lang="en-US" sz="4000" dirty="0" smtClean="0">
                <a:latin typeface="Gurmukhi MN"/>
              </a:rPr>
              <a:t>reading?</a:t>
            </a:r>
            <a:endParaRPr lang="en-US" sz="4000" dirty="0"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93539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Invasion (38:1-23)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071154"/>
            <a:ext cx="7886700" cy="5366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Gog</a:t>
            </a:r>
            <a:r>
              <a:rPr lang="en-US" sz="3200" dirty="0">
                <a:latin typeface="Gurmukhi MN"/>
              </a:rPr>
              <a:t>, from the land of Magog—likely a made-up figure </a:t>
            </a:r>
            <a:r>
              <a:rPr lang="en-US" sz="3200" dirty="0" smtClean="0">
                <a:latin typeface="Gurmukhi MN"/>
              </a:rPr>
              <a:t>who </a:t>
            </a:r>
            <a:r>
              <a:rPr lang="en-US" sz="3200" dirty="0">
                <a:latin typeface="Gurmukhi MN"/>
              </a:rPr>
              <a:t>represents the worst possible enemy.  (1-2)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Lord is </a:t>
            </a:r>
            <a:r>
              <a:rPr lang="en-US" sz="3200" dirty="0">
                <a:latin typeface="Gurmukhi MN"/>
              </a:rPr>
              <a:t>against Gog and his allies, </a:t>
            </a:r>
            <a:r>
              <a:rPr lang="en-US" sz="3200" dirty="0" smtClean="0">
                <a:latin typeface="Gurmukhi MN"/>
              </a:rPr>
              <a:t>will </a:t>
            </a:r>
            <a:r>
              <a:rPr lang="en-US" sz="3200" dirty="0">
                <a:latin typeface="Gurmukhi MN"/>
              </a:rPr>
              <a:t>bring them out for </a:t>
            </a:r>
            <a:r>
              <a:rPr lang="en-US" sz="3200" dirty="0" smtClean="0">
                <a:latin typeface="Gurmukhi MN"/>
              </a:rPr>
              <a:t>battle. </a:t>
            </a:r>
            <a:r>
              <a:rPr lang="en-US" sz="3200" dirty="0">
                <a:latin typeface="Gurmukhi MN"/>
              </a:rPr>
              <a:t>(3-9)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They will march </a:t>
            </a:r>
            <a:r>
              <a:rPr lang="en-US" sz="3200" dirty="0" smtClean="0">
                <a:latin typeface="Gurmukhi MN"/>
              </a:rPr>
              <a:t>on Israel</a:t>
            </a:r>
            <a:r>
              <a:rPr lang="en-US" sz="3200" dirty="0">
                <a:latin typeface="Gurmukhi MN"/>
              </a:rPr>
              <a:t>, where </a:t>
            </a:r>
            <a:r>
              <a:rPr lang="en-US" sz="3200" dirty="0" smtClean="0">
                <a:latin typeface="Gurmukhi MN"/>
              </a:rPr>
              <a:t>the Lord’s people </a:t>
            </a:r>
            <a:r>
              <a:rPr lang="en-US" sz="3200" dirty="0">
                <a:latin typeface="Gurmukhi MN"/>
              </a:rPr>
              <a:t>dwell securely. (8-9</a:t>
            </a:r>
            <a:r>
              <a:rPr lang="en-US" sz="3200" dirty="0" smtClean="0">
                <a:latin typeface="Gurmukhi MN"/>
              </a:rPr>
              <a:t>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Gog </a:t>
            </a:r>
            <a:r>
              <a:rPr lang="en-US" sz="3200" dirty="0" smtClean="0">
                <a:latin typeface="Gurmukhi MN"/>
                <a:ea typeface="Gurmukhi MN" charset="0"/>
                <a:cs typeface="Gurmukhi MN" charset="0"/>
              </a:rPr>
              <a:t>is eager </a:t>
            </a: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to </a:t>
            </a:r>
            <a:r>
              <a:rPr lang="en-US" sz="3200" dirty="0" smtClean="0">
                <a:latin typeface="Gurmukhi MN"/>
                <a:ea typeface="Gurmukhi MN" charset="0"/>
                <a:cs typeface="Gurmukhi MN" charset="0"/>
              </a:rPr>
              <a:t>attack </a:t>
            </a: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&amp;</a:t>
            </a:r>
            <a:r>
              <a:rPr lang="en-US" sz="3200" dirty="0" smtClean="0">
                <a:latin typeface="Gurmukhi MN"/>
                <a:ea typeface="Gurmukhi MN" charset="0"/>
                <a:cs typeface="Gurmukhi MN" charset="0"/>
              </a:rPr>
              <a:t> plunder an unprotected </a:t>
            </a: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land </a:t>
            </a:r>
            <a:r>
              <a:rPr lang="en-US" sz="3200" dirty="0" smtClean="0">
                <a:latin typeface="Gurmukhi MN"/>
                <a:ea typeface="Gurmukhi MN" charset="0"/>
                <a:cs typeface="Gurmukhi MN" charset="0"/>
              </a:rPr>
              <a:t>/ people</a:t>
            </a: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. (10-13)</a:t>
            </a: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Invasion (38:1-23)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071154"/>
            <a:ext cx="7886700" cy="5366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1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The Lord will allow </a:t>
            </a:r>
            <a:r>
              <a:rPr lang="en-US" sz="3200" dirty="0" smtClean="0">
                <a:latin typeface="Gurmukhi MN"/>
              </a:rPr>
              <a:t>this, </a:t>
            </a:r>
            <a:r>
              <a:rPr lang="en-US" sz="3200" dirty="0">
                <a:latin typeface="Gurmukhi MN"/>
              </a:rPr>
              <a:t>so that the nations would know Him, </a:t>
            </a:r>
            <a:r>
              <a:rPr lang="en-US" sz="3200" dirty="0" smtClean="0">
                <a:latin typeface="Gurmukhi MN"/>
              </a:rPr>
              <a:t>so </a:t>
            </a:r>
            <a:r>
              <a:rPr lang="en-US" sz="3200" dirty="0">
                <a:latin typeface="Gurmukhi MN"/>
              </a:rPr>
              <a:t>that His holiness would be vindicated. (14-16)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“Are </a:t>
            </a:r>
            <a:r>
              <a:rPr lang="en-US" sz="3200" dirty="0">
                <a:latin typeface="Gurmukhi MN"/>
              </a:rPr>
              <a:t>you (Gog) the one </a:t>
            </a:r>
            <a:r>
              <a:rPr lang="en-US" sz="3200" dirty="0" smtClean="0">
                <a:latin typeface="Gurmukhi MN"/>
              </a:rPr>
              <a:t>I </a:t>
            </a:r>
            <a:r>
              <a:rPr lang="en-US" sz="3200" dirty="0">
                <a:latin typeface="Gurmukhi MN"/>
              </a:rPr>
              <a:t>prophesied that I would bring against Israel</a:t>
            </a:r>
            <a:r>
              <a:rPr lang="en-US" sz="3200" dirty="0" smtClean="0">
                <a:latin typeface="Gurmukhi MN"/>
              </a:rPr>
              <a:t>?” </a:t>
            </a:r>
            <a:r>
              <a:rPr lang="en-US" sz="3200" dirty="0">
                <a:latin typeface="Gurmukhi MN"/>
              </a:rPr>
              <a:t>(17) </a:t>
            </a:r>
          </a:p>
          <a:p>
            <a:pPr marL="915670" lvl="1" indent="-458470">
              <a:lnSpc>
                <a:spcPct val="100000"/>
              </a:lnSpc>
              <a:spcBef>
                <a:spcPts val="400"/>
              </a:spcBef>
              <a:spcAft>
                <a:spcPts val="1400"/>
              </a:spcAft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009193"/>
                </a:solidFill>
                <a:latin typeface="Gurmukhi MN"/>
              </a:rPr>
              <a:t>Answer (probably) : No. Could be referring to Babylon.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Lord won’t </a:t>
            </a:r>
            <a:r>
              <a:rPr lang="en-US" sz="3200" dirty="0">
                <a:latin typeface="Gurmukhi MN"/>
              </a:rPr>
              <a:t>allow Gog to harm Israel. He will </a:t>
            </a:r>
            <a:r>
              <a:rPr lang="en-US" sz="3200" dirty="0" smtClean="0">
                <a:latin typeface="Gurmukhi MN"/>
              </a:rPr>
              <a:t>show </a:t>
            </a:r>
            <a:r>
              <a:rPr lang="en-US" sz="3200" dirty="0">
                <a:latin typeface="Gurmukhi MN"/>
              </a:rPr>
              <a:t>His greatness and bring down Gog in judgment. (18-23)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Outcome (39:1-29)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0160"/>
            <a:ext cx="7886700" cy="5157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Again: the </a:t>
            </a:r>
            <a:r>
              <a:rPr lang="en-US" sz="3200" dirty="0">
                <a:latin typeface="Gurmukhi MN"/>
              </a:rPr>
              <a:t>Lord </a:t>
            </a:r>
            <a:r>
              <a:rPr lang="en-US" sz="3200" dirty="0" smtClean="0">
                <a:latin typeface="Gurmukhi MN"/>
              </a:rPr>
              <a:t>is </a:t>
            </a:r>
            <a:r>
              <a:rPr lang="en-US" sz="3200" dirty="0">
                <a:latin typeface="Gurmukhi MN"/>
              </a:rPr>
              <a:t>against </a:t>
            </a:r>
            <a:r>
              <a:rPr lang="en-US" sz="3200" dirty="0" smtClean="0">
                <a:latin typeface="Gurmukhi MN"/>
              </a:rPr>
              <a:t>Gog</a:t>
            </a:r>
            <a:r>
              <a:rPr lang="en-US" sz="3200" dirty="0">
                <a:latin typeface="Gurmukhi MN"/>
              </a:rPr>
              <a:t> </a:t>
            </a:r>
            <a:r>
              <a:rPr lang="en-US" sz="3200" dirty="0" smtClean="0">
                <a:latin typeface="Gurmukhi MN"/>
              </a:rPr>
              <a:t>(1</a:t>
            </a:r>
            <a:r>
              <a:rPr lang="en-US" sz="3200" dirty="0">
                <a:latin typeface="Gurmukhi MN"/>
              </a:rPr>
              <a:t>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His armies </a:t>
            </a:r>
            <a:r>
              <a:rPr lang="en-US" sz="3200" dirty="0">
                <a:latin typeface="Gurmukhi MN"/>
              </a:rPr>
              <a:t>will fall </a:t>
            </a:r>
            <a:r>
              <a:rPr lang="en-US" sz="3200" dirty="0" smtClean="0">
                <a:latin typeface="Gurmukhi MN"/>
              </a:rPr>
              <a:t>and </a:t>
            </a:r>
            <a:r>
              <a:rPr lang="en-US" sz="3200" dirty="0">
                <a:latin typeface="Gurmukhi MN"/>
              </a:rPr>
              <a:t>be food for the birds and beasts; their lands will be consumed by fire. (2-6)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Lord’s holy </a:t>
            </a:r>
            <a:r>
              <a:rPr lang="en-US" sz="3200" dirty="0">
                <a:latin typeface="Gurmukhi MN"/>
              </a:rPr>
              <a:t>name will be known, </a:t>
            </a:r>
            <a:r>
              <a:rPr lang="en-US" sz="3200" dirty="0" smtClean="0">
                <a:latin typeface="Gurmukhi MN"/>
              </a:rPr>
              <a:t>no </a:t>
            </a:r>
            <a:r>
              <a:rPr lang="en-US" sz="3200" dirty="0">
                <a:latin typeface="Gurmukhi MN"/>
              </a:rPr>
              <a:t>longer </a:t>
            </a:r>
            <a:r>
              <a:rPr lang="en-US" sz="3200" dirty="0" smtClean="0">
                <a:latin typeface="Gurmukhi MN"/>
              </a:rPr>
              <a:t>profaned; nations </a:t>
            </a:r>
            <a:r>
              <a:rPr lang="en-US" sz="3200" dirty="0">
                <a:latin typeface="Gurmukhi MN"/>
              </a:rPr>
              <a:t>will know that He is the Holy One in Israel. (7-8)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Outcome (39:1-29)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0160"/>
            <a:ext cx="7886700" cy="5157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weapons </a:t>
            </a:r>
            <a:r>
              <a:rPr lang="en-US" sz="3200" dirty="0">
                <a:latin typeface="Gurmukhi MN"/>
              </a:rPr>
              <a:t>of Gog’s </a:t>
            </a:r>
            <a:r>
              <a:rPr lang="en-US" sz="3200" dirty="0" smtClean="0">
                <a:latin typeface="Gurmukhi MN"/>
              </a:rPr>
              <a:t>army supply firewood </a:t>
            </a:r>
            <a:r>
              <a:rPr lang="en-US" sz="3200" dirty="0">
                <a:latin typeface="Gurmukhi MN"/>
              </a:rPr>
              <a:t>for </a:t>
            </a:r>
            <a:r>
              <a:rPr lang="en-US" sz="3200" dirty="0" smtClean="0">
                <a:latin typeface="Gurmukhi MN"/>
              </a:rPr>
              <a:t>7 years; Israel plunders those </a:t>
            </a:r>
            <a:r>
              <a:rPr lang="en-US" sz="3200" dirty="0">
                <a:latin typeface="Gurmukhi MN"/>
              </a:rPr>
              <a:t>who plundered them. (9-10)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It will take </a:t>
            </a:r>
            <a:r>
              <a:rPr lang="en-US" sz="3200" dirty="0" smtClean="0">
                <a:latin typeface="Gurmukhi MN"/>
              </a:rPr>
              <a:t>7 months </a:t>
            </a:r>
            <a:r>
              <a:rPr lang="en-US" sz="3200" dirty="0">
                <a:latin typeface="Gurmukhi MN"/>
              </a:rPr>
              <a:t>to cleanse the land by burying all the </a:t>
            </a:r>
            <a:r>
              <a:rPr lang="en-US" sz="3200" dirty="0" smtClean="0">
                <a:latin typeface="Gurmukhi MN"/>
              </a:rPr>
              <a:t>slain. </a:t>
            </a:r>
            <a:r>
              <a:rPr lang="en-US" sz="3200" dirty="0">
                <a:latin typeface="Gurmukhi MN"/>
              </a:rPr>
              <a:t>(11-16)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God will host a sacrificial feast for the birds and </a:t>
            </a:r>
            <a:r>
              <a:rPr lang="en-US" sz="3200" dirty="0" smtClean="0">
                <a:latin typeface="Gurmukhi MN"/>
              </a:rPr>
              <a:t>beasts; they </a:t>
            </a:r>
            <a:r>
              <a:rPr lang="en-US" sz="3200" dirty="0">
                <a:latin typeface="Gurmukhi MN"/>
              </a:rPr>
              <a:t>will </a:t>
            </a:r>
            <a:r>
              <a:rPr lang="en-US" sz="3200" dirty="0" smtClean="0">
                <a:latin typeface="Gurmukhi MN"/>
              </a:rPr>
              <a:t>devour </a:t>
            </a:r>
            <a:r>
              <a:rPr lang="en-US" sz="3200" dirty="0">
                <a:latin typeface="Gurmukhi MN"/>
              </a:rPr>
              <a:t>the flesh </a:t>
            </a:r>
            <a:r>
              <a:rPr lang="en-US" sz="3200" dirty="0" smtClean="0">
                <a:latin typeface="Gurmukhi MN"/>
              </a:rPr>
              <a:t>&amp; blood </a:t>
            </a:r>
            <a:r>
              <a:rPr lang="en-US" sz="3200" dirty="0">
                <a:latin typeface="Gurmukhi MN"/>
              </a:rPr>
              <a:t>of Gog’s </a:t>
            </a:r>
            <a:r>
              <a:rPr lang="en-US" sz="3200" dirty="0" smtClean="0">
                <a:latin typeface="Gurmukhi MN"/>
              </a:rPr>
              <a:t>army. </a:t>
            </a:r>
            <a:r>
              <a:rPr lang="en-US" sz="3200" dirty="0">
                <a:latin typeface="Gurmukhi MN"/>
              </a:rPr>
              <a:t>(17-20)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Outcome (39:1-29)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0160"/>
            <a:ext cx="7886700" cy="5157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1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Lord’s glory is </a:t>
            </a:r>
            <a:r>
              <a:rPr lang="en-US" sz="3200" dirty="0">
                <a:latin typeface="Gurmukhi MN"/>
              </a:rPr>
              <a:t>on display. (21)</a:t>
            </a:r>
          </a:p>
          <a:p>
            <a:pPr marL="915670" lvl="1" indent="-458470">
              <a:lnSpc>
                <a:spcPct val="100000"/>
              </a:lnSpc>
              <a:spcBef>
                <a:spcPts val="400"/>
              </a:spcBef>
              <a:spcAft>
                <a:spcPts val="5600"/>
              </a:spcAft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009193"/>
                </a:solidFill>
                <a:latin typeface="Gurmukhi MN"/>
              </a:rPr>
              <a:t>Israel will see and know…</a:t>
            </a:r>
          </a:p>
          <a:p>
            <a:pPr marL="915670" lvl="1" indent="-458470">
              <a:lnSpc>
                <a:spcPct val="100000"/>
              </a:lnSpc>
              <a:spcBef>
                <a:spcPts val="400"/>
              </a:spcBef>
              <a:spcAft>
                <a:spcPts val="6800"/>
              </a:spcAft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FF7E79"/>
                </a:solidFill>
                <a:latin typeface="Gurmukhi MN"/>
              </a:rPr>
              <a:t>The nations will see and know…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2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Israel </a:t>
            </a:r>
            <a:r>
              <a:rPr lang="en-US" sz="3200" dirty="0" smtClean="0">
                <a:latin typeface="Gurmukhi MN"/>
              </a:rPr>
              <a:t>will </a:t>
            </a:r>
            <a:r>
              <a:rPr lang="en-US" sz="3200" dirty="0">
                <a:latin typeface="Gurmukhi MN"/>
              </a:rPr>
              <a:t>forget their </a:t>
            </a:r>
            <a:r>
              <a:rPr lang="en-US" sz="3200" dirty="0" smtClean="0">
                <a:latin typeface="Gurmukhi MN"/>
              </a:rPr>
              <a:t>shame; they </a:t>
            </a:r>
            <a:r>
              <a:rPr lang="en-US" sz="3200" dirty="0">
                <a:latin typeface="Gurmukhi MN"/>
              </a:rPr>
              <a:t>will know that He is their </a:t>
            </a:r>
            <a:r>
              <a:rPr lang="en-US" sz="3200" dirty="0" smtClean="0">
                <a:latin typeface="Gurmukhi MN"/>
              </a:rPr>
              <a:t>God when </a:t>
            </a:r>
            <a:r>
              <a:rPr lang="en-US" sz="3200" dirty="0">
                <a:latin typeface="Gurmukhi MN"/>
              </a:rPr>
              <a:t>He pours out His Spirit on them. (25-29)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2717074" y="2586167"/>
            <a:ext cx="5479980" cy="523220"/>
          </a:xfrm>
          <a:prstGeom prst="rect">
            <a:avLst/>
          </a:prstGeom>
          <a:solidFill>
            <a:srgbClr val="009193"/>
          </a:solidFill>
          <a:ln w="38100"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/>
              </a:rPr>
              <a:t>The Lord </a:t>
            </a:r>
            <a:r>
              <a:rPr lang="en-US" sz="2800" smtClean="0">
                <a:solidFill>
                  <a:schemeClr val="bg1"/>
                </a:solidFill>
                <a:latin typeface="Gurmukhi MN"/>
              </a:rPr>
              <a:t>is their God forever.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1632857" y="3715075"/>
            <a:ext cx="6564197" cy="523220"/>
          </a:xfrm>
          <a:prstGeom prst="rect">
            <a:avLst/>
          </a:prstGeom>
          <a:solidFill>
            <a:srgbClr val="FF7E79"/>
          </a:solidFill>
          <a:ln w="38100"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smtClean="0">
                <a:solidFill>
                  <a:schemeClr val="bg1"/>
                </a:solidFill>
                <a:latin typeface="Gurmukhi MN"/>
              </a:rPr>
              <a:t>The Lord punished Israel for her sins.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113389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5478</TotalTime>
  <Words>520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Gurmukhi MN</vt:lpstr>
      <vt:lpstr>Wingdings</vt:lpstr>
      <vt:lpstr>Office Theme</vt:lpstr>
      <vt:lpstr>The Book of Ezekiel</vt:lpstr>
      <vt:lpstr>Class Objectives</vt:lpstr>
      <vt:lpstr>Sections of Ezekiel</vt:lpstr>
      <vt:lpstr>Ezekiel 38-39 </vt:lpstr>
      <vt:lpstr>The Invasion (38:1-23) </vt:lpstr>
      <vt:lpstr>The Invasion (38:1-23) </vt:lpstr>
      <vt:lpstr>The Outcome (39:1-29) </vt:lpstr>
      <vt:lpstr>The Outcome (39:1-29) </vt:lpstr>
      <vt:lpstr>The Outcome (39:1-29) 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277</cp:revision>
  <cp:lastPrinted>2022-07-01T18:58:28Z</cp:lastPrinted>
  <dcterms:created xsi:type="dcterms:W3CDTF">2022-03-02T15:56:44Z</dcterms:created>
  <dcterms:modified xsi:type="dcterms:W3CDTF">2022-07-17T02:17:54Z</dcterms:modified>
</cp:coreProperties>
</file>