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handoutMasterIdLst>
    <p:handoutMasterId r:id="rId15"/>
  </p:handoutMasterIdLst>
  <p:sldIdLst>
    <p:sldId id="257" r:id="rId2"/>
    <p:sldId id="333" r:id="rId3"/>
    <p:sldId id="343" r:id="rId4"/>
    <p:sldId id="344" r:id="rId5"/>
    <p:sldId id="345" r:id="rId6"/>
    <p:sldId id="347" r:id="rId7"/>
    <p:sldId id="346" r:id="rId8"/>
    <p:sldId id="338" r:id="rId9"/>
    <p:sldId id="348" r:id="rId10"/>
    <p:sldId id="349" r:id="rId11"/>
    <p:sldId id="350" r:id="rId12"/>
    <p:sldId id="334" r:id="rId13"/>
    <p:sldId id="271"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E79"/>
    <a:srgbClr val="009193"/>
    <a:srgbClr val="C1C1C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308077B-88B2-BA01-3AC1-0F6096177FBC}" v="992" dt="2022-06-26T03:21:04.1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2667"/>
    <p:restoredTop sz="94586"/>
  </p:normalViewPr>
  <p:slideViewPr>
    <p:cSldViewPr snapToGrid="0" snapToObjects="1">
      <p:cViewPr varScale="1">
        <p:scale>
          <a:sx n="98" d="100"/>
          <a:sy n="98" d="100"/>
        </p:scale>
        <p:origin x="536" y="184"/>
      </p:cViewPr>
      <p:guideLst/>
    </p:cSldViewPr>
  </p:slideViewPr>
  <p:notesTextViewPr>
    <p:cViewPr>
      <p:scale>
        <a:sx n="1" d="1"/>
        <a:sy n="1" d="1"/>
      </p:scale>
      <p:origin x="0" y="0"/>
    </p:cViewPr>
  </p:notesTextViewPr>
  <p:sorterViewPr>
    <p:cViewPr>
      <p:scale>
        <a:sx n="110" d="100"/>
        <a:sy n="11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microsoft.com/office/2015/10/relationships/revisionInfo" Target="revisionInfo.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handoutMaster" Target="handoutMasters/handout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3"/>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3"/>
            <a:ext cx="2971800" cy="458788"/>
          </a:xfrm>
          <a:prstGeom prst="rect">
            <a:avLst/>
          </a:prstGeom>
        </p:spPr>
        <p:txBody>
          <a:bodyPr vert="horz" lIns="91440" tIns="45720" rIns="91440" bIns="45720" rtlCol="0"/>
          <a:lstStyle>
            <a:lvl1pPr algn="r">
              <a:defRPr sz="1200"/>
            </a:lvl1pPr>
          </a:lstStyle>
          <a:p>
            <a:fld id="{E8A7E04D-845F-8D4B-8B09-72FFFF378FC0}" type="datetimeFigureOut">
              <a:rPr lang="en-US" smtClean="0"/>
              <a:t>7/20/22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DFB3672-C14A-9145-879D-F43753BCAAA3}" type="slidenum">
              <a:rPr lang="en-US" smtClean="0"/>
              <a:t>‹#›</a:t>
            </a:fld>
            <a:endParaRPr lang="en-US"/>
          </a:p>
        </p:txBody>
      </p:sp>
    </p:spTree>
    <p:extLst>
      <p:ext uri="{BB962C8B-B14F-4D97-AF65-F5344CB8AC3E}">
        <p14:creationId xmlns:p14="http://schemas.microsoft.com/office/powerpoint/2010/main" val="75487948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341999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323873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582343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76AEAB1-C44D-D947-9CF9-45D859BE840B}" type="datetimeFigureOut">
              <a:rPr lang="en-US" smtClean="0"/>
              <a:t>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115394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76AEAB1-C44D-D947-9CF9-45D859BE840B}" type="datetimeFigureOut">
              <a:rPr lang="en-US" smtClean="0"/>
              <a:t>7/20/22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18449299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76AEAB1-C44D-D947-9CF9-45D859BE840B}" type="datetimeFigureOut">
              <a:rPr lang="en-US" smtClean="0"/>
              <a:t>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217107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76AEAB1-C44D-D947-9CF9-45D859BE840B}" type="datetimeFigureOut">
              <a:rPr lang="en-US" smtClean="0"/>
              <a:t>7/20/22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409153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6AEAB1-C44D-D947-9CF9-45D859BE840B}" type="datetimeFigureOut">
              <a:rPr lang="en-US" smtClean="0"/>
              <a:t>7/20/22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4019006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6AEAB1-C44D-D947-9CF9-45D859BE840B}" type="datetimeFigureOut">
              <a:rPr lang="en-US" smtClean="0"/>
              <a:t>7/20/22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9089782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6AEAB1-C44D-D947-9CF9-45D859BE840B}" type="datetimeFigureOut">
              <a:rPr lang="en-US" smtClean="0"/>
              <a:t>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2146737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6AEAB1-C44D-D947-9CF9-45D859BE840B}" type="datetimeFigureOut">
              <a:rPr lang="en-US" smtClean="0"/>
              <a:t>7/20/22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8AE1C2-BAC5-934D-BA15-D9DE82DE61FF}" type="slidenum">
              <a:rPr lang="en-US" smtClean="0"/>
              <a:t>‹#›</a:t>
            </a:fld>
            <a:endParaRPr lang="en-US"/>
          </a:p>
        </p:txBody>
      </p:sp>
    </p:spTree>
    <p:extLst>
      <p:ext uri="{BB962C8B-B14F-4D97-AF65-F5344CB8AC3E}">
        <p14:creationId xmlns:p14="http://schemas.microsoft.com/office/powerpoint/2010/main" val="33995539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6AEAB1-C44D-D947-9CF9-45D859BE840B}" type="datetimeFigureOut">
              <a:rPr lang="en-US" smtClean="0"/>
              <a:t>7/20/22</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8AE1C2-BAC5-934D-BA15-D9DE82DE61FF}" type="slidenum">
              <a:rPr lang="en-US" smtClean="0"/>
              <a:t>‹#›</a:t>
            </a:fld>
            <a:endParaRPr lang="en-US"/>
          </a:p>
        </p:txBody>
      </p:sp>
    </p:spTree>
    <p:extLst>
      <p:ext uri="{BB962C8B-B14F-4D97-AF65-F5344CB8AC3E}">
        <p14:creationId xmlns:p14="http://schemas.microsoft.com/office/powerpoint/2010/main" val="171620127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urmukhi MN" charset="0"/>
                <a:ea typeface="Gurmukhi MN" charset="0"/>
                <a:cs typeface="Gurmukhi MN" charset="0"/>
              </a:rPr>
              <a:t>The Book of Ezekiel</a:t>
            </a:r>
          </a:p>
        </p:txBody>
      </p:sp>
      <p:sp>
        <p:nvSpPr>
          <p:cNvPr id="3" name="Subtitle 2"/>
          <p:cNvSpPr>
            <a:spLocks noGrp="1"/>
          </p:cNvSpPr>
          <p:nvPr>
            <p:ph type="subTitle" idx="1"/>
          </p:nvPr>
        </p:nvSpPr>
        <p:spPr>
          <a:xfrm>
            <a:off x="1143000" y="3602037"/>
            <a:ext cx="6858000" cy="1856227"/>
          </a:xfrm>
        </p:spPr>
        <p:txBody>
          <a:bodyPr vert="horz" lIns="91440" tIns="45720" rIns="91440" bIns="45720" rtlCol="0" anchor="t">
            <a:normAutofit/>
          </a:bodyPr>
          <a:lstStyle/>
          <a:p>
            <a:r>
              <a:rPr lang="en-US" sz="3600" dirty="0">
                <a:solidFill>
                  <a:srgbClr val="FF7E79"/>
                </a:solidFill>
                <a:latin typeface="Gurmukhi MN"/>
                <a:ea typeface="Gurmukhi MN" charset="0"/>
                <a:cs typeface="Gurmukhi MN" charset="0"/>
              </a:rPr>
              <a:t>Class </a:t>
            </a:r>
            <a:r>
              <a:rPr lang="en-US" sz="3600" smtClean="0">
                <a:solidFill>
                  <a:srgbClr val="FF7E79"/>
                </a:solidFill>
                <a:latin typeface="Gurmukhi MN"/>
                <a:ea typeface="Gurmukhi MN" charset="0"/>
                <a:cs typeface="Gurmukhi MN" charset="0"/>
              </a:rPr>
              <a:t>#39 &amp; 40</a:t>
            </a:r>
            <a:endParaRPr lang="en-US" sz="3600" dirty="0">
              <a:solidFill>
                <a:srgbClr val="FF7E79"/>
              </a:solidFill>
              <a:latin typeface="Gurmukhi MN"/>
              <a:ea typeface="Gurmukhi MN" charset="0"/>
              <a:cs typeface="Gurmukhi MN" charset="0"/>
            </a:endParaRPr>
          </a:p>
          <a:p>
            <a:r>
              <a:rPr lang="en-US" sz="3600" dirty="0" smtClean="0">
                <a:solidFill>
                  <a:srgbClr val="FF7E79"/>
                </a:solidFill>
                <a:latin typeface="Gurmukhi MN"/>
                <a:ea typeface="Gurmukhi MN" charset="0"/>
                <a:cs typeface="Gurmukhi MN" charset="0"/>
              </a:rPr>
              <a:t>Gog from </a:t>
            </a:r>
            <a:r>
              <a:rPr lang="en-US" sz="3600" dirty="0" smtClean="0">
                <a:solidFill>
                  <a:srgbClr val="FF7E79"/>
                </a:solidFill>
                <a:latin typeface="Gurmukhi MN"/>
                <a:ea typeface="Gurmukhi MN" charset="0"/>
                <a:cs typeface="Gurmukhi MN" charset="0"/>
              </a:rPr>
              <a:t>Magog</a:t>
            </a:r>
            <a:endParaRPr lang="en-US" sz="3600" dirty="0">
              <a:solidFill>
                <a:srgbClr val="FF7E79"/>
              </a:solidFill>
              <a:latin typeface="Gurmukhi MN"/>
              <a:ea typeface="Gurmukhi MN" charset="0"/>
              <a:cs typeface="Gurmukhi MN" charset="0"/>
            </a:endParaRPr>
          </a:p>
        </p:txBody>
      </p:sp>
    </p:spTree>
    <p:extLst>
      <p:ext uri="{BB962C8B-B14F-4D97-AF65-F5344CB8AC3E}">
        <p14:creationId xmlns:p14="http://schemas.microsoft.com/office/powerpoint/2010/main" val="19245547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Line Callout 1 14"/>
          <p:cNvSpPr/>
          <p:nvPr/>
        </p:nvSpPr>
        <p:spPr>
          <a:xfrm>
            <a:off x="628650" y="5484356"/>
            <a:ext cx="6625980" cy="1077826"/>
          </a:xfrm>
          <a:prstGeom prst="borderCallout1">
            <a:avLst>
              <a:gd name="adj1" fmla="val 51031"/>
              <a:gd name="adj2" fmla="val 100201"/>
              <a:gd name="adj3" fmla="val -26977"/>
              <a:gd name="adj4" fmla="val 106306"/>
            </a:avLst>
          </a:prstGeom>
          <a:solidFill>
            <a:schemeClr val="accent1"/>
          </a:solidFill>
          <a:ln w="38100">
            <a:solidFill>
              <a:schemeClr val="accent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dirty="0" smtClean="0">
                <a:solidFill>
                  <a:schemeClr val="bg1"/>
                </a:solidFill>
                <a:latin typeface="Gurmukhi MN" charset="0"/>
                <a:ea typeface="Gurmukhi MN" charset="0"/>
                <a:cs typeface="Gurmukhi MN" charset="0"/>
              </a:rPr>
              <a:t>20:4-7 </a:t>
            </a:r>
            <a:r>
              <a:rPr lang="mr-IN" sz="2400" dirty="0" smtClean="0">
                <a:solidFill>
                  <a:schemeClr val="bg1"/>
                </a:solidFill>
                <a:latin typeface="Gurmukhi MN" charset="0"/>
                <a:ea typeface="Gurmukhi MN" charset="0"/>
                <a:cs typeface="Gurmukhi MN" charset="0"/>
              </a:rPr>
              <a:t>–</a:t>
            </a:r>
            <a:r>
              <a:rPr lang="en-US" sz="2400" dirty="0" smtClean="0">
                <a:solidFill>
                  <a:schemeClr val="bg1"/>
                </a:solidFill>
                <a:latin typeface="Gurmukhi MN" charset="0"/>
                <a:ea typeface="Gurmukhi MN" charset="0"/>
                <a:cs typeface="Gurmukhi MN" charset="0"/>
              </a:rPr>
              <a:t> Those who died / remained faithful through this persecution reign with Christ during the “thousand years.”</a:t>
            </a:r>
            <a:endParaRPr lang="en-US" sz="2400" dirty="0">
              <a:solidFill>
                <a:schemeClr val="bg1"/>
              </a:solidFill>
              <a:latin typeface="Gurmukhi MN" charset="0"/>
              <a:ea typeface="Gurmukhi MN" charset="0"/>
              <a:cs typeface="Gurmukhi MN" charset="0"/>
            </a:endParaRPr>
          </a:p>
        </p:txBody>
      </p:sp>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Ezekiel </a:t>
            </a:r>
            <a:r>
              <a:rPr lang="en-US" sz="3600" dirty="0" smtClean="0">
                <a:solidFill>
                  <a:srgbClr val="FF7E79"/>
                </a:solidFill>
                <a:latin typeface="Gurmukhi MN"/>
                <a:ea typeface="Gurmukhi MN" charset="0"/>
                <a:cs typeface="Gurmukhi MN" charset="0"/>
              </a:rPr>
              <a:t>38-39 in Revelation</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628650" y="1039058"/>
            <a:ext cx="7886700" cy="4401205"/>
          </a:xfrm>
          <a:prstGeom prst="rect">
            <a:avLst/>
          </a:prstGeom>
          <a:noFill/>
          <a:ln w="38100">
            <a:noFill/>
          </a:ln>
        </p:spPr>
        <p:txBody>
          <a:bodyPr wrap="square" lIns="91440" tIns="45720" rIns="91440" bIns="45720" rtlCol="0" anchor="ctr">
            <a:spAutoFit/>
          </a:bodyPr>
          <a:lstStyle/>
          <a:p>
            <a:pPr algn="ctr">
              <a:spcAft>
                <a:spcPts val="1000"/>
              </a:spcAft>
            </a:pPr>
            <a:r>
              <a:rPr lang="en-US" sz="2800" baseline="30000" dirty="0" smtClean="0">
                <a:latin typeface="Gurmukhi MN"/>
              </a:rPr>
              <a:t>20:1</a:t>
            </a:r>
            <a:r>
              <a:rPr lang="en-US" sz="2800" dirty="0" smtClean="0">
                <a:latin typeface="Gurmukhi MN"/>
              </a:rPr>
              <a:t> </a:t>
            </a:r>
            <a:r>
              <a:rPr lang="en-US" sz="2800" dirty="0">
                <a:latin typeface="Gurmukhi MN"/>
              </a:rPr>
              <a:t>Then I saw an angel coming down from heaven, holding in his hand the key to the bottomless pit and a great chain. </a:t>
            </a:r>
            <a:r>
              <a:rPr lang="en-US" sz="2800" baseline="30000" dirty="0">
                <a:latin typeface="Gurmukhi MN"/>
              </a:rPr>
              <a:t>2</a:t>
            </a:r>
            <a:r>
              <a:rPr lang="en-US" sz="2800" dirty="0">
                <a:latin typeface="Gurmukhi MN"/>
              </a:rPr>
              <a:t> And he seized the dragon, that ancient serpent, who is the devil and Satan, and bound him for a thousand years, </a:t>
            </a:r>
            <a:r>
              <a:rPr lang="en-US" sz="2800" baseline="30000" dirty="0">
                <a:latin typeface="Gurmukhi MN"/>
              </a:rPr>
              <a:t>3</a:t>
            </a:r>
            <a:r>
              <a:rPr lang="en-US" sz="2800" dirty="0">
                <a:latin typeface="Gurmukhi MN"/>
              </a:rPr>
              <a:t> and threw him into the pit, and shut it and sealed it over him, so that he might not deceive the nations any longer, until the thousand years were ended. After that he must be released for a little while.</a:t>
            </a:r>
            <a:endParaRPr lang="en-US" sz="2800" dirty="0">
              <a:latin typeface="Gurmukhi MN"/>
            </a:endParaRPr>
          </a:p>
        </p:txBody>
      </p:sp>
      <p:cxnSp>
        <p:nvCxnSpPr>
          <p:cNvPr id="5" name="Straight Connector 4"/>
          <p:cNvCxnSpPr/>
          <p:nvPr/>
        </p:nvCxnSpPr>
        <p:spPr>
          <a:xfrm>
            <a:off x="895116" y="2781763"/>
            <a:ext cx="2984553" cy="622"/>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1504716" y="3186724"/>
            <a:ext cx="2984553" cy="622"/>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5365335" y="3186102"/>
            <a:ext cx="2655259" cy="622"/>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921242" y="3617811"/>
            <a:ext cx="2501226"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207345" y="4906680"/>
            <a:ext cx="2048381" cy="4951"/>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61619" y="5335012"/>
            <a:ext cx="5469916"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305368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wipe(left)">
                                      <p:cBhvr>
                                        <p:cTn id="21" dur="1000"/>
                                        <p:tgtEl>
                                          <p:spTgt spid="7"/>
                                        </p:tgtEl>
                                      </p:cBhvr>
                                    </p:animEffect>
                                  </p:childTnLst>
                                </p:cTn>
                              </p:par>
                            </p:childTnLst>
                          </p:cTn>
                        </p:par>
                        <p:par>
                          <p:cTn id="22" fill="hold">
                            <p:stCondLst>
                              <p:cond delay="1000"/>
                            </p:stCondLst>
                            <p:childTnLst>
                              <p:par>
                                <p:cTn id="23" presetID="22" presetClass="entr" presetSubtype="8" fill="hold" nodeType="after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1000"/>
                                        <p:tgtEl>
                                          <p:spTgt spid="11"/>
                                        </p:tgtEl>
                                      </p:cBhvr>
                                    </p:animEffect>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left)">
                                      <p:cBhvr>
                                        <p:cTn id="34" dur="1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2" fill="hold" grpId="0" nodeType="clickEffect">
                                  <p:stCondLst>
                                    <p:cond delay="0"/>
                                  </p:stCondLst>
                                  <p:childTnLst>
                                    <p:set>
                                      <p:cBhvr>
                                        <p:cTn id="38" dur="1" fill="hold">
                                          <p:stCondLst>
                                            <p:cond delay="0"/>
                                          </p:stCondLst>
                                        </p:cTn>
                                        <p:tgtEl>
                                          <p:spTgt spid="15"/>
                                        </p:tgtEl>
                                        <p:attrNameLst>
                                          <p:attrName>style.visibility</p:attrName>
                                        </p:attrNameLst>
                                      </p:cBhvr>
                                      <p:to>
                                        <p:strVal val="visible"/>
                                      </p:to>
                                    </p:set>
                                    <p:animEffect transition="in" filter="wipe(right)">
                                      <p:cBhvr>
                                        <p:cTn id="3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Ezekiel </a:t>
            </a:r>
            <a:r>
              <a:rPr lang="en-US" sz="3600" dirty="0" smtClean="0">
                <a:solidFill>
                  <a:srgbClr val="FF7E79"/>
                </a:solidFill>
                <a:latin typeface="Gurmukhi MN"/>
                <a:ea typeface="Gurmukhi MN" charset="0"/>
                <a:cs typeface="Gurmukhi MN" charset="0"/>
              </a:rPr>
              <a:t>38-39 in Revelation</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490673" y="862994"/>
            <a:ext cx="8162653" cy="5693866"/>
          </a:xfrm>
          <a:prstGeom prst="rect">
            <a:avLst/>
          </a:prstGeom>
          <a:noFill/>
          <a:ln w="38100">
            <a:noFill/>
          </a:ln>
        </p:spPr>
        <p:txBody>
          <a:bodyPr wrap="square" lIns="91440" tIns="45720" rIns="91440" bIns="45720" rtlCol="0" anchor="ctr">
            <a:spAutoFit/>
          </a:bodyPr>
          <a:lstStyle/>
          <a:p>
            <a:pPr algn="ctr">
              <a:spcAft>
                <a:spcPts val="1000"/>
              </a:spcAft>
            </a:pPr>
            <a:r>
              <a:rPr lang="en-US" sz="2800" baseline="30000" dirty="0" smtClean="0">
                <a:latin typeface="Gurmukhi MN"/>
              </a:rPr>
              <a:t>20:7</a:t>
            </a:r>
            <a:r>
              <a:rPr lang="en-US" sz="2800" dirty="0" smtClean="0">
                <a:latin typeface="Gurmukhi MN"/>
              </a:rPr>
              <a:t> </a:t>
            </a:r>
            <a:r>
              <a:rPr lang="en-US" sz="2800" dirty="0">
                <a:latin typeface="Gurmukhi MN"/>
              </a:rPr>
              <a:t>And when the thousand years are ended, Satan will be released from his prison </a:t>
            </a:r>
            <a:r>
              <a:rPr lang="en-US" sz="2800" baseline="30000" dirty="0">
                <a:latin typeface="Gurmukhi MN"/>
              </a:rPr>
              <a:t>8</a:t>
            </a:r>
            <a:r>
              <a:rPr lang="en-US" sz="2800" dirty="0">
                <a:latin typeface="Gurmukhi MN"/>
              </a:rPr>
              <a:t> and will come out to deceive the nations that are at the four corners of the earth, Gog and </a:t>
            </a:r>
            <a:r>
              <a:rPr lang="en-US" sz="2800" dirty="0" smtClean="0">
                <a:latin typeface="Gurmukhi MN"/>
              </a:rPr>
              <a:t>Magog, to </a:t>
            </a:r>
            <a:r>
              <a:rPr lang="en-US" sz="2800" dirty="0">
                <a:latin typeface="Gurmukhi MN"/>
              </a:rPr>
              <a:t>gather them for battle; their </a:t>
            </a:r>
            <a:r>
              <a:rPr lang="en-US" sz="2800" dirty="0" smtClean="0">
                <a:latin typeface="Gurmukhi MN"/>
              </a:rPr>
              <a:t>number is </a:t>
            </a:r>
            <a:r>
              <a:rPr lang="en-US" sz="2800" dirty="0">
                <a:latin typeface="Gurmukhi MN"/>
              </a:rPr>
              <a:t>like the sand of the sea. </a:t>
            </a:r>
            <a:r>
              <a:rPr lang="en-US" sz="2800" baseline="30000" dirty="0">
                <a:latin typeface="Gurmukhi MN"/>
              </a:rPr>
              <a:t>9</a:t>
            </a:r>
            <a:r>
              <a:rPr lang="en-US" sz="2800" dirty="0">
                <a:latin typeface="Gurmukhi MN"/>
              </a:rPr>
              <a:t> And they marched up over the broad plain of the earth and surrounded the camp of the saints and the beloved city, but fire came down from heaven and consumed them, </a:t>
            </a:r>
            <a:r>
              <a:rPr lang="en-US" sz="2800" baseline="30000" dirty="0">
                <a:latin typeface="Gurmukhi MN"/>
              </a:rPr>
              <a:t>10</a:t>
            </a:r>
            <a:r>
              <a:rPr lang="en-US" sz="2800" dirty="0">
                <a:latin typeface="Gurmukhi MN"/>
              </a:rPr>
              <a:t> and the devil who had deceived them was thrown into the lake of fire and sulfur where the beast and the false prophet were, and they will be </a:t>
            </a:r>
            <a:r>
              <a:rPr lang="en-US" sz="2800" dirty="0" smtClean="0">
                <a:latin typeface="Gurmukhi MN"/>
              </a:rPr>
              <a:t>tormented day </a:t>
            </a:r>
            <a:r>
              <a:rPr lang="en-US" sz="2800" dirty="0">
                <a:latin typeface="Gurmukhi MN"/>
              </a:rPr>
              <a:t>and night forever and ever.</a:t>
            </a:r>
            <a:endParaRPr lang="en-US" sz="2800" dirty="0">
              <a:latin typeface="Gurmukhi MN"/>
            </a:endParaRPr>
          </a:p>
        </p:txBody>
      </p:sp>
      <p:cxnSp>
        <p:nvCxnSpPr>
          <p:cNvPr id="5" name="Straight Connector 4"/>
          <p:cNvCxnSpPr/>
          <p:nvPr/>
        </p:nvCxnSpPr>
        <p:spPr>
          <a:xfrm>
            <a:off x="2284134" y="1350840"/>
            <a:ext cx="5840963"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628650" y="1740386"/>
            <a:ext cx="357759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417445" y="2193232"/>
            <a:ext cx="357759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V="1">
            <a:off x="5114925" y="2638697"/>
            <a:ext cx="2683601"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8012566" y="2625634"/>
            <a:ext cx="400595"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93297" y="3051027"/>
            <a:ext cx="3577590"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7276011" y="4323806"/>
            <a:ext cx="1239339" cy="3026"/>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5721531" y="4767943"/>
            <a:ext cx="2691630" cy="3027"/>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332887" y="6461760"/>
            <a:ext cx="6879976"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4150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par>
                          <p:cTn id="12" fill="hold">
                            <p:stCondLst>
                              <p:cond delay="100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10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left)">
                                      <p:cBhvr>
                                        <p:cTn id="20" dur="1000"/>
                                        <p:tgtEl>
                                          <p:spTgt spid="8"/>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8" fill="hold"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left)">
                                      <p:cBhvr>
                                        <p:cTn id="25" dur="1000"/>
                                        <p:tgtEl>
                                          <p:spTgt spid="9"/>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8" fill="hold"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wipe(left)">
                                      <p:cBhvr>
                                        <p:cTn id="30" dur="1000"/>
                                        <p:tgtEl>
                                          <p:spTgt spid="11"/>
                                        </p:tgtEl>
                                      </p:cBhvr>
                                    </p:animEffect>
                                  </p:childTnLst>
                                </p:cTn>
                              </p:par>
                            </p:childTnLst>
                          </p:cTn>
                        </p:par>
                        <p:par>
                          <p:cTn id="31" fill="hold">
                            <p:stCondLst>
                              <p:cond delay="1000"/>
                            </p:stCondLst>
                            <p:childTnLst>
                              <p:par>
                                <p:cTn id="32" presetID="22" presetClass="entr" presetSubtype="8" fill="hold" nodeType="afterEffect">
                                  <p:stCondLst>
                                    <p:cond delay="0"/>
                                  </p:stCondLst>
                                  <p:childTnLst>
                                    <p:set>
                                      <p:cBhvr>
                                        <p:cTn id="33" dur="1" fill="hold">
                                          <p:stCondLst>
                                            <p:cond delay="0"/>
                                          </p:stCondLst>
                                        </p:cTn>
                                        <p:tgtEl>
                                          <p:spTgt spid="13"/>
                                        </p:tgtEl>
                                        <p:attrNameLst>
                                          <p:attrName>style.visibility</p:attrName>
                                        </p:attrNameLst>
                                      </p:cBhvr>
                                      <p:to>
                                        <p:strVal val="visible"/>
                                      </p:to>
                                    </p:set>
                                    <p:animEffect transition="in" filter="wipe(left)">
                                      <p:cBhvr>
                                        <p:cTn id="34" dur="1000"/>
                                        <p:tgtEl>
                                          <p:spTgt spid="13"/>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nodeType="clickEffect">
                                  <p:stCondLst>
                                    <p:cond delay="0"/>
                                  </p:stCondLst>
                                  <p:childTnLst>
                                    <p:set>
                                      <p:cBhvr>
                                        <p:cTn id="38" dur="1" fill="hold">
                                          <p:stCondLst>
                                            <p:cond delay="0"/>
                                          </p:stCondLst>
                                        </p:cTn>
                                        <p:tgtEl>
                                          <p:spTgt spid="14"/>
                                        </p:tgtEl>
                                        <p:attrNameLst>
                                          <p:attrName>style.visibility</p:attrName>
                                        </p:attrNameLst>
                                      </p:cBhvr>
                                      <p:to>
                                        <p:strVal val="visible"/>
                                      </p:to>
                                    </p:set>
                                    <p:animEffect transition="in" filter="wipe(left)">
                                      <p:cBhvr>
                                        <p:cTn id="39" dur="1000"/>
                                        <p:tgtEl>
                                          <p:spTgt spid="14"/>
                                        </p:tgtEl>
                                      </p:cBhvr>
                                    </p:animEffect>
                                  </p:childTnLst>
                                </p:cTn>
                              </p:par>
                            </p:childTnLst>
                          </p:cTn>
                        </p:par>
                        <p:par>
                          <p:cTn id="40" fill="hold">
                            <p:stCondLst>
                              <p:cond delay="1000"/>
                            </p:stCondLst>
                            <p:childTnLst>
                              <p:par>
                                <p:cTn id="41" presetID="22" presetClass="entr" presetSubtype="8" fill="hold" nodeType="afterEffect">
                                  <p:stCondLst>
                                    <p:cond delay="0"/>
                                  </p:stCondLst>
                                  <p:childTnLst>
                                    <p:set>
                                      <p:cBhvr>
                                        <p:cTn id="42" dur="1" fill="hold">
                                          <p:stCondLst>
                                            <p:cond delay="0"/>
                                          </p:stCondLst>
                                        </p:cTn>
                                        <p:tgtEl>
                                          <p:spTgt spid="16"/>
                                        </p:tgtEl>
                                        <p:attrNameLst>
                                          <p:attrName>style.visibility</p:attrName>
                                        </p:attrNameLst>
                                      </p:cBhvr>
                                      <p:to>
                                        <p:strVal val="visible"/>
                                      </p:to>
                                    </p:set>
                                    <p:animEffect transition="in" filter="wipe(left)">
                                      <p:cBhvr>
                                        <p:cTn id="43" dur="1000"/>
                                        <p:tgtEl>
                                          <p:spTgt spid="1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nodeType="clickEffect">
                                  <p:stCondLst>
                                    <p:cond delay="0"/>
                                  </p:stCondLst>
                                  <p:childTnLst>
                                    <p:set>
                                      <p:cBhvr>
                                        <p:cTn id="47" dur="1" fill="hold">
                                          <p:stCondLst>
                                            <p:cond delay="0"/>
                                          </p:stCondLst>
                                        </p:cTn>
                                        <p:tgtEl>
                                          <p:spTgt spid="18"/>
                                        </p:tgtEl>
                                        <p:attrNameLst>
                                          <p:attrName>style.visibility</p:attrName>
                                        </p:attrNameLst>
                                      </p:cBhvr>
                                      <p:to>
                                        <p:strVal val="visible"/>
                                      </p:to>
                                    </p:set>
                                    <p:animEffect transition="in" filter="wipe(left)">
                                      <p:cBhvr>
                                        <p:cTn id="48" dur="10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lstStyle/>
          <a:p>
            <a:pPr algn="ctr"/>
            <a:r>
              <a:rPr lang="en-US" dirty="0">
                <a:solidFill>
                  <a:srgbClr val="FF7E79"/>
                </a:solidFill>
                <a:latin typeface="Gurmukhi MN" charset="0"/>
                <a:ea typeface="Gurmukhi MN" charset="0"/>
                <a:cs typeface="Gurmukhi MN" charset="0"/>
              </a:rPr>
              <a:t>Class Objectives</a:t>
            </a:r>
          </a:p>
        </p:txBody>
      </p:sp>
      <p:sp>
        <p:nvSpPr>
          <p:cNvPr id="3" name="Content Placeholder 2"/>
          <p:cNvSpPr>
            <a:spLocks noGrp="1"/>
          </p:cNvSpPr>
          <p:nvPr>
            <p:ph idx="1"/>
          </p:nvPr>
        </p:nvSpPr>
        <p:spPr>
          <a:xfrm>
            <a:off x="628650" y="1359877"/>
            <a:ext cx="7886700" cy="4817085"/>
          </a:xfrm>
        </p:spPr>
        <p:txBody>
          <a:bodyPr vert="horz" lIns="91440" tIns="45720" rIns="91440" bIns="45720" rtlCol="0" anchor="t">
            <a:noAutofit/>
          </a:bodyPr>
          <a:lstStyle/>
          <a:p>
            <a:pPr marL="458470" indent="-458470">
              <a:lnSpc>
                <a:spcPct val="100000"/>
              </a:lnSpc>
              <a:spcBef>
                <a:spcPts val="400"/>
              </a:spcBef>
              <a:spcAft>
                <a:spcPts val="1200"/>
              </a:spcAft>
              <a:buSzPct val="80000"/>
              <a:buFont typeface="Wingdings" charset="2"/>
              <a:buChar char="Ø"/>
            </a:pPr>
            <a:r>
              <a:rPr lang="en-US" sz="3600" dirty="0">
                <a:latin typeface="Gurmukhi MN" charset="0"/>
                <a:ea typeface="Gurmukhi MN" charset="0"/>
                <a:cs typeface="Gurmukhi MN" charset="0"/>
              </a:rPr>
              <a:t>Explain why the Lord is bringing Gog and his armies against Israel. </a:t>
            </a:r>
          </a:p>
          <a:p>
            <a:pPr marL="458470" indent="-458470">
              <a:lnSpc>
                <a:spcPct val="100000"/>
              </a:lnSpc>
              <a:spcBef>
                <a:spcPts val="400"/>
              </a:spcBef>
              <a:spcAft>
                <a:spcPts val="1200"/>
              </a:spcAft>
              <a:buSzPct val="80000"/>
              <a:buFont typeface="Wingdings" charset="2"/>
              <a:buChar char="Ø"/>
            </a:pPr>
            <a:r>
              <a:rPr lang="en-US" sz="3600" dirty="0">
                <a:latin typeface="Gurmukhi MN" charset="0"/>
                <a:ea typeface="Gurmukhi MN" charset="0"/>
                <a:cs typeface="Gurmukhi MN" charset="0"/>
              </a:rPr>
              <a:t>Recall one or two descriptions of the destruction of Gog’s armies.  </a:t>
            </a:r>
          </a:p>
          <a:p>
            <a:pPr marL="458470" indent="-458470">
              <a:lnSpc>
                <a:spcPct val="100000"/>
              </a:lnSpc>
              <a:spcBef>
                <a:spcPts val="400"/>
              </a:spcBef>
              <a:spcAft>
                <a:spcPts val="1200"/>
              </a:spcAft>
              <a:buSzPct val="80000"/>
              <a:buFont typeface="Wingdings" charset="2"/>
              <a:buChar char="Ø"/>
            </a:pPr>
            <a:r>
              <a:rPr lang="en-US" sz="3600" dirty="0">
                <a:latin typeface="Gurmukhi MN" charset="0"/>
                <a:ea typeface="Gurmukhi MN" charset="0"/>
                <a:cs typeface="Gurmukhi MN" charset="0"/>
              </a:rPr>
              <a:t>Identify what God wants Israel / the nations to conclude from this</a:t>
            </a:r>
            <a:r>
              <a:rPr lang="en-US" sz="3600" dirty="0" smtClean="0">
                <a:latin typeface="Gurmukhi MN" charset="0"/>
                <a:ea typeface="Gurmukhi MN" charset="0"/>
                <a:cs typeface="Gurmukhi MN" charset="0"/>
              </a:rPr>
              <a:t>.</a:t>
            </a:r>
          </a:p>
          <a:p>
            <a:pPr marL="458470" indent="-458470">
              <a:lnSpc>
                <a:spcPct val="100000"/>
              </a:lnSpc>
              <a:spcBef>
                <a:spcPts val="400"/>
              </a:spcBef>
              <a:spcAft>
                <a:spcPts val="1200"/>
              </a:spcAft>
              <a:buSzPct val="80000"/>
              <a:buFont typeface="Wingdings" charset="2"/>
              <a:buChar char="Ø"/>
            </a:pPr>
            <a:r>
              <a:rPr lang="en-US" sz="3600" dirty="0">
                <a:latin typeface="Gurmukhi MN" charset="0"/>
                <a:ea typeface="Gurmukhi MN" charset="0"/>
                <a:cs typeface="Gurmukhi MN" charset="0"/>
              </a:rPr>
              <a:t>Make an application of </a:t>
            </a:r>
            <a:r>
              <a:rPr lang="en-US" sz="3600" dirty="0" smtClean="0">
                <a:latin typeface="Gurmukhi MN" charset="0"/>
                <a:ea typeface="Gurmukhi MN" charset="0"/>
                <a:cs typeface="Gurmukhi MN" charset="0"/>
              </a:rPr>
              <a:t>for </a:t>
            </a:r>
            <a:r>
              <a:rPr lang="en-US" sz="3600" dirty="0">
                <a:latin typeface="Gurmukhi MN" charset="0"/>
                <a:ea typeface="Gurmukhi MN" charset="0"/>
                <a:cs typeface="Gurmukhi MN" charset="0"/>
              </a:rPr>
              <a:t>our lives as Christians.</a:t>
            </a:r>
            <a:endParaRPr lang="en-US" sz="3600" dirty="0">
              <a:latin typeface="Gurmukhi MN" charset="0"/>
              <a:ea typeface="Gurmukhi MN" charset="0"/>
              <a:cs typeface="Gurmukhi MN" charset="0"/>
            </a:endParaRPr>
          </a:p>
        </p:txBody>
      </p:sp>
    </p:spTree>
    <p:extLst>
      <p:ext uri="{BB962C8B-B14F-4D97-AF65-F5344CB8AC3E}">
        <p14:creationId xmlns:p14="http://schemas.microsoft.com/office/powerpoint/2010/main" val="287151605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Gurmukhi MN" charset="0"/>
                <a:ea typeface="Gurmukhi MN" charset="0"/>
                <a:cs typeface="Gurmukhi MN" charset="0"/>
              </a:rPr>
              <a:t>The Book of Ezekiel</a:t>
            </a:r>
          </a:p>
        </p:txBody>
      </p:sp>
      <p:sp>
        <p:nvSpPr>
          <p:cNvPr id="3" name="Subtitle 2"/>
          <p:cNvSpPr>
            <a:spLocks noGrp="1"/>
          </p:cNvSpPr>
          <p:nvPr>
            <p:ph type="subTitle" idx="1"/>
          </p:nvPr>
        </p:nvSpPr>
        <p:spPr/>
        <p:txBody>
          <a:bodyPr vert="horz" lIns="91440" tIns="45720" rIns="91440" bIns="45720" rtlCol="0" anchor="t">
            <a:normAutofit/>
          </a:bodyPr>
          <a:lstStyle/>
          <a:p>
            <a:r>
              <a:rPr lang="en-US" sz="3600" dirty="0">
                <a:solidFill>
                  <a:srgbClr val="FF7E79"/>
                </a:solidFill>
                <a:latin typeface="Gurmukhi MN"/>
                <a:ea typeface="Gurmukhi MN" charset="0"/>
                <a:cs typeface="Gurmukhi MN" charset="0"/>
              </a:rPr>
              <a:t>For </a:t>
            </a:r>
            <a:r>
              <a:rPr lang="en-US" sz="3600" dirty="0" smtClean="0">
                <a:solidFill>
                  <a:srgbClr val="FF7E79"/>
                </a:solidFill>
                <a:latin typeface="Gurmukhi MN"/>
                <a:ea typeface="Gurmukhi MN" charset="0"/>
                <a:cs typeface="Gurmukhi MN" charset="0"/>
              </a:rPr>
              <a:t>Sunday: </a:t>
            </a:r>
            <a:r>
              <a:rPr lang="en-US" sz="3600" dirty="0">
                <a:solidFill>
                  <a:srgbClr val="FF7E79"/>
                </a:solidFill>
                <a:latin typeface="Gurmukhi MN"/>
                <a:ea typeface="Gurmukhi MN" charset="0"/>
                <a:cs typeface="Gurmukhi MN" charset="0"/>
              </a:rPr>
              <a:t>Ezekiel </a:t>
            </a:r>
            <a:r>
              <a:rPr lang="en-US" sz="3600" dirty="0" smtClean="0">
                <a:solidFill>
                  <a:srgbClr val="FF7E79"/>
                </a:solidFill>
                <a:latin typeface="Gurmukhi MN"/>
                <a:ea typeface="Gurmukhi MN" charset="0"/>
                <a:cs typeface="Gurmukhi MN" charset="0"/>
              </a:rPr>
              <a:t>40-48</a:t>
            </a:r>
            <a:r>
              <a:rPr lang="en-US" sz="3600" dirty="0">
                <a:solidFill>
                  <a:srgbClr val="FF7E79"/>
                </a:solidFill>
                <a:latin typeface="Gurmukhi MN"/>
                <a:ea typeface="Gurmukhi MN" charset="0"/>
                <a:cs typeface="Gurmukhi MN" charset="0"/>
              </a:rPr>
              <a:t> </a:t>
            </a:r>
          </a:p>
        </p:txBody>
      </p:sp>
    </p:spTree>
    <p:extLst>
      <p:ext uri="{BB962C8B-B14F-4D97-AF65-F5344CB8AC3E}">
        <p14:creationId xmlns:p14="http://schemas.microsoft.com/office/powerpoint/2010/main" val="1471449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Ezekiel 38 (Review)</a:t>
            </a:r>
            <a:r>
              <a:rPr lang="en-US" sz="3600" dirty="0">
                <a:solidFill>
                  <a:srgbClr val="FF7E79"/>
                </a:solidFill>
                <a:latin typeface="Gurmukhi MN"/>
                <a:ea typeface="Gurmukhi MN" charset="0"/>
                <a:cs typeface="Gurmukhi MN" charset="0"/>
              </a:rPr>
              <a:t> </a:t>
            </a:r>
          </a:p>
        </p:txBody>
      </p:sp>
      <p:sp>
        <p:nvSpPr>
          <p:cNvPr id="9" name="Content Placeholder 2"/>
          <p:cNvSpPr txBox="1">
            <a:spLocks/>
          </p:cNvSpPr>
          <p:nvPr/>
        </p:nvSpPr>
        <p:spPr>
          <a:xfrm>
            <a:off x="628650" y="1240970"/>
            <a:ext cx="7886700" cy="519640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8470" indent="-458470">
              <a:lnSpc>
                <a:spcPct val="100000"/>
              </a:lnSpc>
              <a:spcBef>
                <a:spcPts val="400"/>
              </a:spcBef>
              <a:spcAft>
                <a:spcPts val="3200"/>
              </a:spcAft>
              <a:buSzPct val="80000"/>
              <a:buFont typeface="Wingdings" charset="2"/>
              <a:buChar char="Ø"/>
            </a:pPr>
            <a:r>
              <a:rPr lang="en-US" sz="3600" dirty="0" smtClean="0">
                <a:latin typeface="Gurmukhi MN"/>
              </a:rPr>
              <a:t>What do we see Gog / his armies doing as this scene opens up?</a:t>
            </a:r>
          </a:p>
          <a:p>
            <a:pPr marL="458470" indent="-458470">
              <a:lnSpc>
                <a:spcPct val="100000"/>
              </a:lnSpc>
              <a:spcBef>
                <a:spcPts val="400"/>
              </a:spcBef>
              <a:spcAft>
                <a:spcPts val="3200"/>
              </a:spcAft>
              <a:buSzPct val="80000"/>
              <a:buFont typeface="Wingdings" charset="2"/>
              <a:buChar char="Ø"/>
            </a:pPr>
            <a:r>
              <a:rPr lang="en-US" sz="3600" dirty="0" smtClean="0">
                <a:latin typeface="Gurmukhi MN"/>
                <a:ea typeface="Gurmukhi MN" charset="0"/>
                <a:cs typeface="Gurmukhi MN" charset="0"/>
              </a:rPr>
              <a:t>What is the situation of the people / cities in Israel? </a:t>
            </a:r>
          </a:p>
          <a:p>
            <a:pPr marL="458470" indent="-458470">
              <a:lnSpc>
                <a:spcPct val="100000"/>
              </a:lnSpc>
              <a:spcBef>
                <a:spcPts val="400"/>
              </a:spcBef>
              <a:spcAft>
                <a:spcPts val="3200"/>
              </a:spcAft>
              <a:buSzPct val="80000"/>
              <a:buFont typeface="Wingdings" charset="2"/>
              <a:buChar char="Ø"/>
            </a:pPr>
            <a:r>
              <a:rPr lang="en-US" sz="3600" dirty="0" smtClean="0">
                <a:latin typeface="Gurmukhi MN"/>
                <a:ea typeface="Gurmukhi MN" charset="0"/>
                <a:cs typeface="Gurmukhi MN" charset="0"/>
              </a:rPr>
              <a:t>What is God up to in all of this? </a:t>
            </a:r>
          </a:p>
          <a:p>
            <a:pPr marL="458470" indent="-458470">
              <a:lnSpc>
                <a:spcPct val="100000"/>
              </a:lnSpc>
              <a:spcBef>
                <a:spcPts val="400"/>
              </a:spcBef>
              <a:spcAft>
                <a:spcPts val="3200"/>
              </a:spcAft>
              <a:buSzPct val="80000"/>
              <a:buFont typeface="Wingdings" charset="2"/>
              <a:buChar char="Ø"/>
            </a:pPr>
            <a:r>
              <a:rPr lang="en-US" sz="3600" dirty="0" smtClean="0">
                <a:latin typeface="Gurmukhi MN"/>
                <a:ea typeface="Gurmukhi MN" charset="0"/>
                <a:cs typeface="Gurmukhi MN" charset="0"/>
              </a:rPr>
              <a:t>How does the chapter end? </a:t>
            </a:r>
            <a:endParaRPr lang="en-US" sz="3600" dirty="0">
              <a:latin typeface="Gurmukhi MN"/>
              <a:ea typeface="Gurmukhi MN" charset="0"/>
              <a:cs typeface="Gurmukhi MN" charset="0"/>
            </a:endParaRPr>
          </a:p>
        </p:txBody>
      </p:sp>
    </p:spTree>
    <p:extLst>
      <p:ext uri="{BB962C8B-B14F-4D97-AF65-F5344CB8AC3E}">
        <p14:creationId xmlns:p14="http://schemas.microsoft.com/office/powerpoint/2010/main" val="671624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The Outcome (</a:t>
            </a:r>
            <a:r>
              <a:rPr lang="en-US" sz="3600" dirty="0" smtClean="0">
                <a:solidFill>
                  <a:srgbClr val="FF7E79"/>
                </a:solidFill>
                <a:latin typeface="Gurmukhi MN"/>
                <a:ea typeface="Gurmukhi MN" charset="0"/>
                <a:cs typeface="Gurmukhi MN" charset="0"/>
              </a:rPr>
              <a:t>39:1-8)</a:t>
            </a:r>
            <a:r>
              <a:rPr lang="en-US" sz="3600" dirty="0">
                <a:solidFill>
                  <a:srgbClr val="FF7E79"/>
                </a:solidFill>
                <a:latin typeface="Gurmukhi MN"/>
                <a:ea typeface="Gurmukhi MN" charset="0"/>
                <a:cs typeface="Gurmukhi MN" charset="0"/>
              </a:rPr>
              <a:t> </a:t>
            </a:r>
          </a:p>
        </p:txBody>
      </p:sp>
      <p:sp>
        <p:nvSpPr>
          <p:cNvPr id="9" name="Content Placeholder 2"/>
          <p:cNvSpPr txBox="1">
            <a:spLocks/>
          </p:cNvSpPr>
          <p:nvPr/>
        </p:nvSpPr>
        <p:spPr>
          <a:xfrm>
            <a:off x="628650" y="1280160"/>
            <a:ext cx="7886700" cy="515721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8470" indent="-458470">
              <a:lnSpc>
                <a:spcPct val="100000"/>
              </a:lnSpc>
              <a:spcBef>
                <a:spcPts val="400"/>
              </a:spcBef>
              <a:spcAft>
                <a:spcPts val="3200"/>
              </a:spcAft>
              <a:buSzPct val="80000"/>
              <a:buFont typeface="Wingdings" charset="2"/>
              <a:buChar char="Ø"/>
            </a:pPr>
            <a:r>
              <a:rPr lang="en-US" sz="3200" dirty="0" smtClean="0">
                <a:latin typeface="Gurmukhi MN"/>
              </a:rPr>
              <a:t>Again: the </a:t>
            </a:r>
            <a:r>
              <a:rPr lang="en-US" sz="3200" dirty="0">
                <a:latin typeface="Gurmukhi MN"/>
              </a:rPr>
              <a:t>Lord </a:t>
            </a:r>
            <a:r>
              <a:rPr lang="en-US" sz="3200" dirty="0" smtClean="0">
                <a:latin typeface="Gurmukhi MN"/>
              </a:rPr>
              <a:t>is </a:t>
            </a:r>
            <a:r>
              <a:rPr lang="en-US" sz="3200" dirty="0">
                <a:latin typeface="Gurmukhi MN"/>
              </a:rPr>
              <a:t>against </a:t>
            </a:r>
            <a:r>
              <a:rPr lang="en-US" sz="3200" dirty="0" smtClean="0">
                <a:latin typeface="Gurmukhi MN"/>
              </a:rPr>
              <a:t>Gog</a:t>
            </a:r>
            <a:r>
              <a:rPr lang="en-US" sz="3200" dirty="0">
                <a:latin typeface="Gurmukhi MN"/>
              </a:rPr>
              <a:t> </a:t>
            </a:r>
            <a:r>
              <a:rPr lang="en-US" sz="3200" dirty="0" smtClean="0">
                <a:latin typeface="Gurmukhi MN"/>
              </a:rPr>
              <a:t>(1</a:t>
            </a:r>
            <a:r>
              <a:rPr lang="en-US" sz="3200" dirty="0">
                <a:latin typeface="Gurmukhi MN"/>
              </a:rPr>
              <a:t>)</a:t>
            </a:r>
          </a:p>
          <a:p>
            <a:pPr marL="458470" indent="-458470">
              <a:lnSpc>
                <a:spcPct val="100000"/>
              </a:lnSpc>
              <a:spcBef>
                <a:spcPts val="400"/>
              </a:spcBef>
              <a:spcAft>
                <a:spcPts val="3200"/>
              </a:spcAft>
              <a:buSzPct val="80000"/>
              <a:buFont typeface="Wingdings" charset="2"/>
              <a:buChar char="Ø"/>
            </a:pPr>
            <a:r>
              <a:rPr lang="en-US" sz="3200" dirty="0" smtClean="0">
                <a:latin typeface="Gurmukhi MN"/>
              </a:rPr>
              <a:t>His armies </a:t>
            </a:r>
            <a:r>
              <a:rPr lang="en-US" sz="3200" dirty="0">
                <a:latin typeface="Gurmukhi MN"/>
              </a:rPr>
              <a:t>will fall </a:t>
            </a:r>
            <a:r>
              <a:rPr lang="en-US" sz="3200" dirty="0" smtClean="0">
                <a:latin typeface="Gurmukhi MN"/>
              </a:rPr>
              <a:t>and </a:t>
            </a:r>
            <a:r>
              <a:rPr lang="en-US" sz="3200" dirty="0">
                <a:latin typeface="Gurmukhi MN"/>
              </a:rPr>
              <a:t>be food for the birds and beasts; their lands will be consumed by fire. (2-6)</a:t>
            </a:r>
          </a:p>
          <a:p>
            <a:pPr marL="458470" indent="-458470">
              <a:lnSpc>
                <a:spcPct val="100000"/>
              </a:lnSpc>
              <a:spcBef>
                <a:spcPts val="400"/>
              </a:spcBef>
              <a:spcAft>
                <a:spcPts val="3200"/>
              </a:spcAft>
              <a:buSzPct val="80000"/>
              <a:buFont typeface="Wingdings" charset="2"/>
              <a:buChar char="Ø"/>
            </a:pPr>
            <a:r>
              <a:rPr lang="en-US" sz="3200" dirty="0" smtClean="0">
                <a:latin typeface="Gurmukhi MN"/>
              </a:rPr>
              <a:t>The Lord’s holy </a:t>
            </a:r>
            <a:r>
              <a:rPr lang="en-US" sz="3200" dirty="0">
                <a:latin typeface="Gurmukhi MN"/>
              </a:rPr>
              <a:t>name will be known, </a:t>
            </a:r>
            <a:r>
              <a:rPr lang="en-US" sz="3200" dirty="0" smtClean="0">
                <a:latin typeface="Gurmukhi MN"/>
              </a:rPr>
              <a:t>no </a:t>
            </a:r>
            <a:r>
              <a:rPr lang="en-US" sz="3200" dirty="0">
                <a:latin typeface="Gurmukhi MN"/>
              </a:rPr>
              <a:t>longer </a:t>
            </a:r>
            <a:r>
              <a:rPr lang="en-US" sz="3200" dirty="0" smtClean="0">
                <a:latin typeface="Gurmukhi MN"/>
              </a:rPr>
              <a:t>profaned; nations </a:t>
            </a:r>
            <a:r>
              <a:rPr lang="en-US" sz="3200" dirty="0">
                <a:latin typeface="Gurmukhi MN"/>
              </a:rPr>
              <a:t>will know that He is the Holy One in Israel. (7-8)</a:t>
            </a:r>
            <a:endParaRPr lang="en-US" sz="3200" dirty="0">
              <a:latin typeface="Gurmukhi MN"/>
              <a:ea typeface="Gurmukhi MN" charset="0"/>
              <a:cs typeface="Gurmukhi MN" charset="0"/>
            </a:endParaRPr>
          </a:p>
        </p:txBody>
      </p:sp>
    </p:spTree>
    <p:extLst>
      <p:ext uri="{BB962C8B-B14F-4D97-AF65-F5344CB8AC3E}">
        <p14:creationId xmlns:p14="http://schemas.microsoft.com/office/powerpoint/2010/main" val="20260410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The Outcome (</a:t>
            </a:r>
            <a:r>
              <a:rPr lang="en-US" sz="3600" dirty="0" smtClean="0">
                <a:solidFill>
                  <a:srgbClr val="FF7E79"/>
                </a:solidFill>
                <a:latin typeface="Gurmukhi MN"/>
                <a:ea typeface="Gurmukhi MN" charset="0"/>
                <a:cs typeface="Gurmukhi MN" charset="0"/>
              </a:rPr>
              <a:t>39:9-20)</a:t>
            </a:r>
            <a:r>
              <a:rPr lang="en-US" sz="3600" dirty="0">
                <a:solidFill>
                  <a:srgbClr val="FF7E79"/>
                </a:solidFill>
                <a:latin typeface="Gurmukhi MN"/>
                <a:ea typeface="Gurmukhi MN" charset="0"/>
                <a:cs typeface="Gurmukhi MN" charset="0"/>
              </a:rPr>
              <a:t> </a:t>
            </a:r>
          </a:p>
        </p:txBody>
      </p:sp>
      <p:sp>
        <p:nvSpPr>
          <p:cNvPr id="9" name="Content Placeholder 2"/>
          <p:cNvSpPr txBox="1">
            <a:spLocks/>
          </p:cNvSpPr>
          <p:nvPr/>
        </p:nvSpPr>
        <p:spPr>
          <a:xfrm>
            <a:off x="628650" y="1280160"/>
            <a:ext cx="7886700" cy="515721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8470" indent="-458470">
              <a:lnSpc>
                <a:spcPct val="100000"/>
              </a:lnSpc>
              <a:spcBef>
                <a:spcPts val="400"/>
              </a:spcBef>
              <a:spcAft>
                <a:spcPts val="3200"/>
              </a:spcAft>
              <a:buSzPct val="80000"/>
              <a:buFont typeface="Wingdings" charset="2"/>
              <a:buChar char="Ø"/>
            </a:pPr>
            <a:r>
              <a:rPr lang="en-US" sz="3200" dirty="0" smtClean="0">
                <a:latin typeface="Gurmukhi MN"/>
              </a:rPr>
              <a:t>The weapons </a:t>
            </a:r>
            <a:r>
              <a:rPr lang="en-US" sz="3200" dirty="0">
                <a:latin typeface="Gurmukhi MN"/>
              </a:rPr>
              <a:t>of Gog’s </a:t>
            </a:r>
            <a:r>
              <a:rPr lang="en-US" sz="3200" dirty="0" smtClean="0">
                <a:latin typeface="Gurmukhi MN"/>
              </a:rPr>
              <a:t>army supply firewood </a:t>
            </a:r>
            <a:r>
              <a:rPr lang="en-US" sz="3200" dirty="0">
                <a:latin typeface="Gurmukhi MN"/>
              </a:rPr>
              <a:t>for </a:t>
            </a:r>
            <a:r>
              <a:rPr lang="en-US" sz="3200" dirty="0" smtClean="0">
                <a:latin typeface="Gurmukhi MN"/>
              </a:rPr>
              <a:t>7 years; Israel plunders those </a:t>
            </a:r>
            <a:r>
              <a:rPr lang="en-US" sz="3200" dirty="0">
                <a:latin typeface="Gurmukhi MN"/>
              </a:rPr>
              <a:t>who plundered them. (9-10)</a:t>
            </a:r>
          </a:p>
          <a:p>
            <a:pPr marL="458470" indent="-458470">
              <a:lnSpc>
                <a:spcPct val="100000"/>
              </a:lnSpc>
              <a:spcBef>
                <a:spcPts val="400"/>
              </a:spcBef>
              <a:spcAft>
                <a:spcPts val="3200"/>
              </a:spcAft>
              <a:buSzPct val="80000"/>
              <a:buFont typeface="Wingdings" charset="2"/>
              <a:buChar char="Ø"/>
            </a:pPr>
            <a:r>
              <a:rPr lang="en-US" sz="3200" dirty="0">
                <a:latin typeface="Gurmukhi MN"/>
              </a:rPr>
              <a:t>It will take </a:t>
            </a:r>
            <a:r>
              <a:rPr lang="en-US" sz="3200" dirty="0" smtClean="0">
                <a:latin typeface="Gurmukhi MN"/>
              </a:rPr>
              <a:t>7 months </a:t>
            </a:r>
            <a:r>
              <a:rPr lang="en-US" sz="3200" dirty="0">
                <a:latin typeface="Gurmukhi MN"/>
              </a:rPr>
              <a:t>to cleanse the land by burying all the </a:t>
            </a:r>
            <a:r>
              <a:rPr lang="en-US" sz="3200" dirty="0" smtClean="0">
                <a:latin typeface="Gurmukhi MN"/>
              </a:rPr>
              <a:t>slain. </a:t>
            </a:r>
            <a:r>
              <a:rPr lang="en-US" sz="3200" dirty="0">
                <a:latin typeface="Gurmukhi MN"/>
              </a:rPr>
              <a:t>(11-16)</a:t>
            </a:r>
          </a:p>
          <a:p>
            <a:pPr marL="458470" indent="-458470">
              <a:lnSpc>
                <a:spcPct val="100000"/>
              </a:lnSpc>
              <a:spcBef>
                <a:spcPts val="400"/>
              </a:spcBef>
              <a:spcAft>
                <a:spcPts val="3200"/>
              </a:spcAft>
              <a:buSzPct val="80000"/>
              <a:buFont typeface="Wingdings" charset="2"/>
              <a:buChar char="Ø"/>
            </a:pPr>
            <a:r>
              <a:rPr lang="en-US" sz="3200" dirty="0">
                <a:latin typeface="Gurmukhi MN"/>
              </a:rPr>
              <a:t>God will host a sacrificial feast for the birds and </a:t>
            </a:r>
            <a:r>
              <a:rPr lang="en-US" sz="3200" dirty="0" smtClean="0">
                <a:latin typeface="Gurmukhi MN"/>
              </a:rPr>
              <a:t>beasts; they </a:t>
            </a:r>
            <a:r>
              <a:rPr lang="en-US" sz="3200" dirty="0">
                <a:latin typeface="Gurmukhi MN"/>
              </a:rPr>
              <a:t>will </a:t>
            </a:r>
            <a:r>
              <a:rPr lang="en-US" sz="3200" dirty="0" smtClean="0">
                <a:latin typeface="Gurmukhi MN"/>
              </a:rPr>
              <a:t>devour </a:t>
            </a:r>
            <a:r>
              <a:rPr lang="en-US" sz="3200" dirty="0">
                <a:latin typeface="Gurmukhi MN"/>
              </a:rPr>
              <a:t>the flesh </a:t>
            </a:r>
            <a:r>
              <a:rPr lang="en-US" sz="3200" dirty="0" smtClean="0">
                <a:latin typeface="Gurmukhi MN"/>
              </a:rPr>
              <a:t>&amp; blood </a:t>
            </a:r>
            <a:r>
              <a:rPr lang="en-US" sz="3200" dirty="0">
                <a:latin typeface="Gurmukhi MN"/>
              </a:rPr>
              <a:t>of Gog’s </a:t>
            </a:r>
            <a:r>
              <a:rPr lang="en-US" sz="3200" dirty="0" smtClean="0">
                <a:latin typeface="Gurmukhi MN"/>
              </a:rPr>
              <a:t>army. </a:t>
            </a:r>
            <a:r>
              <a:rPr lang="en-US" sz="3200" dirty="0">
                <a:latin typeface="Gurmukhi MN"/>
              </a:rPr>
              <a:t>(17-20)</a:t>
            </a:r>
            <a:endParaRPr lang="en-US" sz="3200" dirty="0">
              <a:latin typeface="Gurmukhi MN"/>
              <a:ea typeface="Gurmukhi MN" charset="0"/>
              <a:cs typeface="Gurmukhi MN" charset="0"/>
            </a:endParaRPr>
          </a:p>
        </p:txBody>
      </p:sp>
    </p:spTree>
    <p:extLst>
      <p:ext uri="{BB962C8B-B14F-4D97-AF65-F5344CB8AC3E}">
        <p14:creationId xmlns:p14="http://schemas.microsoft.com/office/powerpoint/2010/main" val="1636381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The Outcome (</a:t>
            </a:r>
            <a:r>
              <a:rPr lang="en-US" sz="3600" dirty="0" smtClean="0">
                <a:solidFill>
                  <a:srgbClr val="FF7E79"/>
                </a:solidFill>
                <a:latin typeface="Gurmukhi MN"/>
                <a:ea typeface="Gurmukhi MN" charset="0"/>
                <a:cs typeface="Gurmukhi MN" charset="0"/>
              </a:rPr>
              <a:t>39:21-29)</a:t>
            </a:r>
            <a:r>
              <a:rPr lang="en-US" sz="3600" dirty="0">
                <a:solidFill>
                  <a:srgbClr val="FF7E79"/>
                </a:solidFill>
                <a:latin typeface="Gurmukhi MN"/>
                <a:ea typeface="Gurmukhi MN" charset="0"/>
                <a:cs typeface="Gurmukhi MN" charset="0"/>
              </a:rPr>
              <a:t> </a:t>
            </a:r>
          </a:p>
        </p:txBody>
      </p:sp>
      <p:sp>
        <p:nvSpPr>
          <p:cNvPr id="9" name="Content Placeholder 2"/>
          <p:cNvSpPr txBox="1">
            <a:spLocks/>
          </p:cNvSpPr>
          <p:nvPr/>
        </p:nvSpPr>
        <p:spPr>
          <a:xfrm>
            <a:off x="628650" y="1280160"/>
            <a:ext cx="7886700" cy="515721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8470" indent="-458470">
              <a:lnSpc>
                <a:spcPct val="100000"/>
              </a:lnSpc>
              <a:spcBef>
                <a:spcPts val="400"/>
              </a:spcBef>
              <a:spcAft>
                <a:spcPts val="1400"/>
              </a:spcAft>
              <a:buSzPct val="80000"/>
              <a:buFont typeface="Wingdings" charset="2"/>
              <a:buChar char="Ø"/>
            </a:pPr>
            <a:r>
              <a:rPr lang="en-US" sz="3200" dirty="0" smtClean="0">
                <a:latin typeface="Gurmukhi MN"/>
              </a:rPr>
              <a:t>The Lord’s glory is </a:t>
            </a:r>
            <a:r>
              <a:rPr lang="en-US" sz="3200" dirty="0">
                <a:latin typeface="Gurmukhi MN"/>
              </a:rPr>
              <a:t>on display. (21)</a:t>
            </a:r>
          </a:p>
          <a:p>
            <a:pPr marL="915670" lvl="1" indent="-458470">
              <a:lnSpc>
                <a:spcPct val="100000"/>
              </a:lnSpc>
              <a:spcBef>
                <a:spcPts val="400"/>
              </a:spcBef>
              <a:spcAft>
                <a:spcPts val="5600"/>
              </a:spcAft>
              <a:buSzPct val="80000"/>
              <a:buFont typeface="Wingdings" charset="2"/>
              <a:buChar char="Ø"/>
            </a:pPr>
            <a:r>
              <a:rPr lang="en-US" sz="2800" dirty="0">
                <a:solidFill>
                  <a:srgbClr val="009193"/>
                </a:solidFill>
                <a:latin typeface="Gurmukhi MN"/>
              </a:rPr>
              <a:t>Israel will see and know…</a:t>
            </a:r>
          </a:p>
          <a:p>
            <a:pPr marL="915670" lvl="1" indent="-458470">
              <a:lnSpc>
                <a:spcPct val="100000"/>
              </a:lnSpc>
              <a:spcBef>
                <a:spcPts val="400"/>
              </a:spcBef>
              <a:spcAft>
                <a:spcPts val="6800"/>
              </a:spcAft>
              <a:buSzPct val="80000"/>
              <a:buFont typeface="Wingdings" charset="2"/>
              <a:buChar char="Ø"/>
            </a:pPr>
            <a:r>
              <a:rPr lang="en-US" sz="2800" dirty="0">
                <a:solidFill>
                  <a:srgbClr val="FF7E79"/>
                </a:solidFill>
                <a:latin typeface="Gurmukhi MN"/>
              </a:rPr>
              <a:t>The nations will see and know…</a:t>
            </a:r>
          </a:p>
          <a:p>
            <a:pPr marL="458470" indent="-458470">
              <a:lnSpc>
                <a:spcPct val="100000"/>
              </a:lnSpc>
              <a:spcBef>
                <a:spcPts val="400"/>
              </a:spcBef>
              <a:spcAft>
                <a:spcPts val="3200"/>
              </a:spcAft>
              <a:buSzPct val="80000"/>
              <a:buFont typeface="Wingdings" charset="2"/>
              <a:buChar char="Ø"/>
            </a:pPr>
            <a:r>
              <a:rPr lang="en-US" sz="3200" dirty="0">
                <a:latin typeface="Gurmukhi MN"/>
              </a:rPr>
              <a:t>Israel </a:t>
            </a:r>
            <a:r>
              <a:rPr lang="en-US" sz="3200" dirty="0" smtClean="0">
                <a:latin typeface="Gurmukhi MN"/>
              </a:rPr>
              <a:t>will </a:t>
            </a:r>
            <a:r>
              <a:rPr lang="en-US" sz="3200" dirty="0">
                <a:latin typeface="Gurmukhi MN"/>
              </a:rPr>
              <a:t>forget their </a:t>
            </a:r>
            <a:r>
              <a:rPr lang="en-US" sz="3200" dirty="0" smtClean="0">
                <a:latin typeface="Gurmukhi MN"/>
              </a:rPr>
              <a:t>shame; they </a:t>
            </a:r>
            <a:r>
              <a:rPr lang="en-US" sz="3200" dirty="0">
                <a:latin typeface="Gurmukhi MN"/>
              </a:rPr>
              <a:t>will know that He is their </a:t>
            </a:r>
            <a:r>
              <a:rPr lang="en-US" sz="3200" dirty="0" smtClean="0">
                <a:latin typeface="Gurmukhi MN"/>
              </a:rPr>
              <a:t>God when </a:t>
            </a:r>
            <a:r>
              <a:rPr lang="en-US" sz="3200" dirty="0">
                <a:latin typeface="Gurmukhi MN"/>
              </a:rPr>
              <a:t>He pours out His Spirit on them. (25-29)</a:t>
            </a:r>
            <a:endParaRPr lang="en-US" sz="3200" dirty="0">
              <a:latin typeface="Gurmukhi MN"/>
              <a:ea typeface="Gurmukhi MN" charset="0"/>
              <a:cs typeface="Gurmukhi MN" charset="0"/>
            </a:endParaRPr>
          </a:p>
        </p:txBody>
      </p:sp>
      <p:sp>
        <p:nvSpPr>
          <p:cNvPr id="4" name="TextBox 3">
            <a:extLst>
              <a:ext uri="{FF2B5EF4-FFF2-40B4-BE49-F238E27FC236}">
                <a16:creationId xmlns="" xmlns:a16="http://schemas.microsoft.com/office/drawing/2014/main" id="{CF37D074-00D0-0212-7D15-CABCE341661C}"/>
              </a:ext>
            </a:extLst>
          </p:cNvPr>
          <p:cNvSpPr txBox="1"/>
          <p:nvPr/>
        </p:nvSpPr>
        <p:spPr>
          <a:xfrm>
            <a:off x="2717074" y="2586167"/>
            <a:ext cx="5479980" cy="523220"/>
          </a:xfrm>
          <a:prstGeom prst="rect">
            <a:avLst/>
          </a:prstGeom>
          <a:solidFill>
            <a:srgbClr val="009193"/>
          </a:solidFill>
          <a:ln w="38100">
            <a:noFill/>
          </a:ln>
        </p:spPr>
        <p:txBody>
          <a:bodyPr wrap="square" lIns="91440" tIns="45720" rIns="91440" bIns="45720" rtlCol="0" anchor="ctr">
            <a:spAutoFit/>
          </a:bodyPr>
          <a:lstStyle/>
          <a:p>
            <a:pPr algn="ctr">
              <a:spcAft>
                <a:spcPts val="1000"/>
              </a:spcAft>
            </a:pPr>
            <a:r>
              <a:rPr lang="en-US" sz="2800" dirty="0" smtClean="0">
                <a:solidFill>
                  <a:schemeClr val="bg1"/>
                </a:solidFill>
                <a:latin typeface="Gurmukhi MN"/>
              </a:rPr>
              <a:t>The Lord </a:t>
            </a:r>
            <a:r>
              <a:rPr lang="en-US" sz="2800" smtClean="0">
                <a:solidFill>
                  <a:schemeClr val="bg1"/>
                </a:solidFill>
                <a:latin typeface="Gurmukhi MN"/>
              </a:rPr>
              <a:t>is their God forever.</a:t>
            </a:r>
            <a:endParaRPr lang="en-US" sz="2800" dirty="0">
              <a:solidFill>
                <a:schemeClr val="bg1"/>
              </a:solidFill>
              <a:latin typeface="Gurmukhi MN"/>
            </a:endParaRPr>
          </a:p>
        </p:txBody>
      </p:sp>
      <p:sp>
        <p:nvSpPr>
          <p:cNvPr id="5" name="TextBox 4">
            <a:extLst>
              <a:ext uri="{FF2B5EF4-FFF2-40B4-BE49-F238E27FC236}">
                <a16:creationId xmlns="" xmlns:a16="http://schemas.microsoft.com/office/drawing/2014/main" id="{CF37D074-00D0-0212-7D15-CABCE341661C}"/>
              </a:ext>
            </a:extLst>
          </p:cNvPr>
          <p:cNvSpPr txBox="1"/>
          <p:nvPr/>
        </p:nvSpPr>
        <p:spPr>
          <a:xfrm>
            <a:off x="1632857" y="3715075"/>
            <a:ext cx="6564197" cy="523220"/>
          </a:xfrm>
          <a:prstGeom prst="rect">
            <a:avLst/>
          </a:prstGeom>
          <a:solidFill>
            <a:srgbClr val="FF7E79"/>
          </a:solidFill>
          <a:ln w="38100">
            <a:noFill/>
          </a:ln>
        </p:spPr>
        <p:txBody>
          <a:bodyPr wrap="square" lIns="91440" tIns="45720" rIns="91440" bIns="45720" rtlCol="0" anchor="ctr">
            <a:spAutoFit/>
          </a:bodyPr>
          <a:lstStyle/>
          <a:p>
            <a:pPr algn="ctr">
              <a:spcAft>
                <a:spcPts val="1000"/>
              </a:spcAft>
            </a:pPr>
            <a:r>
              <a:rPr lang="en-US" sz="2800" smtClean="0">
                <a:solidFill>
                  <a:schemeClr val="bg1"/>
                </a:solidFill>
                <a:latin typeface="Gurmukhi MN"/>
              </a:rPr>
              <a:t>The Lord punished Israel for her sins.</a:t>
            </a:r>
            <a:endParaRPr lang="en-US" sz="2800" dirty="0">
              <a:solidFill>
                <a:schemeClr val="bg1"/>
              </a:solidFill>
              <a:latin typeface="Gurmukhi MN"/>
            </a:endParaRPr>
          </a:p>
        </p:txBody>
      </p:sp>
    </p:spTree>
    <p:extLst>
      <p:ext uri="{BB962C8B-B14F-4D97-AF65-F5344CB8AC3E}">
        <p14:creationId xmlns:p14="http://schemas.microsoft.com/office/powerpoint/2010/main" val="11338900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bldLvl="2"/>
      <p:bldP spid="4" grpId="0" animBg="1"/>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Ezekiel 38-39 (Overview)</a:t>
            </a:r>
            <a:r>
              <a:rPr lang="en-US" sz="3600" dirty="0">
                <a:solidFill>
                  <a:srgbClr val="FF7E79"/>
                </a:solidFill>
                <a:latin typeface="Gurmukhi MN"/>
                <a:ea typeface="Gurmukhi MN" charset="0"/>
                <a:cs typeface="Gurmukhi MN" charset="0"/>
              </a:rPr>
              <a:t> </a:t>
            </a:r>
          </a:p>
        </p:txBody>
      </p:sp>
      <p:sp>
        <p:nvSpPr>
          <p:cNvPr id="9" name="Content Placeholder 2"/>
          <p:cNvSpPr txBox="1">
            <a:spLocks/>
          </p:cNvSpPr>
          <p:nvPr/>
        </p:nvSpPr>
        <p:spPr>
          <a:xfrm>
            <a:off x="628650" y="1240970"/>
            <a:ext cx="7886700" cy="5196405"/>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8470" indent="-458470">
              <a:lnSpc>
                <a:spcPct val="100000"/>
              </a:lnSpc>
              <a:spcBef>
                <a:spcPts val="400"/>
              </a:spcBef>
              <a:spcAft>
                <a:spcPts val="800"/>
              </a:spcAft>
              <a:buSzPct val="80000"/>
              <a:buFont typeface="Wingdings" charset="2"/>
              <a:buChar char="Ø"/>
            </a:pPr>
            <a:r>
              <a:rPr lang="en-US" sz="3200" dirty="0" smtClean="0">
                <a:latin typeface="Gurmukhi MN"/>
              </a:rPr>
              <a:t>Gog is a terrible enemy with a massive army</a:t>
            </a:r>
          </a:p>
          <a:p>
            <a:pPr marL="458470" indent="-458470">
              <a:lnSpc>
                <a:spcPct val="100000"/>
              </a:lnSpc>
              <a:spcBef>
                <a:spcPts val="400"/>
              </a:spcBef>
              <a:spcAft>
                <a:spcPts val="800"/>
              </a:spcAft>
              <a:buSzPct val="80000"/>
              <a:buFont typeface="Wingdings" charset="2"/>
              <a:buChar char="Ø"/>
            </a:pPr>
            <a:r>
              <a:rPr lang="en-US" sz="3200" dirty="0" smtClean="0">
                <a:latin typeface="Gurmukhi MN"/>
              </a:rPr>
              <a:t>Yahweh brings Gog up against a secure/unprotected Israel</a:t>
            </a:r>
          </a:p>
          <a:p>
            <a:pPr marL="458470" indent="-458470">
              <a:lnSpc>
                <a:spcPct val="100000"/>
              </a:lnSpc>
              <a:spcBef>
                <a:spcPts val="400"/>
              </a:spcBef>
              <a:spcAft>
                <a:spcPts val="800"/>
              </a:spcAft>
              <a:buSzPct val="80000"/>
              <a:buFont typeface="Wingdings" charset="2"/>
              <a:buChar char="Ø"/>
            </a:pPr>
            <a:r>
              <a:rPr lang="en-US" sz="3200" dirty="0" smtClean="0">
                <a:latin typeface="Gurmukhi MN"/>
              </a:rPr>
              <a:t>Yahweh destroys Gog’s armies to vindicate His Holy Name</a:t>
            </a:r>
          </a:p>
          <a:p>
            <a:pPr marL="458470" indent="-458470">
              <a:lnSpc>
                <a:spcPct val="100000"/>
              </a:lnSpc>
              <a:spcBef>
                <a:spcPts val="400"/>
              </a:spcBef>
              <a:spcAft>
                <a:spcPts val="800"/>
              </a:spcAft>
              <a:buSzPct val="80000"/>
              <a:buFont typeface="Wingdings" charset="2"/>
              <a:buChar char="Ø"/>
            </a:pPr>
            <a:r>
              <a:rPr lang="en-US" sz="3200" dirty="0" smtClean="0">
                <a:latin typeface="Gurmukhi MN"/>
              </a:rPr>
              <a:t>The people dispose of Gog’s armies, are assured that Yahweh is their God</a:t>
            </a:r>
          </a:p>
          <a:p>
            <a:pPr marL="458470" indent="-458470">
              <a:lnSpc>
                <a:spcPct val="100000"/>
              </a:lnSpc>
              <a:spcBef>
                <a:spcPts val="400"/>
              </a:spcBef>
              <a:spcAft>
                <a:spcPts val="800"/>
              </a:spcAft>
              <a:buSzPct val="80000"/>
              <a:buFont typeface="Wingdings" charset="2"/>
              <a:buChar char="Ø"/>
            </a:pPr>
            <a:r>
              <a:rPr lang="en-US" sz="3200" dirty="0" smtClean="0">
                <a:latin typeface="Gurmukhi MN"/>
              </a:rPr>
              <a:t>The nations know that Yahweh is holy</a:t>
            </a:r>
          </a:p>
        </p:txBody>
      </p:sp>
    </p:spTree>
    <p:extLst>
      <p:ext uri="{BB962C8B-B14F-4D97-AF65-F5344CB8AC3E}">
        <p14:creationId xmlns:p14="http://schemas.microsoft.com/office/powerpoint/2010/main" val="2416573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Ezekiel 38-39: What does it mean?</a:t>
            </a:r>
            <a:r>
              <a:rPr lang="en-US" sz="3600" dirty="0">
                <a:solidFill>
                  <a:srgbClr val="FF7E79"/>
                </a:solidFill>
                <a:latin typeface="Gurmukhi MN"/>
                <a:ea typeface="Gurmukhi MN" charset="0"/>
                <a:cs typeface="Gurmukhi MN" charset="0"/>
              </a:rPr>
              <a:t> </a:t>
            </a:r>
          </a:p>
        </p:txBody>
      </p:sp>
      <p:sp>
        <p:nvSpPr>
          <p:cNvPr id="9" name="Content Placeholder 2"/>
          <p:cNvSpPr txBox="1">
            <a:spLocks/>
          </p:cNvSpPr>
          <p:nvPr/>
        </p:nvSpPr>
        <p:spPr>
          <a:xfrm>
            <a:off x="628650" y="2011680"/>
            <a:ext cx="3891099" cy="442569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8470" indent="-458470">
              <a:lnSpc>
                <a:spcPct val="100000"/>
              </a:lnSpc>
              <a:spcBef>
                <a:spcPts val="400"/>
              </a:spcBef>
              <a:spcAft>
                <a:spcPts val="1400"/>
              </a:spcAft>
              <a:buSzPct val="80000"/>
              <a:buFont typeface="Wingdings" charset="2"/>
              <a:buChar char="Ø"/>
            </a:pPr>
            <a:r>
              <a:rPr lang="en-US" sz="3200" dirty="0" smtClean="0">
                <a:solidFill>
                  <a:srgbClr val="009193"/>
                </a:solidFill>
                <a:latin typeface="Gurmukhi MN"/>
              </a:rPr>
              <a:t>Natural reading (“I will”, “After many days”, etc.)</a:t>
            </a:r>
          </a:p>
          <a:p>
            <a:pPr marL="458470" indent="-458470">
              <a:lnSpc>
                <a:spcPct val="100000"/>
              </a:lnSpc>
              <a:spcBef>
                <a:spcPts val="400"/>
              </a:spcBef>
              <a:spcAft>
                <a:spcPts val="1400"/>
              </a:spcAft>
              <a:buSzPct val="80000"/>
              <a:buFont typeface="Wingdings" charset="2"/>
              <a:buChar char="Ø"/>
            </a:pPr>
            <a:r>
              <a:rPr lang="en-US" sz="3200" dirty="0" smtClean="0">
                <a:solidFill>
                  <a:srgbClr val="009193"/>
                </a:solidFill>
                <a:latin typeface="Gurmukhi MN"/>
                <a:ea typeface="Gurmukhi MN" charset="0"/>
                <a:cs typeface="Gurmukhi MN" charset="0"/>
              </a:rPr>
              <a:t>A message, not a vision (see 37:1)</a:t>
            </a:r>
          </a:p>
          <a:p>
            <a:pPr marL="458470" indent="-458470">
              <a:lnSpc>
                <a:spcPct val="100000"/>
              </a:lnSpc>
              <a:spcBef>
                <a:spcPts val="400"/>
              </a:spcBef>
              <a:spcAft>
                <a:spcPts val="1400"/>
              </a:spcAft>
              <a:buSzPct val="80000"/>
              <a:buFont typeface="Wingdings" charset="2"/>
              <a:buChar char="Ø"/>
            </a:pPr>
            <a:r>
              <a:rPr lang="en-US" sz="3200" dirty="0" smtClean="0">
                <a:solidFill>
                  <a:srgbClr val="009193"/>
                </a:solidFill>
                <a:latin typeface="Gurmukhi MN"/>
                <a:ea typeface="Gurmukhi MN" charset="0"/>
                <a:cs typeface="Gurmukhi MN" charset="0"/>
              </a:rPr>
              <a:t>Gog &amp; Magog are named in Revelation 20</a:t>
            </a:r>
            <a:endParaRPr lang="en-US" sz="3200" dirty="0">
              <a:solidFill>
                <a:srgbClr val="009193"/>
              </a:solidFill>
              <a:latin typeface="Gurmukhi MN"/>
              <a:ea typeface="Gurmukhi MN" charset="0"/>
              <a:cs typeface="Gurmukhi MN" charset="0"/>
            </a:endParaRPr>
          </a:p>
        </p:txBody>
      </p:sp>
      <p:sp>
        <p:nvSpPr>
          <p:cNvPr id="4" name="TextBox 3">
            <a:extLst>
              <a:ext uri="{FF2B5EF4-FFF2-40B4-BE49-F238E27FC236}">
                <a16:creationId xmlns="" xmlns:a16="http://schemas.microsoft.com/office/drawing/2014/main" id="{CF37D074-00D0-0212-7D15-CABCE341661C}"/>
              </a:ext>
            </a:extLst>
          </p:cNvPr>
          <p:cNvSpPr txBox="1"/>
          <p:nvPr/>
        </p:nvSpPr>
        <p:spPr>
          <a:xfrm>
            <a:off x="946946" y="961294"/>
            <a:ext cx="3213463" cy="954107"/>
          </a:xfrm>
          <a:prstGeom prst="rect">
            <a:avLst/>
          </a:prstGeom>
          <a:solidFill>
            <a:srgbClr val="009193"/>
          </a:solidFill>
          <a:ln w="38100">
            <a:noFill/>
          </a:ln>
        </p:spPr>
        <p:txBody>
          <a:bodyPr wrap="square" lIns="91440" tIns="45720" rIns="91440" bIns="45720" rtlCol="0" anchor="ctr">
            <a:spAutoFit/>
          </a:bodyPr>
          <a:lstStyle/>
          <a:p>
            <a:pPr algn="ctr">
              <a:spcAft>
                <a:spcPts val="1000"/>
              </a:spcAft>
            </a:pPr>
            <a:r>
              <a:rPr lang="en-US" sz="2800" smtClean="0">
                <a:solidFill>
                  <a:schemeClr val="bg1"/>
                </a:solidFill>
                <a:latin typeface="Gurmukhi MN"/>
              </a:rPr>
              <a:t>Prediction of literal events?</a:t>
            </a:r>
            <a:endParaRPr lang="en-US" sz="2800" dirty="0">
              <a:solidFill>
                <a:schemeClr val="bg1"/>
              </a:solidFill>
              <a:latin typeface="Gurmukhi MN"/>
            </a:endParaRPr>
          </a:p>
        </p:txBody>
      </p:sp>
      <p:sp>
        <p:nvSpPr>
          <p:cNvPr id="5" name="TextBox 4">
            <a:extLst>
              <a:ext uri="{FF2B5EF4-FFF2-40B4-BE49-F238E27FC236}">
                <a16:creationId xmlns="" xmlns:a16="http://schemas.microsoft.com/office/drawing/2014/main" id="{CF37D074-00D0-0212-7D15-CABCE341661C}"/>
              </a:ext>
            </a:extLst>
          </p:cNvPr>
          <p:cNvSpPr txBox="1"/>
          <p:nvPr/>
        </p:nvSpPr>
        <p:spPr>
          <a:xfrm>
            <a:off x="4747532" y="961293"/>
            <a:ext cx="3540034" cy="954107"/>
          </a:xfrm>
          <a:prstGeom prst="rect">
            <a:avLst/>
          </a:prstGeom>
          <a:solidFill>
            <a:srgbClr val="FF7E79"/>
          </a:solidFill>
          <a:ln w="38100">
            <a:noFill/>
          </a:ln>
        </p:spPr>
        <p:txBody>
          <a:bodyPr wrap="square" lIns="91440" tIns="45720" rIns="91440" bIns="45720" rtlCol="0" anchor="ctr">
            <a:spAutoFit/>
          </a:bodyPr>
          <a:lstStyle/>
          <a:p>
            <a:pPr algn="ctr">
              <a:spcAft>
                <a:spcPts val="1000"/>
              </a:spcAft>
            </a:pPr>
            <a:r>
              <a:rPr lang="en-US" sz="2800" dirty="0" smtClean="0">
                <a:solidFill>
                  <a:schemeClr val="bg1"/>
                </a:solidFill>
                <a:latin typeface="Gurmukhi MN"/>
              </a:rPr>
              <a:t>Metaphor with </a:t>
            </a:r>
            <a:r>
              <a:rPr lang="en-US" sz="2800" smtClean="0">
                <a:solidFill>
                  <a:schemeClr val="bg1"/>
                </a:solidFill>
                <a:latin typeface="Gurmukhi MN"/>
              </a:rPr>
              <a:t>a general message?</a:t>
            </a:r>
            <a:endParaRPr lang="en-US" sz="2800" dirty="0">
              <a:solidFill>
                <a:schemeClr val="bg1"/>
              </a:solidFill>
              <a:latin typeface="Gurmukhi MN"/>
            </a:endParaRPr>
          </a:p>
        </p:txBody>
      </p:sp>
      <p:sp>
        <p:nvSpPr>
          <p:cNvPr id="6" name="Content Placeholder 2"/>
          <p:cNvSpPr txBox="1">
            <a:spLocks/>
          </p:cNvSpPr>
          <p:nvPr/>
        </p:nvSpPr>
        <p:spPr>
          <a:xfrm>
            <a:off x="4637314" y="2011680"/>
            <a:ext cx="3878036" cy="4425696"/>
          </a:xfrm>
          <a:prstGeom prst="rect">
            <a:avLst/>
          </a:prstGeom>
        </p:spPr>
        <p:txBody>
          <a:bodyPr vert="horz" lIns="91440" tIns="45720" rIns="91440" bIns="45720" rtlCol="0" anchor="t">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8470" indent="-458470">
              <a:lnSpc>
                <a:spcPct val="100000"/>
              </a:lnSpc>
              <a:spcBef>
                <a:spcPts val="400"/>
              </a:spcBef>
              <a:spcAft>
                <a:spcPts val="1400"/>
              </a:spcAft>
              <a:buSzPct val="80000"/>
              <a:buFont typeface="Wingdings" charset="2"/>
              <a:buChar char="Ø"/>
            </a:pPr>
            <a:r>
              <a:rPr lang="en-US" sz="3200" dirty="0" smtClean="0">
                <a:solidFill>
                  <a:srgbClr val="FF7E79"/>
                </a:solidFill>
                <a:latin typeface="Gurmukhi MN"/>
              </a:rPr>
              <a:t>Exaggerated descriptions</a:t>
            </a:r>
          </a:p>
          <a:p>
            <a:pPr marL="458470" indent="-458470">
              <a:lnSpc>
                <a:spcPct val="100000"/>
              </a:lnSpc>
              <a:spcBef>
                <a:spcPts val="400"/>
              </a:spcBef>
              <a:spcAft>
                <a:spcPts val="1400"/>
              </a:spcAft>
              <a:buSzPct val="80000"/>
              <a:buFont typeface="Wingdings" charset="2"/>
              <a:buChar char="Ø"/>
            </a:pPr>
            <a:r>
              <a:rPr lang="en-US" sz="3200" dirty="0" smtClean="0">
                <a:solidFill>
                  <a:srgbClr val="FF7E79"/>
                </a:solidFill>
                <a:latin typeface="Gurmukhi MN"/>
                <a:ea typeface="Gurmukhi MN" charset="0"/>
                <a:cs typeface="Gurmukhi MN" charset="0"/>
              </a:rPr>
              <a:t>Sequence of events doesn’t work literally</a:t>
            </a:r>
          </a:p>
          <a:p>
            <a:pPr marL="458470" indent="-458470">
              <a:lnSpc>
                <a:spcPct val="100000"/>
              </a:lnSpc>
              <a:spcBef>
                <a:spcPts val="400"/>
              </a:spcBef>
              <a:spcAft>
                <a:spcPts val="1400"/>
              </a:spcAft>
              <a:buSzPct val="80000"/>
              <a:buFont typeface="Wingdings" charset="2"/>
              <a:buChar char="Ø"/>
            </a:pPr>
            <a:r>
              <a:rPr lang="en-US" sz="3200" dirty="0" smtClean="0">
                <a:solidFill>
                  <a:srgbClr val="FF7E79"/>
                </a:solidFill>
                <a:latin typeface="Gurmukhi MN"/>
                <a:ea typeface="Gurmukhi MN" charset="0"/>
                <a:cs typeface="Gurmukhi MN" charset="0"/>
              </a:rPr>
              <a:t>Symbolic numbers (7)</a:t>
            </a:r>
            <a:endParaRPr lang="en-US" sz="3200" dirty="0">
              <a:solidFill>
                <a:srgbClr val="FF7E79"/>
              </a:solidFill>
              <a:latin typeface="Gurmukhi MN"/>
              <a:ea typeface="Gurmukhi MN" charset="0"/>
              <a:cs typeface="Gurmukhi MN" charset="0"/>
            </a:endParaRPr>
          </a:p>
        </p:txBody>
      </p:sp>
    </p:spTree>
    <p:extLst>
      <p:ext uri="{BB962C8B-B14F-4D97-AF65-F5344CB8AC3E}">
        <p14:creationId xmlns:p14="http://schemas.microsoft.com/office/powerpoint/2010/main" val="11920096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bldLvl="2"/>
      <p:bldP spid="4" grpId="0" animBg="1"/>
      <p:bldP spid="5" grpId="0" animBg="1"/>
      <p:bldP spid="6"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Ezekiel 38-39</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946945" y="1303113"/>
            <a:ext cx="7250109" cy="3298339"/>
          </a:xfrm>
          <a:prstGeom prst="rect">
            <a:avLst/>
          </a:prstGeom>
          <a:noFill/>
          <a:ln w="38100">
            <a:solidFill>
              <a:schemeClr val="tx1"/>
            </a:solidFill>
          </a:ln>
        </p:spPr>
        <p:txBody>
          <a:bodyPr wrap="square" lIns="91440" tIns="45720" rIns="91440" bIns="45720" rtlCol="0" anchor="ctr">
            <a:spAutoFit/>
          </a:bodyPr>
          <a:lstStyle/>
          <a:p>
            <a:pPr algn="ctr">
              <a:spcAft>
                <a:spcPts val="1000"/>
              </a:spcAft>
            </a:pPr>
            <a:r>
              <a:rPr lang="en-US" sz="4000" b="1" dirty="0" smtClean="0">
                <a:latin typeface="Gurmukhi MN"/>
              </a:rPr>
              <a:t>Closing Question</a:t>
            </a:r>
            <a:r>
              <a:rPr lang="en-US" sz="4000" b="1" dirty="0" smtClean="0">
                <a:latin typeface="Gurmukhi MN"/>
              </a:rPr>
              <a:t>: </a:t>
            </a:r>
          </a:p>
          <a:p>
            <a:pPr algn="ctr">
              <a:spcAft>
                <a:spcPts val="1000"/>
              </a:spcAft>
            </a:pPr>
            <a:r>
              <a:rPr lang="en-US" sz="4000" i="1" dirty="0" smtClean="0">
                <a:latin typeface="Gurmukhi MN"/>
              </a:rPr>
              <a:t>If this is a metaphor  </a:t>
            </a:r>
            <a:r>
              <a:rPr lang="en-US" sz="4000" dirty="0" smtClean="0">
                <a:latin typeface="Gurmukhi MN"/>
              </a:rPr>
              <a:t>with a more general meaning for God’s people, then what are we to take from it? </a:t>
            </a:r>
            <a:endParaRPr lang="en-US" sz="4000" dirty="0">
              <a:latin typeface="Gurmukhi MN"/>
            </a:endParaRPr>
          </a:p>
        </p:txBody>
      </p:sp>
    </p:spTree>
    <p:extLst>
      <p:ext uri="{BB962C8B-B14F-4D97-AF65-F5344CB8AC3E}">
        <p14:creationId xmlns:p14="http://schemas.microsoft.com/office/powerpoint/2010/main" val="935395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142389"/>
            <a:ext cx="7886700" cy="818905"/>
          </a:xfrm>
        </p:spPr>
        <p:txBody>
          <a:bodyPr>
            <a:normAutofit/>
          </a:bodyPr>
          <a:lstStyle/>
          <a:p>
            <a:pPr algn="ctr"/>
            <a:r>
              <a:rPr lang="en-US" sz="3600" dirty="0" smtClean="0">
                <a:solidFill>
                  <a:srgbClr val="FF7E79"/>
                </a:solidFill>
                <a:latin typeface="Gurmukhi MN"/>
                <a:ea typeface="Gurmukhi MN" charset="0"/>
                <a:cs typeface="Gurmukhi MN" charset="0"/>
              </a:rPr>
              <a:t>Ezekiel </a:t>
            </a:r>
            <a:r>
              <a:rPr lang="en-US" sz="3600" dirty="0" smtClean="0">
                <a:solidFill>
                  <a:srgbClr val="FF7E79"/>
                </a:solidFill>
                <a:latin typeface="Gurmukhi MN"/>
                <a:ea typeface="Gurmukhi MN" charset="0"/>
                <a:cs typeface="Gurmukhi MN" charset="0"/>
              </a:rPr>
              <a:t>38-39 in Revelation</a:t>
            </a:r>
            <a:r>
              <a:rPr lang="en-US" sz="3600" dirty="0">
                <a:solidFill>
                  <a:srgbClr val="FF7E79"/>
                </a:solidFill>
                <a:latin typeface="Gurmukhi MN"/>
                <a:ea typeface="Gurmukhi MN" charset="0"/>
                <a:cs typeface="Gurmukhi MN" charset="0"/>
              </a:rPr>
              <a:t> </a:t>
            </a:r>
          </a:p>
        </p:txBody>
      </p:sp>
      <p:sp>
        <p:nvSpPr>
          <p:cNvPr id="4" name="TextBox 3">
            <a:extLst>
              <a:ext uri="{FF2B5EF4-FFF2-40B4-BE49-F238E27FC236}">
                <a16:creationId xmlns="" xmlns:a16="http://schemas.microsoft.com/office/drawing/2014/main" id="{CF37D074-00D0-0212-7D15-CABCE341661C}"/>
              </a:ext>
            </a:extLst>
          </p:cNvPr>
          <p:cNvSpPr txBox="1"/>
          <p:nvPr/>
        </p:nvSpPr>
        <p:spPr>
          <a:xfrm>
            <a:off x="628650" y="1124064"/>
            <a:ext cx="7886700" cy="4832092"/>
          </a:xfrm>
          <a:prstGeom prst="rect">
            <a:avLst/>
          </a:prstGeom>
          <a:noFill/>
          <a:ln w="38100">
            <a:noFill/>
          </a:ln>
        </p:spPr>
        <p:txBody>
          <a:bodyPr wrap="square" lIns="91440" tIns="45720" rIns="91440" bIns="45720" rtlCol="0" anchor="ctr">
            <a:spAutoFit/>
          </a:bodyPr>
          <a:lstStyle/>
          <a:p>
            <a:pPr algn="ctr">
              <a:spcAft>
                <a:spcPts val="1000"/>
              </a:spcAft>
            </a:pPr>
            <a:r>
              <a:rPr lang="en-US" sz="2800" baseline="30000" dirty="0" smtClean="0">
                <a:latin typeface="Gurmukhi MN"/>
              </a:rPr>
              <a:t>19:17</a:t>
            </a:r>
            <a:r>
              <a:rPr lang="en-US" sz="2800" dirty="0" smtClean="0">
                <a:latin typeface="Gurmukhi MN"/>
              </a:rPr>
              <a:t> </a:t>
            </a:r>
            <a:r>
              <a:rPr lang="en-US" sz="2800" dirty="0">
                <a:latin typeface="Gurmukhi MN"/>
              </a:rPr>
              <a:t>Then I saw an angel standing in the sun, and with a loud voice he called to all the birds that fly directly overhead, “Come, gather for the great supper of God, </a:t>
            </a:r>
            <a:r>
              <a:rPr lang="en-US" sz="2800" baseline="30000" dirty="0">
                <a:latin typeface="Gurmukhi MN"/>
              </a:rPr>
              <a:t>18</a:t>
            </a:r>
            <a:r>
              <a:rPr lang="en-US" sz="2800" dirty="0">
                <a:latin typeface="Gurmukhi MN"/>
              </a:rPr>
              <a:t> to eat the flesh of kings, the flesh of captains, the flesh of </a:t>
            </a:r>
            <a:r>
              <a:rPr lang="en-US" sz="2800" dirty="0" smtClean="0">
                <a:latin typeface="Gurmukhi MN"/>
              </a:rPr>
              <a:t>mighty men</a:t>
            </a:r>
            <a:r>
              <a:rPr lang="en-US" sz="2800" dirty="0">
                <a:latin typeface="Gurmukhi MN"/>
              </a:rPr>
              <a:t>, the flesh of horses and their </a:t>
            </a:r>
            <a:r>
              <a:rPr lang="en-US" sz="2800" dirty="0" smtClean="0">
                <a:latin typeface="Gurmukhi MN"/>
              </a:rPr>
              <a:t>riders, and </a:t>
            </a:r>
            <a:r>
              <a:rPr lang="en-US" sz="2800" dirty="0">
                <a:latin typeface="Gurmukhi MN"/>
              </a:rPr>
              <a:t>the flesh of all men, both free and slave, both small and great.” </a:t>
            </a:r>
            <a:r>
              <a:rPr lang="mr-IN" sz="2800" dirty="0" smtClean="0">
                <a:latin typeface="Gurmukhi MN"/>
              </a:rPr>
              <a:t>…</a:t>
            </a:r>
            <a:r>
              <a:rPr lang="en-US" sz="2800" dirty="0" smtClean="0">
                <a:latin typeface="Gurmukhi MN"/>
              </a:rPr>
              <a:t> </a:t>
            </a:r>
            <a:r>
              <a:rPr lang="en-US" sz="2800" baseline="30000" dirty="0">
                <a:latin typeface="Gurmukhi MN"/>
              </a:rPr>
              <a:t>21</a:t>
            </a:r>
            <a:r>
              <a:rPr lang="en-US" sz="2800" dirty="0">
                <a:latin typeface="Gurmukhi MN"/>
              </a:rPr>
              <a:t> And the rest were slain by the sword that came from the mouth of him who was sitting on the horse, and all the birds were gorged with their flesh.</a:t>
            </a:r>
            <a:endParaRPr lang="en-US" sz="2800" dirty="0">
              <a:latin typeface="Gurmukhi MN"/>
            </a:endParaRPr>
          </a:p>
        </p:txBody>
      </p:sp>
      <p:cxnSp>
        <p:nvCxnSpPr>
          <p:cNvPr id="5" name="Straight Connector 4"/>
          <p:cNvCxnSpPr/>
          <p:nvPr/>
        </p:nvCxnSpPr>
        <p:spPr>
          <a:xfrm>
            <a:off x="4428309" y="2011680"/>
            <a:ext cx="3879668" cy="0"/>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5401802" y="2873207"/>
            <a:ext cx="2473235" cy="622"/>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504717" y="5880890"/>
            <a:ext cx="6784599" cy="622"/>
          </a:xfrm>
          <a:prstGeom prst="line">
            <a:avLst/>
          </a:prstGeom>
          <a:ln w="38100">
            <a:solidFill>
              <a:schemeClr val="accent4"/>
            </a:solidFill>
          </a:ln>
        </p:spPr>
        <p:style>
          <a:lnRef idx="1">
            <a:schemeClr val="accent1"/>
          </a:lnRef>
          <a:fillRef idx="0">
            <a:schemeClr val="accent1"/>
          </a:fillRef>
          <a:effectRef idx="0">
            <a:schemeClr val="accent1"/>
          </a:effectRef>
          <a:fontRef idx="minor">
            <a:schemeClr val="tx1"/>
          </a:fontRef>
        </p:style>
      </p:cxnSp>
      <p:sp>
        <p:nvSpPr>
          <p:cNvPr id="11" name="Line Callout 1 10"/>
          <p:cNvSpPr/>
          <p:nvPr/>
        </p:nvSpPr>
        <p:spPr>
          <a:xfrm>
            <a:off x="2165324" y="3136134"/>
            <a:ext cx="2821577" cy="1241225"/>
          </a:xfrm>
          <a:prstGeom prst="borderCallout1">
            <a:avLst>
              <a:gd name="adj1" fmla="val 51031"/>
              <a:gd name="adj2" fmla="val 100201"/>
              <a:gd name="adj3" fmla="val 97855"/>
              <a:gd name="adj4" fmla="val 123261"/>
            </a:avLst>
          </a:prstGeom>
          <a:solidFill>
            <a:schemeClr val="accent1"/>
          </a:solidFill>
          <a:ln w="38100">
            <a:solidFill>
              <a:schemeClr val="accent1"/>
            </a:solidFill>
            <a:headEnd type="none" w="med" len="med"/>
            <a:tailEnd type="arrow"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smtClean="0">
                <a:solidFill>
                  <a:schemeClr val="bg1"/>
                </a:solidFill>
                <a:latin typeface="Gurmukhi MN" charset="0"/>
                <a:ea typeface="Gurmukhi MN" charset="0"/>
                <a:cs typeface="Gurmukhi MN" charset="0"/>
              </a:rPr>
              <a:t>Defeat of beast &amp; false prophet, agents of evil one</a:t>
            </a:r>
            <a:endParaRPr lang="en-US" sz="2400">
              <a:solidFill>
                <a:schemeClr val="bg1"/>
              </a:solidFill>
              <a:latin typeface="Gurmukhi MN" charset="0"/>
              <a:ea typeface="Gurmukhi MN" charset="0"/>
              <a:cs typeface="Gurmukhi MN" charset="0"/>
            </a:endParaRPr>
          </a:p>
        </p:txBody>
      </p:sp>
    </p:spTree>
    <p:extLst>
      <p:ext uri="{BB962C8B-B14F-4D97-AF65-F5344CB8AC3E}">
        <p14:creationId xmlns:p14="http://schemas.microsoft.com/office/powerpoint/2010/main" val="162033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animEffect transition="in" filter="wipe(left)">
                                      <p:cBhvr>
                                        <p:cTn id="11" dur="1000"/>
                                        <p:tgtEl>
                                          <p:spTgt spid="5"/>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left)">
                                      <p:cBhvr>
                                        <p:cTn id="16" dur="10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8" fill="hold" nodeType="click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10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2"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right)">
                                      <p:cBhvr>
                                        <p:cTn id="2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1" grpId="0" animBg="1"/>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5632</TotalTime>
  <Words>851</Words>
  <Application>Microsoft Macintosh PowerPoint</Application>
  <PresentationFormat>On-screen Show (4:3)</PresentationFormat>
  <Paragraphs>56</Paragraphs>
  <Slides>13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13</vt:i4>
      </vt:variant>
    </vt:vector>
  </HeadingPairs>
  <TitlesOfParts>
    <vt:vector size="20" baseType="lpstr">
      <vt:lpstr>Calibri</vt:lpstr>
      <vt:lpstr>Calibri Light</vt:lpstr>
      <vt:lpstr>Gurmukhi MN</vt:lpstr>
      <vt:lpstr>Mangal</vt:lpstr>
      <vt:lpstr>Wingdings</vt:lpstr>
      <vt:lpstr>Arial</vt:lpstr>
      <vt:lpstr>Office Theme</vt:lpstr>
      <vt:lpstr>The Book of Ezekiel</vt:lpstr>
      <vt:lpstr>Ezekiel 38 (Review) </vt:lpstr>
      <vt:lpstr>The Outcome (39:1-8) </vt:lpstr>
      <vt:lpstr>The Outcome (39:9-20) </vt:lpstr>
      <vt:lpstr>The Outcome (39:21-29) </vt:lpstr>
      <vt:lpstr>Ezekiel 38-39 (Overview) </vt:lpstr>
      <vt:lpstr>Ezekiel 38-39: What does it mean? </vt:lpstr>
      <vt:lpstr>Ezekiel 38-39 </vt:lpstr>
      <vt:lpstr>Ezekiel 38-39 in Revelation </vt:lpstr>
      <vt:lpstr>Ezekiel 38-39 in Revelation </vt:lpstr>
      <vt:lpstr>Ezekiel 38-39 in Revelation </vt:lpstr>
      <vt:lpstr>Class Objectives</vt:lpstr>
      <vt:lpstr>The Book of Ezekiel</vt:lpstr>
    </vt:vector>
  </TitlesOfParts>
  <Company/>
  <LinksUpToDate>false</LinksUpToDate>
  <SharedDoc>false</SharedDoc>
  <HyperlinksChanged>false</HyperlinksChanged>
  <AppVersion>15.0026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Book of Ezekiel</dc:title>
  <dc:creator>Microsoft Office User</dc:creator>
  <cp:lastModifiedBy>Microsoft Office User</cp:lastModifiedBy>
  <cp:revision>286</cp:revision>
  <cp:lastPrinted>2022-07-20T17:08:00Z</cp:lastPrinted>
  <dcterms:created xsi:type="dcterms:W3CDTF">2022-03-02T15:56:44Z</dcterms:created>
  <dcterms:modified xsi:type="dcterms:W3CDTF">2022-07-20T17:09:14Z</dcterms:modified>
</cp:coreProperties>
</file>