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7"/>
  </p:handoutMasterIdLst>
  <p:sldIdLst>
    <p:sldId id="257" r:id="rId2"/>
    <p:sldId id="295" r:id="rId3"/>
    <p:sldId id="363" r:id="rId4"/>
    <p:sldId id="376" r:id="rId5"/>
    <p:sldId id="366" r:id="rId6"/>
    <p:sldId id="367" r:id="rId7"/>
    <p:sldId id="375" r:id="rId8"/>
    <p:sldId id="377" r:id="rId9"/>
    <p:sldId id="368" r:id="rId10"/>
    <p:sldId id="370" r:id="rId11"/>
    <p:sldId id="371" r:id="rId12"/>
    <p:sldId id="373" r:id="rId13"/>
    <p:sldId id="374" r:id="rId14"/>
    <p:sldId id="3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009193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80"/>
    <p:restoredTop sz="94586"/>
  </p:normalViewPr>
  <p:slideViewPr>
    <p:cSldViewPr snapToGrid="0" snapToObjects="1">
      <p:cViewPr>
        <p:scale>
          <a:sx n="93" d="100"/>
          <a:sy n="93" d="100"/>
        </p:scale>
        <p:origin x="30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E04D-845F-8D4B-8B09-72FFFF378FC0}" type="datetimeFigureOut">
              <a:rPr lang="en-US" smtClean="0"/>
              <a:t>8/13/22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B3672-C14A-9145-879D-F43753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AB1-C44D-D947-9CF9-45D859BE840B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1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8562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#47</a:t>
            </a:r>
          </a:p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Justice &amp; Worship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6158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0"/>
            <a:ext cx="4518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Economic Regulation (45:8-17)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961293"/>
            <a:ext cx="7886700" cy="5716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Princes won’t oppress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people,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evicting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them from their land. (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45:8-9) 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They’ll execute justice/righteousness, let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people live on their land. (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45:9)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E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conomic boundaries—resetting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of weights &amp;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measures.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45:10-12)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Fair relationship btw. people/prince: people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bring an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offering;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prince provides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for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feasts. (45:13-17) </a:t>
            </a:r>
            <a:endParaRPr lang="en-US" sz="3200" dirty="0" smtClean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i="1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How does this translate to New Covenant? </a:t>
            </a:r>
            <a:endParaRPr lang="en-US" i="1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Ritual Observance (45:18 </a:t>
            </a:r>
            <a:r>
              <a:rPr lang="mr-IN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–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46:24)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84217"/>
            <a:ext cx="7886700" cy="543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Y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early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celebrations that take place in this imagined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society. (45:18-25)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M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ore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frequent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days, Sabbath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(weekly)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&amp; New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Moon (monthly). (46:1-10)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Offerings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made daily; prince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plays a central role in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feasts. (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46:11-15)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R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ooms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where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offerings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would be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boiled or baked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. (46:19-24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How does this translate to New Covenant?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the emphasis on justice and fairness in Ezekiel’s envisioned society.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the emphasis on ritual observance in Ezekiel’s envisioned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society.</a:t>
            </a:r>
          </a:p>
        </p:txBody>
      </p:sp>
    </p:spTree>
    <p:extLst>
      <p:ext uri="{BB962C8B-B14F-4D97-AF65-F5344CB8AC3E}">
        <p14:creationId xmlns:p14="http://schemas.microsoft.com/office/powerpoint/2010/main" val="18794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For Wednesday: Ezekiel 47-48</a:t>
            </a:r>
          </a:p>
        </p:txBody>
      </p:sp>
    </p:spTree>
    <p:extLst>
      <p:ext uri="{BB962C8B-B14F-4D97-AF65-F5344CB8AC3E}">
        <p14:creationId xmlns:p14="http://schemas.microsoft.com/office/powerpoint/2010/main" val="14714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the emphasis on </a:t>
            </a:r>
            <a:r>
              <a:rPr lang="en-US" sz="3600" b="1" dirty="0">
                <a:latin typeface="Gurmukhi MN" charset="0"/>
                <a:ea typeface="Gurmukhi MN" charset="0"/>
                <a:cs typeface="Gurmukhi MN" charset="0"/>
              </a:rPr>
              <a:t>justice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 and fairness in Ezekiel’s envisioned society.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the emphasis on </a:t>
            </a:r>
            <a:r>
              <a:rPr lang="en-US" sz="3600" b="1" dirty="0">
                <a:latin typeface="Gurmukhi MN" charset="0"/>
                <a:ea typeface="Gurmukhi MN" charset="0"/>
                <a:cs typeface="Gurmukhi MN" charset="0"/>
              </a:rPr>
              <a:t>ritual observance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 in Ezekiel’s envisioned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society.</a:t>
            </a:r>
          </a:p>
        </p:txBody>
      </p:sp>
    </p:spTree>
    <p:extLst>
      <p:ext uri="{BB962C8B-B14F-4D97-AF65-F5344CB8AC3E}">
        <p14:creationId xmlns:p14="http://schemas.microsoft.com/office/powerpoint/2010/main" val="3384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Structure </a:t>
            </a:r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of Ezekiel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3006936"/>
            <a:ext cx="2882646" cy="138499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1-24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Judgment on Jerusalem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1024" y="3006935"/>
            <a:ext cx="1901952" cy="138499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ch.</a:t>
            </a: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25-32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Judg. on Nations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0240" y="3006935"/>
            <a:ext cx="2785110" cy="138499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33-48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Hope for Israel’s Future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8992" y="1737093"/>
            <a:ext cx="1463040" cy="1070812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Broken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(33:21)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9504" y="1737093"/>
            <a:ext cx="1463040" cy="1070812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Besieged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(24:1)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720" y="1737094"/>
            <a:ext cx="1463040" cy="1070811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Bowed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(1:2)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9345" y="4438559"/>
            <a:ext cx="1976005" cy="1569660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40-48</a:t>
            </a:r>
            <a:endParaRPr lang="en-US" sz="2400" b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New temple, new society,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new land.</a:t>
            </a:r>
            <a:endParaRPr lang="en-US" sz="24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Ezekiel’s Temple (40-48)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682" y="1314930"/>
            <a:ext cx="4068042" cy="3416320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</a:t>
            </a:r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40-42</a:t>
            </a:r>
            <a:endParaRPr lang="en-US" sz="2800" b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God </a:t>
            </a:r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orders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the space: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Walls, gates, (holy vs. profane)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Designated spaces (Most Holy Place)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Rooms &amp; Chambers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1275" y="1314930"/>
            <a:ext cx="4068042" cy="3416320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</a:t>
            </a:r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43-44</a:t>
            </a:r>
            <a:endParaRPr lang="en-US" sz="2800" b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God </a:t>
            </a:r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fills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the space: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His glory comes &amp; fills the temple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Altar (Atonement)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Prince, Levites, Priests, &amp; their work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8777" y="4932485"/>
            <a:ext cx="6506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Symbols </a:t>
            </a:r>
            <a:r>
              <a:rPr lang="en-US" sz="32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  <a:sym typeface="Wingdings"/>
              </a:rPr>
              <a:t> Meaning (Principle)  Fulfillment in Christ’s kingdom (now and/or later)</a:t>
            </a:r>
            <a:endParaRPr lang="en-US" sz="32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Entrance &amp; Exits (Ezekiel 44:1-16)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84217"/>
            <a:ext cx="7886700" cy="543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Levites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not allowed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to serve as priests or come near the holy things because of their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idolatry.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(10,12-13)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sons of </a:t>
            </a:r>
            <a:r>
              <a:rPr lang="en-US" sz="3200" dirty="0" err="1">
                <a:latin typeface="Gurmukhi MN" charset="0"/>
                <a:ea typeface="Gurmukhi MN" charset="0"/>
                <a:cs typeface="Gurmukhi MN" charset="0"/>
              </a:rPr>
              <a:t>Zadok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—who kept their charge—will serve before God and with His holy things. (15-16)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600"/>
              </a:spcAft>
              <a:buSzPct val="80000"/>
              <a:buFont typeface="Wingdings" charset="2"/>
              <a:buChar char="Ø"/>
            </a:pPr>
            <a:r>
              <a:rPr lang="en-US" sz="3200" i="1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What principle is at work here and how do we see it in Jesus’ kingdom? </a:t>
            </a:r>
            <a:endParaRPr lang="en-US" sz="3200" i="1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Examples of Divisions of Labor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177636"/>
            <a:ext cx="7886700" cy="5337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Members of the Body (1 Cor. 12)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Gifts in the Church (Eph. 4)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Elders &amp; Deacons (Acts 6)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Men &amp; Women (1 Tim. 2)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Parable of the Talents (Matt. 25)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Degrees of Suffering (John 21)</a:t>
            </a:r>
          </a:p>
        </p:txBody>
      </p:sp>
    </p:spTree>
    <p:extLst>
      <p:ext uri="{BB962C8B-B14F-4D97-AF65-F5344CB8AC3E}">
        <p14:creationId xmlns:p14="http://schemas.microsoft.com/office/powerpoint/2010/main" val="195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Zadokite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Instructions (44:17-27)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961294"/>
            <a:ext cx="7886700" cy="555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R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egulations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for these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priests: 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b="1" dirty="0">
                <a:latin typeface="Gurmukhi MN" charset="0"/>
                <a:ea typeface="Gurmukhi MN" charset="0"/>
                <a:cs typeface="Gurmukhi MN" charset="0"/>
              </a:rPr>
              <a:t>Work clothes (17-18) 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- avoid sweat (Deut. 23)</a:t>
            </a:r>
          </a:p>
          <a:p>
            <a:pPr marL="915988" lvl="1" indent="-4587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Street clothes (19) 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- to not transmit holiness</a:t>
            </a:r>
          </a:p>
          <a:p>
            <a:pPr marL="915988" lvl="1" indent="-4587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Hair </a:t>
            </a:r>
            <a:r>
              <a:rPr lang="en-US" b="1" dirty="0">
                <a:latin typeface="Gurmukhi MN" charset="0"/>
                <a:ea typeface="Gurmukhi MN" charset="0"/>
                <a:cs typeface="Gurmukhi MN" charset="0"/>
              </a:rPr>
              <a:t>length (20) </a:t>
            </a:r>
            <a:r>
              <a:rPr lang="en-US" dirty="0">
                <a:latin typeface="Gurmukhi MN" charset="0"/>
                <a:ea typeface="Gurmukhi MN" charset="0"/>
                <a:cs typeface="Gurmukhi MN" charset="0"/>
              </a:rPr>
              <a:t>-  in-between long 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&amp; shaved </a:t>
            </a:r>
          </a:p>
          <a:p>
            <a:pPr marL="915988" lvl="1" indent="-4587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Wine (21) 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- no imbibing on the job (Lev. 10)</a:t>
            </a:r>
          </a:p>
          <a:p>
            <a:pPr marL="915988" lvl="1" indent="-4587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Marriage </a:t>
            </a:r>
            <a:r>
              <a:rPr lang="en-US" b="1" dirty="0">
                <a:latin typeface="Gurmukhi MN" charset="0"/>
                <a:ea typeface="Gurmukhi MN" charset="0"/>
                <a:cs typeface="Gurmukhi MN" charset="0"/>
              </a:rPr>
              <a:t>(22) </a:t>
            </a:r>
            <a:r>
              <a:rPr lang="en-US" dirty="0">
                <a:latin typeface="Gurmukhi MN" charset="0"/>
                <a:ea typeface="Gurmukhi MN" charset="0"/>
                <a:cs typeface="Gurmukhi MN" charset="0"/>
              </a:rPr>
              <a:t>- only to 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virgins</a:t>
            </a:r>
          </a:p>
          <a:p>
            <a:pPr marL="915988" lvl="1" indent="-4587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Public role (23-24) 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- teach the people </a:t>
            </a:r>
          </a:p>
          <a:p>
            <a:pPr marL="915988" lvl="1" indent="-458788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Mourning </a:t>
            </a:r>
            <a:r>
              <a:rPr lang="en-US" b="1" dirty="0">
                <a:latin typeface="Gurmukhi MN" charset="0"/>
                <a:ea typeface="Gurmukhi MN" charset="0"/>
                <a:cs typeface="Gurmukhi MN" charset="0"/>
              </a:rPr>
              <a:t>(25-27) </a:t>
            </a:r>
            <a:r>
              <a:rPr lang="en-US" dirty="0">
                <a:latin typeface="Gurmukhi MN" charset="0"/>
                <a:ea typeface="Gurmukhi MN" charset="0"/>
                <a:cs typeface="Gurmukhi MN" charset="0"/>
              </a:rPr>
              <a:t>- only 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family (Lev. </a:t>
            </a:r>
            <a:r>
              <a:rPr lang="en-US" dirty="0">
                <a:latin typeface="Gurmukhi MN" charset="0"/>
                <a:ea typeface="Gurmukhi MN" charset="0"/>
                <a:cs typeface="Gurmukhi MN" charset="0"/>
              </a:rPr>
              <a:t>21:1-3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)</a:t>
            </a:r>
          </a:p>
          <a:p>
            <a:pPr marL="458788" indent="-458788">
              <a:lnSpc>
                <a:spcPct val="100000"/>
              </a:lnSpc>
              <a:spcBef>
                <a:spcPts val="600"/>
              </a:spcBef>
              <a:buSzPct val="80000"/>
              <a:buFont typeface="Wingdings" charset="2"/>
              <a:buChar char="Ø"/>
            </a:pPr>
            <a:r>
              <a:rPr lang="en-US" sz="3200" i="1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What principle is at work here and how do we see it in Jesus’ </a:t>
            </a:r>
            <a:r>
              <a:rPr lang="en-US" sz="3200" i="1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kingdom?</a:t>
            </a:r>
          </a:p>
        </p:txBody>
      </p:sp>
    </p:spTree>
    <p:extLst>
      <p:ext uri="{BB962C8B-B14F-4D97-AF65-F5344CB8AC3E}">
        <p14:creationId xmlns:p14="http://schemas.microsoft.com/office/powerpoint/2010/main" val="16453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Ezekiel’s Temple (40-48)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612" y="1314930"/>
            <a:ext cx="4068042" cy="3416320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</a:t>
            </a:r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40-42</a:t>
            </a:r>
            <a:endParaRPr lang="en-US" sz="2800" b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God </a:t>
            </a:r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orders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the space: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Walls, gates, (holy vs. profane)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Designated spaces (Most Holy Place)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Rooms &amp; Chambers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4346" y="1314930"/>
            <a:ext cx="4068042" cy="3416320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</a:t>
            </a:r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43-44</a:t>
            </a:r>
            <a:endParaRPr lang="en-US" sz="2800" b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God </a:t>
            </a:r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fills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the space: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His glory comes &amp; fills the temple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Altar (Atonement)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Prince, Levites, Priests, &amp; their work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612" y="4847841"/>
            <a:ext cx="826077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</a:t>
            </a:r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45-48</a:t>
            </a:r>
            <a:endParaRPr lang="en-US" sz="2800" b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A new order for God’s </a:t>
            </a:r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land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and </a:t>
            </a:r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society:</a:t>
            </a:r>
            <a:endParaRPr lang="en-US" sz="2800" dirty="0" smtClean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Inheritance (Ezekiel 44:28 </a:t>
            </a:r>
            <a:r>
              <a:rPr lang="mr-IN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–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45:8)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84217"/>
            <a:ext cx="7886700" cy="543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200" dirty="0" err="1" smtClean="0">
                <a:latin typeface="Gurmukhi MN" charset="0"/>
                <a:ea typeface="Gurmukhi MN" charset="0"/>
                <a:cs typeface="Gurmukhi MN" charset="0"/>
              </a:rPr>
              <a:t>Zadokite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priests receive no land as inheritance, because God is their inheritance. (28; see Numbers 18:20)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Sustenance comes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from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offerings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and tithes—a portion of which goes to the priests. (29-31; Leviticus 6:14-18)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A vision of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a newly-divided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land—with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portions for God (and the temple), the priests, and the prince. (45:1-8)</a:t>
            </a:r>
          </a:p>
        </p:txBody>
      </p:sp>
    </p:spTree>
    <p:extLst>
      <p:ext uri="{BB962C8B-B14F-4D97-AF65-F5344CB8AC3E}">
        <p14:creationId xmlns:p14="http://schemas.microsoft.com/office/powerpoint/2010/main" val="5908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6258</TotalTime>
  <Words>704</Words>
  <Application>Microsoft Macintosh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Gurmukhi MN</vt:lpstr>
      <vt:lpstr>Wingdings</vt:lpstr>
      <vt:lpstr>Office Theme</vt:lpstr>
      <vt:lpstr>The Book of Ezekiel</vt:lpstr>
      <vt:lpstr>Class Objectives</vt:lpstr>
      <vt:lpstr>Structure of Ezekiel</vt:lpstr>
      <vt:lpstr>Ezekiel’s Temple (40-48)</vt:lpstr>
      <vt:lpstr>Entrance &amp; Exits (Ezekiel 44:1-16)</vt:lpstr>
      <vt:lpstr>Examples of Divisions of Labor</vt:lpstr>
      <vt:lpstr>Zadokite Instructions (44:17-27)</vt:lpstr>
      <vt:lpstr>Ezekiel’s Temple (40-48)</vt:lpstr>
      <vt:lpstr>Inheritance (Ezekiel 44:28 – 45:8)</vt:lpstr>
      <vt:lpstr>PowerPoint Presentation</vt:lpstr>
      <vt:lpstr>PowerPoint Presentation</vt:lpstr>
      <vt:lpstr>Economic Regulation (45:8-17)</vt:lpstr>
      <vt:lpstr>Ritual Observance (45:18 – 46:24)</vt:lpstr>
      <vt:lpstr>Class Objectives</vt:lpstr>
      <vt:lpstr>The Book of Ezekiel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Ezekiel</dc:title>
  <dc:creator>Microsoft Office User</dc:creator>
  <cp:lastModifiedBy>Microsoft Office User</cp:lastModifiedBy>
  <cp:revision>158</cp:revision>
  <cp:lastPrinted>2022-08-13T23:46:36Z</cp:lastPrinted>
  <dcterms:created xsi:type="dcterms:W3CDTF">2022-03-02T15:56:44Z</dcterms:created>
  <dcterms:modified xsi:type="dcterms:W3CDTF">2022-08-13T23:47:26Z</dcterms:modified>
</cp:coreProperties>
</file>