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7" r:id="rId4"/>
    <p:sldId id="269" r:id="rId5"/>
    <p:sldId id="259" r:id="rId6"/>
    <p:sldId id="260" r:id="rId7"/>
    <p:sldId id="270" r:id="rId8"/>
    <p:sldId id="261" r:id="rId9"/>
    <p:sldId id="271" r:id="rId10"/>
    <p:sldId id="263" r:id="rId11"/>
    <p:sldId id="264" r:id="rId12"/>
    <p:sldId id="265" r:id="rId13"/>
    <p:sldId id="266"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94"/>
  </p:normalViewPr>
  <p:slideViewPr>
    <p:cSldViewPr snapToGrid="0">
      <p:cViewPr varScale="1">
        <p:scale>
          <a:sx n="121" d="100"/>
          <a:sy n="121"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991E18-E592-474E-87F0-217A8CD7C823}"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22110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91E18-E592-474E-87F0-217A8CD7C823}"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89195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91E18-E592-474E-87F0-217A8CD7C823}"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77964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91E18-E592-474E-87F0-217A8CD7C823}"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228916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991E18-E592-474E-87F0-217A8CD7C823}"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17857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991E18-E592-474E-87F0-217A8CD7C823}" type="datetimeFigureOut">
              <a:rPr lang="en-US" smtClean="0"/>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231805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991E18-E592-474E-87F0-217A8CD7C823}" type="datetimeFigureOut">
              <a:rPr lang="en-US" smtClean="0"/>
              <a:t>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37146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991E18-E592-474E-87F0-217A8CD7C823}" type="datetimeFigureOut">
              <a:rPr lang="en-US" smtClean="0"/>
              <a:t>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62003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91E18-E592-474E-87F0-217A8CD7C823}" type="datetimeFigureOut">
              <a:rPr lang="en-US" smtClean="0"/>
              <a:t>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47814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91E18-E592-474E-87F0-217A8CD7C823}" type="datetimeFigureOut">
              <a:rPr lang="en-US" smtClean="0"/>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171731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91E18-E592-474E-87F0-217A8CD7C823}" type="datetimeFigureOut">
              <a:rPr lang="en-US" smtClean="0"/>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8B74C-8EED-4345-951B-C1DF08EEC275}" type="slidenum">
              <a:rPr lang="en-US" smtClean="0"/>
              <a:t>‹#›</a:t>
            </a:fld>
            <a:endParaRPr lang="en-US"/>
          </a:p>
        </p:txBody>
      </p:sp>
    </p:spTree>
    <p:extLst>
      <p:ext uri="{BB962C8B-B14F-4D97-AF65-F5344CB8AC3E}">
        <p14:creationId xmlns:p14="http://schemas.microsoft.com/office/powerpoint/2010/main" val="280325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91E18-E592-474E-87F0-217A8CD7C823}" type="datetimeFigureOut">
              <a:rPr lang="en-US" smtClean="0"/>
              <a:t>11/6/22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8B74C-8EED-4345-951B-C1DF08EEC275}" type="slidenum">
              <a:rPr lang="en-US" smtClean="0"/>
              <a:t>‹#›</a:t>
            </a:fld>
            <a:endParaRPr lang="en-US"/>
          </a:p>
        </p:txBody>
      </p:sp>
    </p:spTree>
    <p:extLst>
      <p:ext uri="{BB962C8B-B14F-4D97-AF65-F5344CB8AC3E}">
        <p14:creationId xmlns:p14="http://schemas.microsoft.com/office/powerpoint/2010/main" val="3541217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leading to a mountain range&#10;&#10;Description automatically generated with low confidence">
            <a:extLst>
              <a:ext uri="{FF2B5EF4-FFF2-40B4-BE49-F238E27FC236}">
                <a16:creationId xmlns:a16="http://schemas.microsoft.com/office/drawing/2014/main" id="{939E53B0-EC56-E6DA-D5F1-50ADE10C030B}"/>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C27D338-5858-E226-250C-9DAF329F393B}"/>
              </a:ext>
            </a:extLst>
          </p:cNvPr>
          <p:cNvSpPr txBox="1"/>
          <p:nvPr/>
        </p:nvSpPr>
        <p:spPr>
          <a:xfrm>
            <a:off x="126124" y="578069"/>
            <a:ext cx="8891751" cy="1415772"/>
          </a:xfrm>
          <a:prstGeom prst="rect">
            <a:avLst/>
          </a:prstGeom>
          <a:noFill/>
        </p:spPr>
        <p:txBody>
          <a:bodyPr wrap="square" rtlCol="0">
            <a:spAutoFit/>
          </a:bodyPr>
          <a:lstStyle/>
          <a:p>
            <a:pPr algn="ctr"/>
            <a:r>
              <a:rPr lang="en-US" sz="5400" dirty="0">
                <a:latin typeface="Bradley Hand" pitchFamily="2" charset="77"/>
              </a:rPr>
              <a:t>Blessed Are The Peacemakers </a:t>
            </a:r>
          </a:p>
          <a:p>
            <a:pPr algn="ctr"/>
            <a:r>
              <a:rPr lang="en-US" sz="3200" dirty="0">
                <a:latin typeface="Lucida Handwriting" panose="03010101010101010101" pitchFamily="66" charset="77"/>
              </a:rPr>
              <a:t>Matthew 5:9</a:t>
            </a:r>
          </a:p>
        </p:txBody>
      </p:sp>
    </p:spTree>
    <p:extLst>
      <p:ext uri="{BB962C8B-B14F-4D97-AF65-F5344CB8AC3E}">
        <p14:creationId xmlns:p14="http://schemas.microsoft.com/office/powerpoint/2010/main" val="3614093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r>
              <a:rPr lang="en-US" sz="3200" b="1"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B.  He Leads Others to Make Peace with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How then will they call on him in whom they have not believed? And how are they to believe in him of whom they have never heard? And how are they to hear without someone preaching? And how are they to preach unless they are sent? As it is written, “How beautiful are the feet of those who preach the good news!”  (Rom. 10:14-15).  </a:t>
            </a:r>
          </a:p>
          <a:p>
            <a:pPr marL="0" indent="0">
              <a:buNone/>
            </a:pPr>
            <a:r>
              <a:rPr lang="en-US" b="1"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Evangelizing those that do not know God comes from our ability and willingness to integrate with them.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endParaRPr lang="en-US" b="1"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b="1">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Preaching Reconciliation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3811913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lstStyle/>
          <a:p>
            <a:pPr marL="0" indent="0">
              <a:buNone/>
            </a:pPr>
            <a:r>
              <a:rPr lang="en-US" dirty="0"/>
              <a:t>All this is from God, who through Christ reconciled us to himself and gave us the ministry of reconciliation; that is, in Christ God was reconciling the world to himself, not counting their trespasses against them, and entrusting to us the message of reconciliation. Therefore, we are ambassadors for Christ, God making his appeal through us. We implore you on behalf of Christ, be reconciled to God. (2 Cor. 5:18-20)</a:t>
            </a:r>
          </a:p>
          <a:p>
            <a:pPr marL="0" indent="0">
              <a:buNone/>
            </a:pPr>
            <a:r>
              <a:rPr lang="en-US" dirty="0"/>
              <a:t>For he himself is our peace, who has made us both one and has broken down in his flesh the dividing wall of hostility by abolishing the law of commandments expressed in ordinances, that he might create in himself one new man in place of the two, so making peace, (Eph. 2:14-15)</a:t>
            </a:r>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172690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lnSpcReduction="10000"/>
          </a:bodyPr>
          <a:lstStyle/>
          <a:p>
            <a:pPr marL="0" marR="0" indent="0" fontAlgn="base">
              <a:spcBef>
                <a:spcPts val="0"/>
              </a:spcBef>
              <a:spcAft>
                <a:spcPts val="2100"/>
              </a:spcAft>
              <a:buNone/>
            </a:pPr>
            <a:r>
              <a:rPr lang="en-US" sz="3600" b="1" dirty="0">
                <a:solidFill>
                  <a:srgbClr val="4472C4"/>
                </a:solidFill>
                <a:effectLst/>
                <a:ea typeface="Times New Roman" panose="02020603050405020304" pitchFamily="18" charset="0"/>
                <a:cs typeface="Arial" panose="020B0604020202020204" pitchFamily="34" charset="0"/>
              </a:rPr>
              <a:t>Righteousness Is a Perquisite for Peace.</a:t>
            </a:r>
            <a:r>
              <a:rPr lang="en-US" sz="3600" dirty="0">
                <a:solidFill>
                  <a:srgbClr val="4472C4"/>
                </a:solidFill>
                <a:effectLst/>
                <a:ea typeface="Times New Roman" panose="02020603050405020304" pitchFamily="18" charset="0"/>
                <a:cs typeface="Arial" panose="020B0604020202020204" pitchFamily="34" charset="0"/>
              </a:rPr>
              <a:t>  </a:t>
            </a:r>
            <a:endParaRPr lang="en-US" sz="3600" dirty="0">
              <a:effectLst/>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b="1" dirty="0">
                <a:solidFill>
                  <a:srgbClr val="4472C4"/>
                </a:solidFill>
                <a:effectLst/>
                <a:ea typeface="Times New Roman" panose="02020603050405020304" pitchFamily="18" charset="0"/>
                <a:cs typeface="Arial" panose="020B0604020202020204" pitchFamily="34" charset="0"/>
              </a:rPr>
              <a:t>We must pursue Purity &amp; Peace:</a:t>
            </a:r>
            <a:r>
              <a:rPr lang="en-US" sz="3600" dirty="0">
                <a:solidFill>
                  <a:srgbClr val="4472C4"/>
                </a:solidFill>
                <a:effectLst/>
                <a:ea typeface="Times New Roman" panose="02020603050405020304" pitchFamily="18" charset="0"/>
                <a:cs typeface="Arial" panose="020B0604020202020204" pitchFamily="34" charset="0"/>
              </a:rPr>
              <a:t> </a:t>
            </a:r>
            <a:endParaRPr lang="en-US" sz="3600" dirty="0">
              <a:effectLst/>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3600" b="1" dirty="0">
              <a:solidFill>
                <a:srgbClr val="1B1B1B"/>
              </a:solidFill>
              <a:effectLst/>
              <a:ea typeface="Times New Roman" panose="02020603050405020304" pitchFamily="18" charset="0"/>
              <a:cs typeface="Arial" panose="020B0604020202020204" pitchFamily="34" charset="0"/>
            </a:endParaRPr>
          </a:p>
          <a:p>
            <a:pPr marL="0" marR="0" indent="0" fontAlgn="base">
              <a:spcBef>
                <a:spcPts val="0"/>
              </a:spcBef>
              <a:spcAft>
                <a:spcPts val="0"/>
              </a:spcAft>
              <a:buNone/>
            </a:pPr>
            <a:r>
              <a:rPr lang="en-US" sz="3600" i="1" dirty="0">
                <a:solidFill>
                  <a:srgbClr val="1B1B1B"/>
                </a:solidFill>
                <a:effectLst/>
                <a:ea typeface="Times New Roman" panose="02020603050405020304" pitchFamily="18" charset="0"/>
                <a:cs typeface="Arial" panose="020B0604020202020204" pitchFamily="34" charset="0"/>
              </a:rPr>
              <a:t>14 Pursue peace with all people, and holiness, without which no one will see the Lord   (</a:t>
            </a:r>
            <a:r>
              <a:rPr lang="en-US" sz="3600" b="1" dirty="0">
                <a:solidFill>
                  <a:srgbClr val="1B1B1B"/>
                </a:solidFill>
                <a:effectLst/>
                <a:ea typeface="Times New Roman" panose="02020603050405020304" pitchFamily="18" charset="0"/>
                <a:cs typeface="Arial" panose="020B0604020202020204" pitchFamily="34" charset="0"/>
              </a:rPr>
              <a:t>Hebrews 12:14</a:t>
            </a:r>
            <a:r>
              <a:rPr lang="en-US" sz="3600" b="1" dirty="0">
                <a:solidFill>
                  <a:srgbClr val="1B1B1B"/>
                </a:solidFill>
                <a:ea typeface="Times New Roman" panose="02020603050405020304" pitchFamily="18" charset="0"/>
                <a:cs typeface="Arial" panose="020B0604020202020204" pitchFamily="34" charset="0"/>
              </a:rPr>
              <a:t>)</a:t>
            </a:r>
            <a:endParaRPr lang="en-US" sz="3600" i="1" dirty="0">
              <a:ea typeface="Times New Roman" panose="02020603050405020304" pitchFamily="18"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ea typeface="Times New Roman" panose="02020603050405020304" pitchFamily="18" charset="0"/>
                <a:cs typeface="Arial" panose="020B0604020202020204" pitchFamily="34" charset="0"/>
              </a:rPr>
              <a:t> </a:t>
            </a:r>
            <a:endParaRPr lang="en-US" sz="3600" dirty="0">
              <a:effectLst/>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i="1" dirty="0">
                <a:solidFill>
                  <a:srgbClr val="1B1B1B"/>
                </a:solidFill>
                <a:effectLst/>
                <a:ea typeface="Times New Roman" panose="02020603050405020304" pitchFamily="18" charset="0"/>
                <a:cs typeface="Arial" panose="020B0604020202020204" pitchFamily="34" charset="0"/>
              </a:rPr>
              <a:t>10 Mercy and truth have met together; Righteousness and peace have kissed</a:t>
            </a:r>
            <a:r>
              <a:rPr lang="en-US" sz="3600" dirty="0">
                <a:solidFill>
                  <a:srgbClr val="1B1B1B"/>
                </a:solidFill>
                <a:effectLst/>
                <a:ea typeface="Times New Roman" panose="02020603050405020304" pitchFamily="18" charset="0"/>
                <a:cs typeface="Arial" panose="020B0604020202020204" pitchFamily="34" charset="0"/>
              </a:rPr>
              <a:t>.      (</a:t>
            </a:r>
            <a:r>
              <a:rPr lang="en-US" sz="3600" b="1" dirty="0">
                <a:solidFill>
                  <a:srgbClr val="1B1B1B"/>
                </a:solidFill>
                <a:effectLst/>
                <a:ea typeface="Times New Roman" panose="02020603050405020304" pitchFamily="18" charset="0"/>
                <a:cs typeface="Arial" panose="020B0604020202020204" pitchFamily="34" charset="0"/>
              </a:rPr>
              <a:t>Psalms 85:10</a:t>
            </a:r>
            <a:r>
              <a:rPr lang="en-US" sz="3600" dirty="0">
                <a:solidFill>
                  <a:srgbClr val="1B1B1B"/>
                </a:solidFill>
                <a:effectLst/>
                <a:ea typeface="Times New Roman" panose="02020603050405020304" pitchFamily="18" charset="0"/>
                <a:cs typeface="Arial" panose="020B0604020202020204" pitchFamily="34" charset="0"/>
              </a:rPr>
              <a:t>) </a:t>
            </a:r>
            <a:endParaRPr lang="en-US" sz="3600" dirty="0">
              <a:effectLst/>
              <a:ea typeface="Calibri" panose="020F0502020204030204" pitchFamily="34" charset="0"/>
              <a:cs typeface="Arial" panose="020B0604020202020204" pitchFamily="34" charset="0"/>
            </a:endParaRPr>
          </a:p>
          <a:p>
            <a:pPr marL="0" indent="0">
              <a:buNone/>
            </a:pPr>
            <a:endParaRPr lang="en-US" dirty="0"/>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4077937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lstStyle/>
          <a:p>
            <a:pPr marL="0" marR="0" indent="0" fontAlgn="base">
              <a:spcBef>
                <a:spcPts val="0"/>
              </a:spcBef>
              <a:spcAft>
                <a:spcPts val="2100"/>
              </a:spcAft>
              <a:buNone/>
            </a:pPr>
            <a:r>
              <a:rPr lang="en-US" sz="4000" b="1" dirty="0">
                <a:solidFill>
                  <a:srgbClr val="4472C4"/>
                </a:solidFill>
                <a:effectLst/>
                <a:ea typeface="Times New Roman" panose="02020603050405020304" pitchFamily="18" charset="0"/>
                <a:cs typeface="Times New Roman" panose="02020603050405020304" pitchFamily="18" charset="0"/>
              </a:rPr>
              <a:t>We must seek Truth &amp; Peace:</a:t>
            </a:r>
            <a:r>
              <a:rPr lang="en-US" sz="4000" dirty="0">
                <a:solidFill>
                  <a:srgbClr val="4472C4"/>
                </a:solidFill>
                <a:effectLst/>
                <a:ea typeface="Times New Roman" panose="02020603050405020304" pitchFamily="18"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600" dirty="0">
                <a:solidFill>
                  <a:srgbClr val="1B1B1B"/>
                </a:solidFill>
                <a:effectLst/>
                <a:ea typeface="Times New Roman" panose="02020603050405020304" pitchFamily="18" charset="0"/>
                <a:cs typeface="Times New Roman" panose="02020603050405020304" pitchFamily="18" charset="0"/>
              </a:rPr>
              <a:t>Jesus said, </a:t>
            </a:r>
            <a:r>
              <a:rPr lang="en-US" sz="3600" i="1" dirty="0">
                <a:solidFill>
                  <a:srgbClr val="1B1B1B"/>
                </a:solidFill>
                <a:effectLst/>
                <a:ea typeface="Times New Roman" panose="02020603050405020304" pitchFamily="18" charset="0"/>
                <a:cs typeface="Times New Roman" panose="02020603050405020304" pitchFamily="18" charset="0"/>
              </a:rPr>
              <a:t>“Do not think that I came to bring peace on the earth; I did not come to bring peace, but a sword”</a:t>
            </a:r>
            <a:r>
              <a:rPr lang="en-US" sz="3600" dirty="0">
                <a:solidFill>
                  <a:srgbClr val="1B1B1B"/>
                </a:solidFill>
                <a:effectLst/>
                <a:ea typeface="Times New Roman" panose="02020603050405020304" pitchFamily="18" charset="0"/>
                <a:cs typeface="Times New Roman" panose="02020603050405020304" pitchFamily="18" charset="0"/>
              </a:rPr>
              <a:t>  (</a:t>
            </a:r>
            <a:r>
              <a:rPr lang="en-US" sz="3600" b="1" dirty="0">
                <a:solidFill>
                  <a:srgbClr val="1B1B1B"/>
                </a:solidFill>
                <a:effectLst/>
                <a:ea typeface="Times New Roman" panose="02020603050405020304" pitchFamily="18" charset="0"/>
                <a:cs typeface="Times New Roman" panose="02020603050405020304" pitchFamily="18" charset="0"/>
              </a:rPr>
              <a:t>Matt 10:34</a:t>
            </a:r>
            <a:r>
              <a:rPr lang="en-US" sz="3600" dirty="0">
                <a:solidFill>
                  <a:srgbClr val="1B1B1B"/>
                </a:solidFill>
                <a:effectLst/>
                <a:ea typeface="Times New Roman" panose="02020603050405020304" pitchFamily="18" charset="0"/>
                <a:cs typeface="Times New Roman" panose="02020603050405020304" pitchFamily="18" charset="0"/>
              </a:rPr>
              <a:t>). </a:t>
            </a:r>
          </a:p>
          <a:p>
            <a:pPr marL="0" marR="0" indent="0" fontAlgn="base">
              <a:spcBef>
                <a:spcPts val="0"/>
              </a:spcBef>
              <a:spcAft>
                <a:spcPts val="0"/>
              </a:spcAft>
              <a:buNone/>
            </a:pPr>
            <a:endParaRPr lang="en-US" sz="3600" dirty="0">
              <a:effectLst/>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600" dirty="0">
                <a:solidFill>
                  <a:srgbClr val="1B1B1B"/>
                </a:solidFill>
                <a:effectLst/>
                <a:ea typeface="Times New Roman" panose="02020603050405020304" pitchFamily="18" charset="0"/>
                <a:cs typeface="Times New Roman" panose="02020603050405020304" pitchFamily="18" charset="0"/>
              </a:rPr>
              <a:t>17</a:t>
            </a:r>
            <a:r>
              <a:rPr lang="en-US" sz="3600" i="1" dirty="0">
                <a:solidFill>
                  <a:srgbClr val="1B1B1B"/>
                </a:solidFill>
                <a:effectLst/>
                <a:ea typeface="Times New Roman" panose="02020603050405020304" pitchFamily="18" charset="0"/>
                <a:cs typeface="Times New Roman" panose="02020603050405020304" pitchFamily="18" charset="0"/>
              </a:rPr>
              <a:t> Sanctify them by Your truth. Your word is truth</a:t>
            </a:r>
            <a:r>
              <a:rPr lang="en-US" sz="3600" dirty="0">
                <a:solidFill>
                  <a:srgbClr val="1B1B1B"/>
                </a:solidFill>
                <a:effectLst/>
                <a:ea typeface="Times New Roman" panose="02020603050405020304" pitchFamily="18" charset="0"/>
                <a:cs typeface="Times New Roman" panose="02020603050405020304" pitchFamily="18" charset="0"/>
              </a:rPr>
              <a:t>.  </a:t>
            </a:r>
            <a:r>
              <a:rPr lang="en-US" sz="3600" b="1" dirty="0">
                <a:solidFill>
                  <a:srgbClr val="1B1B1B"/>
                </a:solidFill>
                <a:effectLst/>
                <a:ea typeface="Times New Roman" panose="02020603050405020304" pitchFamily="18" charset="0"/>
                <a:cs typeface="Times New Roman" panose="02020603050405020304" pitchFamily="18" charset="0"/>
              </a:rPr>
              <a:t>(John 17:17</a:t>
            </a:r>
            <a:r>
              <a:rPr lang="en-US" sz="3600" b="1" dirty="0">
                <a:solidFill>
                  <a:srgbClr val="1B1B1B"/>
                </a:solidFill>
                <a:ea typeface="Times New Roman" panose="02020603050405020304" pitchFamily="18" charset="0"/>
                <a:cs typeface="Times New Roman" panose="02020603050405020304" pitchFamily="18" charset="0"/>
              </a:rPr>
              <a:t>)</a:t>
            </a:r>
            <a:r>
              <a:rPr lang="en-US" sz="3600" dirty="0">
                <a:solidFill>
                  <a:srgbClr val="1B1B1B"/>
                </a:solidFill>
                <a:effectLst/>
                <a:ea typeface="Times New Roman" panose="02020603050405020304" pitchFamily="18"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3336092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leading to a mountain range&#10;&#10;Description automatically generated with low confidence">
            <a:extLst>
              <a:ext uri="{FF2B5EF4-FFF2-40B4-BE49-F238E27FC236}">
                <a16:creationId xmlns:a16="http://schemas.microsoft.com/office/drawing/2014/main" id="{939E53B0-EC56-E6DA-D5F1-50ADE10C030B}"/>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C27D338-5858-E226-250C-9DAF329F393B}"/>
              </a:ext>
            </a:extLst>
          </p:cNvPr>
          <p:cNvSpPr txBox="1"/>
          <p:nvPr/>
        </p:nvSpPr>
        <p:spPr>
          <a:xfrm>
            <a:off x="126124" y="578069"/>
            <a:ext cx="8891751" cy="1415772"/>
          </a:xfrm>
          <a:prstGeom prst="rect">
            <a:avLst/>
          </a:prstGeom>
          <a:noFill/>
        </p:spPr>
        <p:txBody>
          <a:bodyPr wrap="square" rtlCol="0">
            <a:spAutoFit/>
          </a:bodyPr>
          <a:lstStyle/>
          <a:p>
            <a:pPr algn="ctr"/>
            <a:r>
              <a:rPr lang="en-US" sz="5400" dirty="0">
                <a:latin typeface="Bradley Hand" pitchFamily="2" charset="77"/>
              </a:rPr>
              <a:t>Blessed Are The Peacemakers </a:t>
            </a:r>
          </a:p>
          <a:p>
            <a:pPr algn="ctr"/>
            <a:r>
              <a:rPr lang="en-US" sz="3200" dirty="0">
                <a:latin typeface="Lucida Handwriting" panose="03010101010101010101" pitchFamily="66" charset="77"/>
              </a:rPr>
              <a:t>Matthew 5:9</a:t>
            </a:r>
          </a:p>
        </p:txBody>
      </p:sp>
    </p:spTree>
    <p:extLst>
      <p:ext uri="{BB962C8B-B14F-4D97-AF65-F5344CB8AC3E}">
        <p14:creationId xmlns:p14="http://schemas.microsoft.com/office/powerpoint/2010/main" val="1306551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endPar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4400" b="1" dirty="0">
                <a:solidFill>
                  <a:srgbClr val="4472C4"/>
                </a:solidFill>
                <a:effectLst/>
                <a:ea typeface="Times New Roman" panose="02020603050405020304" pitchFamily="18" charset="0"/>
                <a:cs typeface="Arial" panose="020B0604020202020204" pitchFamily="34" charset="0"/>
              </a:rPr>
              <a:t>Peacemakers are at Peace with God </a:t>
            </a:r>
            <a:r>
              <a:rPr lang="en-US" sz="4400" dirty="0">
                <a:effectLst/>
                <a:cs typeface="Arial" panose="020B0604020202020204" pitchFamily="34" charset="0"/>
              </a:rPr>
              <a:t> </a:t>
            </a:r>
          </a:p>
          <a:p>
            <a:pPr marL="0" indent="0">
              <a:buNone/>
            </a:pPr>
            <a:r>
              <a:rPr lang="en-US" sz="4400" b="1" dirty="0">
                <a:effectLst/>
                <a:ea typeface="Verdana" panose="020B0604030504040204" pitchFamily="34" charset="0"/>
                <a:cs typeface="Arial" panose="020B0604020202020204" pitchFamily="34" charset="0"/>
              </a:rPr>
              <a:t>Christians understand where peace originates</a:t>
            </a:r>
          </a:p>
          <a:p>
            <a:pPr marL="0" indent="0">
              <a:buNone/>
            </a:pPr>
            <a:r>
              <a:rPr lang="en-US" sz="4400" dirty="0">
                <a:effectLst/>
                <a:ea typeface="Verdana" panose="020B0604030504040204" pitchFamily="34" charset="0"/>
                <a:cs typeface="Arial" panose="020B0604020202020204" pitchFamily="34" charset="0"/>
              </a:rPr>
              <a:t>Grace to you and peace from God our Father and the Lord Jesus Christ.     (Phil 1:2 )</a:t>
            </a:r>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1586081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r>
              <a:rPr lang="en-US" sz="2900" dirty="0">
                <a:latin typeface="Arial" panose="020B0604020202020204" pitchFamily="34" charset="0"/>
                <a:ea typeface="Verdana" panose="020B0604030504040204" pitchFamily="34" charset="0"/>
                <a:cs typeface="Arial" panose="020B0604020202020204" pitchFamily="34" charset="0"/>
              </a:rPr>
              <a:t>do not be anxious about anything, but in everything by prayer and supplication with thanksgiving let your requests be made known to God. </a:t>
            </a:r>
            <a:r>
              <a:rPr lang="en-US" sz="2900" dirty="0">
                <a:highlight>
                  <a:srgbClr val="F29E75"/>
                </a:highlight>
                <a:latin typeface="Arial" panose="020B0604020202020204" pitchFamily="34" charset="0"/>
                <a:ea typeface="Verdana" panose="020B0604030504040204" pitchFamily="34" charset="0"/>
                <a:cs typeface="Arial" panose="020B0604020202020204" pitchFamily="34" charset="0"/>
              </a:rPr>
              <a:t>And the peace of God</a:t>
            </a:r>
            <a:r>
              <a:rPr lang="en-US" sz="2900" dirty="0">
                <a:latin typeface="Arial" panose="020B0604020202020204" pitchFamily="34" charset="0"/>
                <a:ea typeface="Verdana" panose="020B0604030504040204" pitchFamily="34" charset="0"/>
                <a:cs typeface="Arial" panose="020B0604020202020204" pitchFamily="34" charset="0"/>
              </a:rPr>
              <a:t>, which surpasses all understanding, will guard your hearts and your minds in Christ Jesus.  Finally, brothers, whatever is true, whatever is honorable, whatever is just, whatever is pure, whatever is lovely, whatever is commendable, if there is any excellence, if there is anything worthy of praise, think about these things. What you have learned and received and heard and seen in me—</a:t>
            </a:r>
            <a:r>
              <a:rPr lang="en-US" sz="2900" dirty="0">
                <a:highlight>
                  <a:srgbClr val="F29E75"/>
                </a:highlight>
                <a:latin typeface="Arial" panose="020B0604020202020204" pitchFamily="34" charset="0"/>
                <a:ea typeface="Verdana" panose="020B0604030504040204" pitchFamily="34" charset="0"/>
                <a:cs typeface="Arial" panose="020B0604020202020204" pitchFamily="34" charset="0"/>
              </a:rPr>
              <a:t>practice these things, and the God of peace will be with you. </a:t>
            </a:r>
            <a:r>
              <a:rPr lang="en-US" sz="2900" dirty="0">
                <a:latin typeface="Arial" panose="020B0604020202020204" pitchFamily="34" charset="0"/>
                <a:ea typeface="Verdana" panose="020B0604030504040204" pitchFamily="34" charset="0"/>
                <a:cs typeface="Arial" panose="020B0604020202020204" pitchFamily="34" charset="0"/>
              </a:rPr>
              <a:t>(Phil. 4:6-9)</a:t>
            </a:r>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164237485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r>
              <a:rPr lang="en-US" sz="3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2.  God’s family Respect and have Confidence in God’s Word and Ways: </a:t>
            </a:r>
          </a:p>
          <a:p>
            <a:pPr marL="0" indent="0">
              <a:buNone/>
            </a:pPr>
            <a:endParaRPr lang="en-US" sz="19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Eph 4:16-17 “in the futility of their thinking” but to be renewed in their attitudes and to be like Christ.</a:t>
            </a:r>
            <a:r>
              <a:rPr lang="en-US" sz="3200" dirty="0">
                <a:latin typeface="Arial" panose="020B0604020202020204" pitchFamily="34" charset="0"/>
                <a:ea typeface="Times New Roman" panose="02020603050405020304" pitchFamily="18" charset="0"/>
                <a:cs typeface="Arial" panose="020B0604020202020204" pitchFamily="34" charset="0"/>
              </a:rPr>
              <a:t>           </a:t>
            </a:r>
          </a:p>
          <a:p>
            <a:pPr marL="0" marR="0" indent="0" fontAlgn="base">
              <a:spcBef>
                <a:spcPts val="0"/>
              </a:spcBef>
              <a:spcAft>
                <a:spcPts val="2100"/>
              </a:spcAft>
              <a:buNone/>
            </a:pP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Eph 4:25 – </a:t>
            </a:r>
            <a:r>
              <a:rPr lang="en-US" sz="32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Therefore each of you must put off falsehood and speak truthfully to his neighbor, </a:t>
            </a:r>
            <a:endParaRPr lang="en-US" sz="32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fontAlgn="base">
              <a:spcBef>
                <a:spcPts val="0"/>
              </a:spcBef>
              <a:spcAft>
                <a:spcPts val="2100"/>
              </a:spcAft>
              <a:buNone/>
            </a:pPr>
            <a:r>
              <a:rPr lang="en-US" sz="3200" dirty="0">
                <a:latin typeface="Arial" panose="020B0604020202020204" pitchFamily="34" charset="0"/>
                <a:cs typeface="Arial" panose="020B0604020202020204" pitchFamily="34" charset="0"/>
              </a:rPr>
              <a:t>Eph 4:26 – </a:t>
            </a:r>
            <a:r>
              <a:rPr lang="en-US" sz="3200" i="1" dirty="0">
                <a:latin typeface="Arial" panose="020B0604020202020204" pitchFamily="34" charset="0"/>
                <a:cs typeface="Arial" panose="020B0604020202020204" pitchFamily="34" charset="0"/>
              </a:rPr>
              <a:t>Do not let the sun go down while you are still angry,</a:t>
            </a:r>
            <a:endParaRPr lang="en-US" sz="3200" dirty="0">
              <a:latin typeface="Arial" panose="020B0604020202020204" pitchFamily="34" charset="0"/>
              <a:cs typeface="Arial" panose="020B0604020202020204" pitchFamily="34" charset="0"/>
            </a:endParaRPr>
          </a:p>
          <a:p>
            <a:pPr marL="0" marR="0" indent="0" fontAlgn="base">
              <a:spcBef>
                <a:spcPts val="0"/>
              </a:spcBef>
              <a:spcAft>
                <a:spcPts val="2100"/>
              </a:spcAft>
              <a:buNone/>
            </a:pPr>
            <a:endParaRPr lang="en-US"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7235695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r>
              <a:rPr lang="en-US" sz="3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2.  God’s family Respect and have Confidence in God’s Word and Ways: </a:t>
            </a:r>
          </a:p>
          <a:p>
            <a:pPr marL="0" indent="0">
              <a:buNone/>
            </a:pPr>
            <a:endParaRPr lang="en-US" sz="19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Eph 4:29 – </a:t>
            </a:r>
            <a:r>
              <a:rPr lang="en-US" i="1"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Do not let any unwholesome talk come out of your mouths, but only what is helpful for building others up…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Eph 4:31-32 – </a:t>
            </a:r>
            <a:r>
              <a:rPr lang="en-US" i="1"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Get rid of all bitterness, rage and anger, brawling and slander, along with every form of malice. 32 Be kind and compassionate to one another, forgiving each other, just as in Christ God forgave you.</a:t>
            </a:r>
            <a:r>
              <a:rPr lang="en-US"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2100"/>
              </a:spcAft>
              <a:buNone/>
            </a:pPr>
            <a:endParaRPr lang="en-US"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6374162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fontScale="92500" lnSpcReduction="10000"/>
          </a:bodyPr>
          <a:lstStyle/>
          <a:p>
            <a:pPr marL="0" marR="0" indent="0" fontAlgn="base">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Wives to be submissive to their husbands and show them respect.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tells husbands to love their wives even to the point of personal sacrifice.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Children must be obedient to parents in all things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Parents must sacrifice for their children and discipline them according to God’s admonitions.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He tells employees to obey their Mgr. (even the evil ones)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He tells owners to be kind and unthreatening to those who serve and work for them.</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2882590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lstStyle/>
          <a:p>
            <a:pPr marL="0" indent="0">
              <a:buNone/>
            </a:pP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He recognizes the source of conflict.</a:t>
            </a: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200" dirty="0"/>
              <a:t>What causes quarrels and what causes fights among you? Is it not this, that your passions are at war within you? You desire and do not have, so you murder. You covet and cannot obtain, so you fight and quarrel. You do not have, because you do not ask. You ask and do not receive, because you ask wrongly, to spend it on your passions. You adulterous people! Do you not know that friendship with the world is enmity with God? Therefore whoever wishes to be a friend of the world makes himself an enemy of God. (James 4:1-4)</a:t>
            </a:r>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4082945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r>
              <a:rPr lang="en-US" sz="3200" b="1" dirty="0">
                <a:solidFill>
                  <a:srgbClr val="4472C4"/>
                </a:solidFill>
                <a:latin typeface="Arial" panose="020B0604020202020204" pitchFamily="34" charset="0"/>
                <a:ea typeface="Times New Roman" panose="02020603050405020304" pitchFamily="18" charset="0"/>
                <a:cs typeface="Arial" panose="020B0604020202020204" pitchFamily="34" charset="0"/>
              </a:rPr>
              <a:t>4.</a:t>
            </a:r>
            <a:r>
              <a:rPr lang="en-US" sz="3200"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4472C4"/>
                </a:solidFill>
                <a:latin typeface="Arial" panose="020B0604020202020204" pitchFamily="34" charset="0"/>
                <a:ea typeface="Times New Roman" panose="02020603050405020304" pitchFamily="18" charset="0"/>
                <a:cs typeface="Arial" panose="020B0604020202020204" pitchFamily="34" charset="0"/>
              </a:rPr>
              <a:t>He recognizes peace is defined from God’s perspective</a:t>
            </a:r>
            <a:r>
              <a:rPr lang="en-US" sz="3200"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200" dirty="0">
                <a:latin typeface="Arial" panose="020B0604020202020204" pitchFamily="34" charset="0"/>
                <a:ea typeface="Calibri" panose="020F0502020204030204" pitchFamily="34" charset="0"/>
                <a:cs typeface="Arial" panose="020B0604020202020204" pitchFamily="34" charset="0"/>
              </a:rPr>
              <a:t>Please forgive the trespass of your servant. For the LORD will certainly make my lord a sure house, because my lord is fighting the battles of the LORD, and evil shall not be found in you so long as you live. If men rise up to pursue you and to seek your life, the life of my lord shall be bound in the bundle of the living in the care of the LORD your God. And the lives of your enemies he shall sling out as from the hollow of a sling.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2223119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EE0-44AF-DCB6-F9FE-C3544F58F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E1B1D3-3BEB-98EC-5E63-9AFDA3D86CF4}"/>
              </a:ext>
            </a:extLst>
          </p:cNvPr>
          <p:cNvSpPr>
            <a:spLocks noGrp="1"/>
          </p:cNvSpPr>
          <p:nvPr>
            <p:ph idx="1"/>
          </p:nvPr>
        </p:nvSpPr>
        <p:spPr>
          <a:xfrm>
            <a:off x="-1" y="1597572"/>
            <a:ext cx="9143999" cy="5260427"/>
          </a:xfrm>
        </p:spPr>
        <p:txBody>
          <a:bodyPr>
            <a:normAutofit/>
          </a:bodyPr>
          <a:lstStyle/>
          <a:p>
            <a:pPr marL="0" indent="0">
              <a:buNone/>
            </a:pPr>
            <a:r>
              <a:rPr lang="en-US" sz="3600" dirty="0">
                <a:latin typeface="Arial" panose="020B0604020202020204" pitchFamily="34" charset="0"/>
                <a:ea typeface="Calibri" panose="020F0502020204030204" pitchFamily="34" charset="0"/>
                <a:cs typeface="Arial" panose="020B0604020202020204" pitchFamily="34" charset="0"/>
              </a:rPr>
              <a:t>And when the LORD has done to my lord according to all the good that he has spoken concerning you and has appointed you prince over Israel, my lord shall have no cause of grief or pangs of conscience for having shed blood without cause or for my lord working salvation himself. And when the LORD has dealt well with my lord, then remember your servant.” (1 Sam. 25:28-31)</a:t>
            </a:r>
            <a:endPar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descr="A road leading to a mountain range&#10;&#10;Description automatically generated with low confidence">
            <a:extLst>
              <a:ext uri="{FF2B5EF4-FFF2-40B4-BE49-F238E27FC236}">
                <a16:creationId xmlns:a16="http://schemas.microsoft.com/office/drawing/2014/main" id="{CD17D437-5F25-6AE2-50BC-3A0BE685D9D5}"/>
              </a:ext>
            </a:extLst>
          </p:cNvPr>
          <p:cNvPicPr>
            <a:picLocks noChangeAspect="1"/>
          </p:cNvPicPr>
          <p:nvPr/>
        </p:nvPicPr>
        <p:blipFill>
          <a:blip r:embed="rId2"/>
          <a:stretch>
            <a:fillRect/>
          </a:stretch>
        </p:blipFill>
        <p:spPr>
          <a:xfrm>
            <a:off x="0" y="1"/>
            <a:ext cx="9143999" cy="1597571"/>
          </a:xfrm>
          <a:prstGeom prst="rect">
            <a:avLst/>
          </a:prstGeom>
        </p:spPr>
      </p:pic>
    </p:spTree>
    <p:extLst>
      <p:ext uri="{BB962C8B-B14F-4D97-AF65-F5344CB8AC3E}">
        <p14:creationId xmlns:p14="http://schemas.microsoft.com/office/powerpoint/2010/main" val="316890329"/>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TotalTime>
  <Words>1080</Words>
  <Application>Microsoft Macintosh PowerPoint</Application>
  <PresentationFormat>On-screen Show (4:3)</PresentationFormat>
  <Paragraphs>56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Bradley Hand</vt:lpstr>
      <vt:lpstr>Calibri</vt:lpstr>
      <vt:lpstr>Calibri Light</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5</cp:revision>
  <dcterms:created xsi:type="dcterms:W3CDTF">2022-11-05T13:08:51Z</dcterms:created>
  <dcterms:modified xsi:type="dcterms:W3CDTF">2022-11-06T12:00:39Z</dcterms:modified>
</cp:coreProperties>
</file>