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97" r:id="rId5"/>
    <p:sldId id="289" r:id="rId6"/>
    <p:sldId id="290" r:id="rId7"/>
    <p:sldId id="344" r:id="rId8"/>
    <p:sldId id="335" r:id="rId9"/>
    <p:sldId id="359" r:id="rId10"/>
    <p:sldId id="360" r:id="rId11"/>
    <p:sldId id="369" r:id="rId12"/>
    <p:sldId id="361" r:id="rId13"/>
    <p:sldId id="362" r:id="rId14"/>
    <p:sldId id="365" r:id="rId15"/>
    <p:sldId id="363" r:id="rId16"/>
    <p:sldId id="372" r:id="rId17"/>
    <p:sldId id="349" r:id="rId18"/>
    <p:sldId id="373" r:id="rId19"/>
    <p:sldId id="345" r:id="rId20"/>
    <p:sldId id="347" r:id="rId21"/>
    <p:sldId id="346" r:id="rId22"/>
    <p:sldId id="370" r:id="rId23"/>
    <p:sldId id="308" r:id="rId24"/>
    <p:sldId id="371" r:id="rId25"/>
    <p:sldId id="305"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93" d="100"/>
          <a:sy n="93" d="100"/>
        </p:scale>
        <p:origin x="660" y="78"/>
      </p:cViewPr>
      <p:guideLst>
        <p:guide pos="288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1/8/2023</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238319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331289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132300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362068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26651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5032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372369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256050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21</a:t>
            </a:fld>
            <a:endParaRPr lang="en-US" dirty="0"/>
          </a:p>
        </p:txBody>
      </p:sp>
    </p:spTree>
    <p:extLst>
      <p:ext uri="{BB962C8B-B14F-4D97-AF65-F5344CB8AC3E}">
        <p14:creationId xmlns:p14="http://schemas.microsoft.com/office/powerpoint/2010/main" val="258293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22</a:t>
            </a:fld>
            <a:endParaRPr lang="en-US" dirty="0"/>
          </a:p>
        </p:txBody>
      </p:sp>
    </p:spTree>
    <p:extLst>
      <p:ext uri="{BB962C8B-B14F-4D97-AF65-F5344CB8AC3E}">
        <p14:creationId xmlns:p14="http://schemas.microsoft.com/office/powerpoint/2010/main" val="28953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60457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365858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33218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13137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359483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18644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215221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204204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143000" y="2039523"/>
            <a:ext cx="6858000" cy="2128049"/>
          </a:xfrm>
        </p:spPr>
        <p:txBody>
          <a:bodyPr anchor="b"/>
          <a:lstStyle>
            <a:lvl1pPr algn="ctr">
              <a:lnSpc>
                <a:spcPct val="125000"/>
              </a:lnSpc>
              <a:defRPr sz="45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143000" y="4221171"/>
            <a:ext cx="6858000" cy="882001"/>
          </a:xfrm>
          <a:solidFill>
            <a:schemeClr val="accent2">
              <a:alpha val="90000"/>
            </a:schemeClr>
          </a:solidFill>
        </p:spPr>
        <p:txBody>
          <a:bodyPr anchor="ctr" anchorCtr="0">
            <a:normAutofit/>
          </a:bodyPr>
          <a:lstStyle>
            <a:lvl1pPr marL="0" indent="0" algn="ctr" defTabSz="685766" rtl="0" eaLnBrk="1" latinLnBrk="0" hangingPunct="1">
              <a:lnSpc>
                <a:spcPct val="90000"/>
              </a:lnSpc>
              <a:spcBef>
                <a:spcPts val="750"/>
              </a:spcBef>
              <a:buFont typeface="Arial" panose="020B0604020202020204" pitchFamily="34" charset="0"/>
              <a:buNone/>
              <a:defRPr lang="en-US" sz="1875" b="1" i="1" kern="1200" spc="49" dirty="0">
                <a:solidFill>
                  <a:schemeClr val="accent1"/>
                </a:solidFill>
                <a:latin typeface="+mn-lt"/>
                <a:ea typeface="+mn-ea"/>
                <a:cs typeface="Aria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1/8/2023</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9144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6397728" y="1690689"/>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3666519" y="1702826"/>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002807" y="1702826"/>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1/8/2023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6397728" y="3849456"/>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3666519" y="3849456"/>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002807" y="3849456"/>
            <a:ext cx="2361724" cy="1922438"/>
          </a:xfrm>
        </p:spPr>
        <p:txBody>
          <a:bodyPr>
            <a:noAutofit/>
          </a:bodyPr>
          <a:lstStyle>
            <a:lvl1pPr marL="0" indent="0">
              <a:buNone/>
              <a:defRPr/>
            </a:lvl1pPr>
            <a:lvl2pPr marL="342884" indent="0">
              <a:buNone/>
              <a:defRPr/>
            </a:lvl2pPr>
            <a:lvl3pPr marL="685766" indent="0">
              <a:buNone/>
              <a:defRPr/>
            </a:lvl3pPr>
            <a:lvl4pPr marL="1028649" indent="0">
              <a:buNone/>
              <a:defRPr/>
            </a:lvl4pPr>
            <a:lvl5pPr marL="1371532"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710727" y="1679578"/>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3374436" y="1679578"/>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6094713" y="1679578"/>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710727" y="3792079"/>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3374436" y="3792079"/>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6094713" y="3792079"/>
            <a:ext cx="282178" cy="376237"/>
          </a:xfrm>
        </p:spPr>
        <p:txBody>
          <a:bodyPr>
            <a:normAutofit/>
          </a:bodyPr>
          <a:lstStyle>
            <a:lvl1pPr marL="0" indent="0" algn="ctr">
              <a:buNone/>
              <a:defRPr sz="3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1/8/2023</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623888" y="1709747"/>
            <a:ext cx="7886700" cy="2852737"/>
          </a:xfrm>
        </p:spPr>
        <p:txBody>
          <a:bodyPr anchor="b"/>
          <a:lstStyle>
            <a:lvl1pPr>
              <a:defRPr sz="45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1/8/2023</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628650" y="1825625"/>
            <a:ext cx="38862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4629150" y="1825625"/>
            <a:ext cx="38862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1/8/2023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629841" y="365129"/>
            <a:ext cx="78867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629842" y="2505075"/>
            <a:ext cx="3868340"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4629152" y="2505075"/>
            <a:ext cx="3887391"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1/8/2023</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1/8/2023</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1/8/2023</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629841" y="2057400"/>
            <a:ext cx="2949178" cy="3811588"/>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1/8/2023</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3887391" y="987434"/>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629841" y="2057400"/>
            <a:ext cx="2949178" cy="3811588"/>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1/8/2023</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628650" y="617491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2591E0-5367-4F2F-9C30-2087D79A846D}" type="datetime1">
              <a:rPr lang="en-US" noProof="0" smtClean="0"/>
              <a:t>1/8/2023</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3028950" y="617491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p:nvSpPr>
        <p:spPr>
          <a:xfrm>
            <a:off x="8671678" y="6227432"/>
            <a:ext cx="1998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8601635" y="6174911"/>
            <a:ext cx="267837" cy="365125"/>
          </a:xfrm>
          <a:prstGeom prst="rect">
            <a:avLst/>
          </a:prstGeom>
        </p:spPr>
        <p:txBody>
          <a:bodyPr vert="horz" lIns="91440" tIns="45720" rIns="91440" bIns="45720" rtlCol="0" anchor="ctr"/>
          <a:lstStyle>
            <a:lvl1pPr algn="r">
              <a:defRPr sz="75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l" defTabSz="685766"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A0C76-A907-FF49-52C1-E709E8F9961F}"/>
              </a:ext>
            </a:extLst>
          </p:cNvPr>
          <p:cNvSpPr>
            <a:spLocks noGrp="1"/>
          </p:cNvSpPr>
          <p:nvPr>
            <p:ph type="sldNum" sz="quarter" idx="12"/>
          </p:nvPr>
        </p:nvSpPr>
        <p:spPr/>
        <p:txBody>
          <a:bodyPr/>
          <a:lstStyle/>
          <a:p>
            <a:fld id="{82EE24B5-652C-4DB5-B7C3-B5BBEC1280B1}" type="slidenum">
              <a:rPr lang="en-US" noProof="0" smtClean="0"/>
              <a:t>1</a:t>
            </a:fld>
            <a:endParaRPr lang="en-US" noProof="0" dirty="0"/>
          </a:p>
        </p:txBody>
      </p:sp>
    </p:spTree>
    <p:extLst>
      <p:ext uri="{BB962C8B-B14F-4D97-AF65-F5344CB8AC3E}">
        <p14:creationId xmlns:p14="http://schemas.microsoft.com/office/powerpoint/2010/main" val="403077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10</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05104" y="1278238"/>
            <a:ext cx="9049402" cy="468575"/>
          </a:xfrm>
        </p:spPr>
        <p:txBody>
          <a:bodyPr>
            <a:noAutofit/>
          </a:bodyPr>
          <a:lstStyle/>
          <a:p>
            <a:r>
              <a:rPr lang="en-US" sz="4200" dirty="0">
                <a:latin typeface="Calibri" panose="020F0502020204030204" pitchFamily="34" charset="0"/>
              </a:rPr>
              <a:t>Why we should tell the truth.</a:t>
            </a:r>
            <a:br>
              <a:rPr lang="en-US" sz="2800" u="sng" dirty="0">
                <a:latin typeface="Calibri" panose="020F0502020204030204" pitchFamily="34" charset="0"/>
              </a:rPr>
            </a:br>
            <a:endParaRPr lang="en-US" sz="28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flipV="1">
            <a:off x="253243" y="1493811"/>
            <a:ext cx="6252332" cy="77814"/>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53242" y="1806248"/>
            <a:ext cx="8890757" cy="4584236"/>
          </a:xfrm>
          <a:prstGeom prst="rect">
            <a:avLst/>
          </a:prstGeom>
        </p:spPr>
        <p:txBody>
          <a:bodyPr vert="horz" lIns="91440" tIns="45720" rIns="91440" bIns="45720" rtlCol="0" anchor="ctr">
            <a:normAutofit fontScale="775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u="sng" dirty="0"/>
              <a:t>[Rev 21:6-7 NKJV] </a:t>
            </a:r>
            <a:r>
              <a:rPr lang="en-US" sz="4300" b="0" dirty="0"/>
              <a:t>6 And He said to me, "It is done! I am the Alpha and the Omega, the Beginning and the End. I will give of the fountain of the water of life freely to him who thirsts. 7 "He who overcomes shall inherit all things, and I will be his God and he shall be My son.</a:t>
            </a:r>
            <a:endParaRPr lang="en-US" sz="4300" b="0" u="sng" dirty="0"/>
          </a:p>
          <a:p>
            <a:endParaRPr lang="en-US" sz="4300" u="sng" dirty="0"/>
          </a:p>
          <a:p>
            <a:r>
              <a:rPr lang="en-US" sz="4300" u="sng" dirty="0"/>
              <a:t>[Rev 21:8 NKJV] 8 </a:t>
            </a:r>
            <a:r>
              <a:rPr lang="en-US" sz="4300" b="0" dirty="0"/>
              <a:t>"</a:t>
            </a:r>
            <a:r>
              <a:rPr lang="en-US" sz="4300" u="sng" dirty="0">
                <a:solidFill>
                  <a:srgbClr val="FFFF00"/>
                </a:solidFill>
              </a:rPr>
              <a:t>But</a:t>
            </a:r>
            <a:r>
              <a:rPr lang="en-US" sz="4300" b="0" dirty="0"/>
              <a:t> the cowardly, unbelieving, abominable, murderers, sexually immoral, sorcerers, idolaters, and all liars shall have their part in the lake which burns with fire and brimstone, which is the second death." </a:t>
            </a:r>
          </a:p>
          <a:p>
            <a:endParaRPr lang="en-US" sz="4300" b="0" dirty="0"/>
          </a:p>
        </p:txBody>
      </p:sp>
      <p:cxnSp>
        <p:nvCxnSpPr>
          <p:cNvPr id="4" name="Straight Connector 3">
            <a:extLst>
              <a:ext uri="{FF2B5EF4-FFF2-40B4-BE49-F238E27FC236}">
                <a16:creationId xmlns:a16="http://schemas.microsoft.com/office/drawing/2014/main" id="{46F99D56-D20D-C26A-36D6-3E2C69DC915E}"/>
              </a:ext>
            </a:extLst>
          </p:cNvPr>
          <p:cNvCxnSpPr>
            <a:cxnSpLocks/>
          </p:cNvCxnSpPr>
          <p:nvPr/>
        </p:nvCxnSpPr>
        <p:spPr>
          <a:xfrm>
            <a:off x="6107185" y="5293453"/>
            <a:ext cx="1090569"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5" name="Straight Connector 4">
            <a:extLst>
              <a:ext uri="{FF2B5EF4-FFF2-40B4-BE49-F238E27FC236}">
                <a16:creationId xmlns:a16="http://schemas.microsoft.com/office/drawing/2014/main" id="{EA847969-2876-2D07-6FC5-3CDDD7D6F829}"/>
              </a:ext>
            </a:extLst>
          </p:cNvPr>
          <p:cNvCxnSpPr/>
          <p:nvPr/>
        </p:nvCxnSpPr>
        <p:spPr>
          <a:xfrm>
            <a:off x="1368804" y="5622022"/>
            <a:ext cx="6191075"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 name="Straight Connector 2">
            <a:extLst>
              <a:ext uri="{FF2B5EF4-FFF2-40B4-BE49-F238E27FC236}">
                <a16:creationId xmlns:a16="http://schemas.microsoft.com/office/drawing/2014/main" id="{E13FAB20-AB07-5517-B234-FB414FD8CDA6}"/>
              </a:ext>
            </a:extLst>
          </p:cNvPr>
          <p:cNvCxnSpPr>
            <a:cxnSpLocks/>
          </p:cNvCxnSpPr>
          <p:nvPr/>
        </p:nvCxnSpPr>
        <p:spPr>
          <a:xfrm>
            <a:off x="5345185" y="2803321"/>
            <a:ext cx="3429699"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1090C452-1D10-9F62-4D9D-9CE8B3AAFDF8}"/>
              </a:ext>
            </a:extLst>
          </p:cNvPr>
          <p:cNvCxnSpPr>
            <a:cxnSpLocks/>
          </p:cNvCxnSpPr>
          <p:nvPr/>
        </p:nvCxnSpPr>
        <p:spPr>
          <a:xfrm>
            <a:off x="378902" y="3172437"/>
            <a:ext cx="1777069"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4B574094-EED5-9628-67B1-71C367FC8B30}"/>
              </a:ext>
            </a:extLst>
          </p:cNvPr>
          <p:cNvCxnSpPr>
            <a:cxnSpLocks/>
          </p:cNvCxnSpPr>
          <p:nvPr/>
        </p:nvCxnSpPr>
        <p:spPr>
          <a:xfrm>
            <a:off x="378902" y="3507996"/>
            <a:ext cx="5417891"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5337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xEl>
                                              <p:pRg st="2" end="2"/>
                                            </p:txEl>
                                          </p:spTgt>
                                        </p:tgtEl>
                                        <p:attrNameLst>
                                          <p:attrName>style.visibility</p:attrName>
                                        </p:attrNameLst>
                                      </p:cBhvr>
                                      <p:to>
                                        <p:strVal val="visible"/>
                                      </p:to>
                                    </p:set>
                                    <p:animEffect transition="in" filter="fade">
                                      <p:cBhvr>
                                        <p:cTn id="23" dur="500"/>
                                        <p:tgtEl>
                                          <p:spTgt spid="4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11</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05104" y="1278238"/>
            <a:ext cx="9049402" cy="468575"/>
          </a:xfrm>
        </p:spPr>
        <p:txBody>
          <a:bodyPr>
            <a:noAutofit/>
          </a:bodyPr>
          <a:lstStyle/>
          <a:p>
            <a:r>
              <a:rPr lang="en-US" sz="4200" dirty="0">
                <a:latin typeface="Calibri" panose="020F0502020204030204" pitchFamily="34" charset="0"/>
              </a:rPr>
              <a:t>Why we should tell the truth.</a:t>
            </a:r>
            <a:br>
              <a:rPr lang="en-US" sz="2800" u="sng" dirty="0">
                <a:latin typeface="Calibri" panose="020F0502020204030204" pitchFamily="34" charset="0"/>
              </a:rPr>
            </a:br>
            <a:endParaRPr lang="en-US" sz="28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flipV="1">
            <a:off x="253243" y="1493811"/>
            <a:ext cx="6252332" cy="77814"/>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53243" y="1993640"/>
            <a:ext cx="8563587" cy="4396844"/>
          </a:xfrm>
          <a:prstGeom prst="rect">
            <a:avLst/>
          </a:prstGeom>
        </p:spPr>
        <p:txBody>
          <a:bodyPr vert="horz" lIns="91440" tIns="45720" rIns="91440" bIns="45720" rtlCol="0" anchor="ctr">
            <a:normAutofit fontScale="925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b="0" u="sng" dirty="0"/>
              <a:t>[Eph 4:25 NKJV]</a:t>
            </a:r>
            <a:r>
              <a:rPr lang="en-US" sz="4300" b="0" dirty="0"/>
              <a:t> 25 Therefore, putting away lying, "[Let] each one [of you] speak truth with his neighbor," for we are members of one another.</a:t>
            </a:r>
          </a:p>
          <a:p>
            <a:endParaRPr lang="en-US" sz="4300" u="sng" dirty="0"/>
          </a:p>
          <a:p>
            <a:pPr marL="742950" indent="-742950">
              <a:buAutoNum type="arabicPeriod"/>
            </a:pPr>
            <a:r>
              <a:rPr lang="en-US" sz="4300" b="0" dirty="0"/>
              <a:t>What are we to put off?</a:t>
            </a:r>
          </a:p>
          <a:p>
            <a:pPr marL="742950" indent="-742950">
              <a:buAutoNum type="arabicPeriod"/>
            </a:pPr>
            <a:r>
              <a:rPr lang="en-US" sz="4300" b="0" dirty="0"/>
              <a:t>What are we to do?</a:t>
            </a:r>
          </a:p>
          <a:p>
            <a:pPr marL="742950" indent="-742950">
              <a:buAutoNum type="arabicPeriod"/>
            </a:pPr>
            <a:r>
              <a:rPr lang="en-US" sz="4300" b="0" dirty="0"/>
              <a:t>Why are we supposed to tell the truth?</a:t>
            </a:r>
          </a:p>
          <a:p>
            <a:pPr marL="742950" indent="-742950">
              <a:buAutoNum type="arabicPeriod"/>
            </a:pPr>
            <a:r>
              <a:rPr lang="en-US" sz="4300" b="0" dirty="0"/>
              <a:t>Hidden Brain…</a:t>
            </a:r>
          </a:p>
          <a:p>
            <a:endParaRPr lang="en-US" sz="4300" b="0" dirty="0"/>
          </a:p>
        </p:txBody>
      </p:sp>
      <p:cxnSp>
        <p:nvCxnSpPr>
          <p:cNvPr id="3" name="Straight Connector 2">
            <a:extLst>
              <a:ext uri="{FF2B5EF4-FFF2-40B4-BE49-F238E27FC236}">
                <a16:creationId xmlns:a16="http://schemas.microsoft.com/office/drawing/2014/main" id="{6E340AA2-DDF7-CAEA-0C79-C9AA21F85FC5}"/>
              </a:ext>
            </a:extLst>
          </p:cNvPr>
          <p:cNvCxnSpPr>
            <a:cxnSpLocks/>
          </p:cNvCxnSpPr>
          <p:nvPr/>
        </p:nvCxnSpPr>
        <p:spPr>
          <a:xfrm>
            <a:off x="327170" y="2676088"/>
            <a:ext cx="2055303"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30BB4B8D-683D-ECB7-4B4F-7DD8AD347794}"/>
              </a:ext>
            </a:extLst>
          </p:cNvPr>
          <p:cNvCxnSpPr>
            <a:cxnSpLocks/>
          </p:cNvCxnSpPr>
          <p:nvPr/>
        </p:nvCxnSpPr>
        <p:spPr>
          <a:xfrm>
            <a:off x="385893" y="3063380"/>
            <a:ext cx="2315362"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53B71E90-99AD-5FB4-E7FD-F8E32DE83C61}"/>
              </a:ext>
            </a:extLst>
          </p:cNvPr>
          <p:cNvCxnSpPr>
            <a:cxnSpLocks/>
          </p:cNvCxnSpPr>
          <p:nvPr/>
        </p:nvCxnSpPr>
        <p:spPr>
          <a:xfrm>
            <a:off x="1150689" y="3534561"/>
            <a:ext cx="5090720"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23247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2" end="2"/>
                                            </p:txEl>
                                          </p:spTgt>
                                        </p:tgtEl>
                                        <p:attrNameLst>
                                          <p:attrName>style.visibility</p:attrName>
                                        </p:attrNameLst>
                                      </p:cBhvr>
                                      <p:to>
                                        <p:strVal val="visible"/>
                                      </p:to>
                                    </p:set>
                                    <p:animEffect transition="in" filter="fade">
                                      <p:cBhvr>
                                        <p:cTn id="12" dur="500"/>
                                        <p:tgtEl>
                                          <p:spTgt spid="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3" end="3"/>
                                            </p:txEl>
                                          </p:spTgt>
                                        </p:tgtEl>
                                        <p:attrNameLst>
                                          <p:attrName>style.visibility</p:attrName>
                                        </p:attrNameLst>
                                      </p:cBhvr>
                                      <p:to>
                                        <p:strVal val="visible"/>
                                      </p:to>
                                    </p:set>
                                    <p:animEffect transition="in" filter="fade">
                                      <p:cBhvr>
                                        <p:cTn id="22" dur="500"/>
                                        <p:tgtEl>
                                          <p:spTgt spid="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xEl>
                                              <p:pRg st="4" end="4"/>
                                            </p:txEl>
                                          </p:spTgt>
                                        </p:tgtEl>
                                        <p:attrNameLst>
                                          <p:attrName>style.visibility</p:attrName>
                                        </p:attrNameLst>
                                      </p:cBhvr>
                                      <p:to>
                                        <p:strVal val="visible"/>
                                      </p:to>
                                    </p:set>
                                    <p:animEffect transition="in" filter="fade">
                                      <p:cBhvr>
                                        <p:cTn id="32" dur="500"/>
                                        <p:tgtEl>
                                          <p:spTgt spid="4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
                                            <p:txEl>
                                              <p:pRg st="5" end="5"/>
                                            </p:txEl>
                                          </p:spTgt>
                                        </p:tgtEl>
                                        <p:attrNameLst>
                                          <p:attrName>style.visibility</p:attrName>
                                        </p:attrNameLst>
                                      </p:cBhvr>
                                      <p:to>
                                        <p:strVal val="visible"/>
                                      </p:to>
                                    </p:set>
                                    <p:animEffect transition="in" filter="fade">
                                      <p:cBhvr>
                                        <p:cTn id="42"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B5061-1900-23FE-5069-E84EFBE68AD7}"/>
              </a:ext>
            </a:extLst>
          </p:cNvPr>
          <p:cNvSpPr>
            <a:spLocks noGrp="1"/>
          </p:cNvSpPr>
          <p:nvPr>
            <p:ph type="sldNum" sz="quarter" idx="12"/>
          </p:nvPr>
        </p:nvSpPr>
        <p:spPr/>
        <p:txBody>
          <a:bodyPr/>
          <a:lstStyle/>
          <a:p>
            <a:fld id="{82EE24B5-652C-4DB5-B7C3-B5BBEC1280B1}" type="slidenum">
              <a:rPr lang="en-US" noProof="0" smtClean="0"/>
              <a:t>12</a:t>
            </a:fld>
            <a:endParaRPr lang="en-US" noProof="0" dirty="0"/>
          </a:p>
        </p:txBody>
      </p:sp>
      <p:pic>
        <p:nvPicPr>
          <p:cNvPr id="4" name="Picture 3">
            <a:extLst>
              <a:ext uri="{FF2B5EF4-FFF2-40B4-BE49-F238E27FC236}">
                <a16:creationId xmlns:a16="http://schemas.microsoft.com/office/drawing/2014/main" id="{C35482AD-2CC6-5441-5BDF-00CDF201F10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4B4D3B1F-911A-EA02-65AF-5963E27FC14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7" name="Rectangle 6">
            <a:extLst>
              <a:ext uri="{FF2B5EF4-FFF2-40B4-BE49-F238E27FC236}">
                <a16:creationId xmlns:a16="http://schemas.microsoft.com/office/drawing/2014/main" id="{16CD6568-76FB-F73B-E166-775ACAE94DC9}"/>
              </a:ext>
            </a:extLst>
          </p:cNvPr>
          <p:cNvSpPr/>
          <p:nvPr>
            <p:custDataLst>
              <p:tags r:id="rId4"/>
            </p:custDataLst>
          </p:nvPr>
        </p:nvSpPr>
        <p:spPr>
          <a:xfrm>
            <a:off x="2590800" y="2571750"/>
            <a:ext cx="6045200" cy="17145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Why do we Lie?  Or What motivates us to Lie?</a:t>
            </a:r>
          </a:p>
        </p:txBody>
      </p:sp>
      <p:sp>
        <p:nvSpPr>
          <p:cNvPr id="8" name="Rectangle 7">
            <a:extLst>
              <a:ext uri="{FF2B5EF4-FFF2-40B4-BE49-F238E27FC236}">
                <a16:creationId xmlns:a16="http://schemas.microsoft.com/office/drawing/2014/main" id="{32C90BC8-6DEE-9C6A-BDCE-DDA5A121ABF2}"/>
              </a:ext>
            </a:extLst>
          </p:cNvPr>
          <p:cNvSpPr/>
          <p:nvPr>
            <p:custDataLst>
              <p:tags r:id="rId5"/>
            </p:custDataLst>
          </p:nvPr>
        </p:nvSpPr>
        <p:spPr>
          <a:xfrm>
            <a:off x="2590800" y="6096000"/>
            <a:ext cx="6299200" cy="382594"/>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45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1137"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13</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685800" y="1031276"/>
            <a:ext cx="7162800" cy="730493"/>
          </a:xfrm>
        </p:spPr>
        <p:txBody>
          <a:bodyPr>
            <a:noAutofit/>
          </a:bodyPr>
          <a:lstStyle/>
          <a:p>
            <a:pPr algn="ctr"/>
            <a:r>
              <a:rPr lang="en-US" sz="4400" dirty="0">
                <a:latin typeface="Calibri" panose="020F0502020204030204" pitchFamily="34" charset="0"/>
              </a:rPr>
              <a:t>Act 5:1-11</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3070371" y="1627464"/>
            <a:ext cx="2374083" cy="9236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159391" y="1535185"/>
            <a:ext cx="8774884" cy="1350628"/>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3000" b="0" dirty="0">
                <a:latin typeface="+mn-lt"/>
              </a:rPr>
              <a:t>Let’s Read this familiar story of Ananias and Sapphira.</a:t>
            </a:r>
          </a:p>
        </p:txBody>
      </p:sp>
    </p:spTree>
    <p:extLst>
      <p:ext uri="{BB962C8B-B14F-4D97-AF65-F5344CB8AC3E}">
        <p14:creationId xmlns:p14="http://schemas.microsoft.com/office/powerpoint/2010/main" val="38269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
            <a:ext cx="9144000" cy="685799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14</a:t>
            </a:fld>
            <a:endParaRPr lang="en-US"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117446" y="914400"/>
            <a:ext cx="9144000" cy="5016617"/>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2200" b="0" dirty="0">
                <a:latin typeface="+mn-lt"/>
              </a:rPr>
              <a:t>[Act 5:1-11 NKJV] 1 But a certain man named Ananias, with Sapphira his wife, sold a possession. 2 And he kept back [part] of the proceeds, his wife also being aware [of it], and brought a certain part and laid [it] at the apostles' feet. 3 But Peter said, "Ananias, why has Satan filled your heart to lie to the Holy Spirit and keep back [part] of the price of the land for yourself? 4 "While it remained, was it not your own? And after it was sold, was it not in your own control? Why have you conceived this thing in your heart? You have not lied to men but to God." 5 Then Ananias, hearing these words, fell down and breathed his last. So great fear came upon all those who heard these things. 6 And the young men arose and wrapped him up, carried [him] out, and buried [him]. 7 Now it was about three hours later when his wife came in, not knowing what had happened. 8 And Peter answered her, "Tell me whether you sold the land for so much?" She said, "Yes, for so much." 9 Then Peter said to her, "How is it that you have agreed together to test the Spirit of the Lord? Look, the feet of those who have buried your husband [are] at the door, and they will carry you out." 10 Then immediately she fell down at his feet and breathed her last. And the young men came in and found her dead, and carrying [her] out, buried [her] by her husband. 11 So great fear came upon all the church and upon all who heard these things.</a:t>
            </a:r>
            <a:endParaRPr lang="en-US" sz="2200" dirty="0">
              <a:solidFill>
                <a:schemeClr val="bg1"/>
              </a:solidFill>
            </a:endParaRPr>
          </a:p>
        </p:txBody>
      </p:sp>
    </p:spTree>
    <p:extLst>
      <p:ext uri="{BB962C8B-B14F-4D97-AF65-F5344CB8AC3E}">
        <p14:creationId xmlns:p14="http://schemas.microsoft.com/office/powerpoint/2010/main" val="9364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9526"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15</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685800" y="1031276"/>
            <a:ext cx="7162800" cy="730493"/>
          </a:xfrm>
        </p:spPr>
        <p:txBody>
          <a:bodyPr>
            <a:noAutofit/>
          </a:bodyPr>
          <a:lstStyle/>
          <a:p>
            <a:pPr algn="ctr"/>
            <a:r>
              <a:rPr lang="en-US" sz="4400" dirty="0">
                <a:latin typeface="Calibri" panose="020F0502020204030204" pitchFamily="34" charset="0"/>
              </a:rPr>
              <a:t>Act 5:1-11</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3070371" y="1627464"/>
            <a:ext cx="2374083" cy="9236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159391" y="1535185"/>
            <a:ext cx="8774884" cy="4773336"/>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3000" b="0" dirty="0">
                <a:latin typeface="+mn-lt"/>
              </a:rPr>
              <a:t>Let’s Read this familiar story of Ananias and Sapphira.</a:t>
            </a:r>
          </a:p>
          <a:p>
            <a:pPr marL="800100" lvl="1" indent="-342900">
              <a:buFont typeface="Arial" panose="020B0604020202020204" pitchFamily="34" charset="0"/>
              <a:buChar char="•"/>
            </a:pPr>
            <a:r>
              <a:rPr lang="en-US" sz="3000" dirty="0">
                <a:solidFill>
                  <a:schemeClr val="bg1"/>
                </a:solidFill>
              </a:rPr>
              <a:t>To whom did they really lie too?</a:t>
            </a:r>
            <a:endParaRPr lang="en-US" sz="3000" b="0" dirty="0">
              <a:solidFill>
                <a:schemeClr val="bg1"/>
              </a:solidFill>
            </a:endParaRPr>
          </a:p>
          <a:p>
            <a:pPr marL="800100" lvl="1" indent="-342900">
              <a:buFont typeface="Arial" panose="020B0604020202020204" pitchFamily="34" charset="0"/>
              <a:buChar char="•"/>
            </a:pPr>
            <a:r>
              <a:rPr lang="en-US" sz="3000" dirty="0">
                <a:solidFill>
                  <a:schemeClr val="bg1"/>
                </a:solidFill>
              </a:rPr>
              <a:t>What do you think was the motivation for their lie? </a:t>
            </a:r>
          </a:p>
          <a:p>
            <a:pPr marL="1257300" lvl="2" indent="-342900">
              <a:buFont typeface="Arial" panose="020B0604020202020204" pitchFamily="34" charset="0"/>
              <a:buChar char="•"/>
            </a:pPr>
            <a:r>
              <a:rPr lang="en-US" sz="3000" dirty="0">
                <a:solidFill>
                  <a:schemeClr val="bg1"/>
                </a:solidFill>
              </a:rPr>
              <a:t>Have some extra money.</a:t>
            </a:r>
          </a:p>
          <a:p>
            <a:pPr marL="1257300" lvl="2" indent="-342900">
              <a:buFont typeface="Arial" panose="020B0604020202020204" pitchFamily="34" charset="0"/>
              <a:buChar char="•"/>
            </a:pPr>
            <a:r>
              <a:rPr lang="en-US" sz="3000" dirty="0">
                <a:solidFill>
                  <a:schemeClr val="bg1"/>
                </a:solidFill>
              </a:rPr>
              <a:t>Appear righteous and benefit as well</a:t>
            </a:r>
          </a:p>
          <a:p>
            <a:pPr marL="1257300" lvl="2" indent="-342900">
              <a:buFont typeface="Arial" panose="020B0604020202020204" pitchFamily="34" charset="0"/>
              <a:buChar char="•"/>
            </a:pPr>
            <a:r>
              <a:rPr lang="en-US" sz="3000" dirty="0">
                <a:solidFill>
                  <a:schemeClr val="bg1"/>
                </a:solidFill>
              </a:rPr>
              <a:t>Don’t want to get caught so they lied. </a:t>
            </a:r>
          </a:p>
          <a:p>
            <a:pPr marL="800100" lvl="1" indent="-342900">
              <a:buFont typeface="Arial" panose="020B0604020202020204" pitchFamily="34" charset="0"/>
              <a:buChar char="•"/>
            </a:pPr>
            <a:r>
              <a:rPr lang="en-US" sz="3000" dirty="0">
                <a:solidFill>
                  <a:schemeClr val="bg1"/>
                </a:solidFill>
              </a:rPr>
              <a:t>Could this type of lying be a temptation on the job?</a:t>
            </a:r>
          </a:p>
        </p:txBody>
      </p:sp>
    </p:spTree>
    <p:extLst>
      <p:ext uri="{BB962C8B-B14F-4D97-AF65-F5344CB8AC3E}">
        <p14:creationId xmlns:p14="http://schemas.microsoft.com/office/powerpoint/2010/main" val="18213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9526"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16</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241183" y="1048624"/>
            <a:ext cx="8625980" cy="671200"/>
          </a:xfrm>
        </p:spPr>
        <p:txBody>
          <a:bodyPr>
            <a:noAutofit/>
          </a:bodyPr>
          <a:lstStyle/>
          <a:p>
            <a:pPr algn="ctr"/>
            <a:r>
              <a:rPr lang="en-US" sz="3600" dirty="0">
                <a:latin typeface="Calibri" panose="020F0502020204030204" pitchFamily="34" charset="0"/>
              </a:rPr>
              <a:t>Maturity Needed with the Complexity of lies </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369116" y="1591198"/>
            <a:ext cx="8338656" cy="14583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285226" y="1854230"/>
            <a:ext cx="8749717" cy="405764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3400" b="0" dirty="0"/>
              <a:t>Lying to gain the next promotion</a:t>
            </a:r>
          </a:p>
          <a:p>
            <a:pPr marL="342900" indent="-342900">
              <a:buFont typeface="Arial" panose="020B0604020202020204" pitchFamily="34" charset="0"/>
              <a:buChar char="•"/>
            </a:pPr>
            <a:r>
              <a:rPr lang="en-US" sz="3400" b="0" dirty="0"/>
              <a:t>Making a promise to a sales prospect or job candidate that you know will not be honored.</a:t>
            </a:r>
          </a:p>
          <a:p>
            <a:pPr marL="342900" indent="-342900">
              <a:buFont typeface="Arial" panose="020B0604020202020204" pitchFamily="34" charset="0"/>
              <a:buChar char="•"/>
            </a:pPr>
            <a:r>
              <a:rPr lang="en-US" sz="3400" b="0" dirty="0"/>
              <a:t>Divulging company secrets or competitive advantages to a competitor…especially if you just got let go</a:t>
            </a:r>
          </a:p>
          <a:p>
            <a:pPr marL="342900" indent="-342900">
              <a:buFont typeface="Arial" panose="020B0604020202020204" pitchFamily="34" charset="0"/>
              <a:buChar char="•"/>
            </a:pPr>
            <a:r>
              <a:rPr lang="en-US" sz="3400" b="0" dirty="0"/>
              <a:t>Putting False information on your resume</a:t>
            </a:r>
          </a:p>
          <a:p>
            <a:pPr marL="342900" indent="-342900">
              <a:buFont typeface="Arial" panose="020B0604020202020204" pitchFamily="34" charset="0"/>
              <a:buChar char="•"/>
            </a:pPr>
            <a:r>
              <a:rPr lang="en-US" sz="3400" b="0" dirty="0"/>
              <a:t>Offering or taking a bride</a:t>
            </a:r>
          </a:p>
          <a:p>
            <a:pPr marL="342900" indent="-342900">
              <a:buFont typeface="Arial" panose="020B0604020202020204" pitchFamily="34" charset="0"/>
              <a:buChar char="•"/>
            </a:pPr>
            <a:r>
              <a:rPr lang="en-US" sz="3400" b="0" dirty="0"/>
              <a:t>Breaking confidentiality about something.</a:t>
            </a:r>
          </a:p>
        </p:txBody>
      </p:sp>
    </p:spTree>
    <p:extLst>
      <p:ext uri="{BB962C8B-B14F-4D97-AF65-F5344CB8AC3E}">
        <p14:creationId xmlns:p14="http://schemas.microsoft.com/office/powerpoint/2010/main" val="26915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9526"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17</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3890" y="1026258"/>
            <a:ext cx="9069636" cy="636945"/>
          </a:xfrm>
        </p:spPr>
        <p:txBody>
          <a:bodyPr>
            <a:noAutofit/>
          </a:bodyPr>
          <a:lstStyle/>
          <a:p>
            <a:pPr algn="ctr"/>
            <a:r>
              <a:rPr lang="en-US" sz="3600" dirty="0">
                <a:latin typeface="Calibri" panose="020F0502020204030204" pitchFamily="34" charset="0"/>
              </a:rPr>
              <a:t>Maturity with Temptation to Blur the Truth</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595618" y="1593909"/>
            <a:ext cx="8006017" cy="25446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0" y="1876426"/>
            <a:ext cx="9143999" cy="411331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3200" b="0" dirty="0"/>
              <a:t>Do I explain to a client everything that could go wrong in efforts to serve them?</a:t>
            </a:r>
          </a:p>
          <a:p>
            <a:pPr marL="342900" indent="-342900">
              <a:buFont typeface="Arial" panose="020B0604020202020204" pitchFamily="34" charset="0"/>
              <a:buChar char="•"/>
            </a:pPr>
            <a:r>
              <a:rPr lang="en-US" sz="3200" b="0" dirty="0">
                <a:solidFill>
                  <a:schemeClr val="bg1"/>
                </a:solidFill>
              </a:rPr>
              <a:t>Do I mention a key employee is leaving and we don’t know the impact?</a:t>
            </a:r>
          </a:p>
          <a:p>
            <a:pPr marL="342900" indent="-342900">
              <a:buFont typeface="Arial" panose="020B0604020202020204" pitchFamily="34" charset="0"/>
              <a:buChar char="•"/>
            </a:pPr>
            <a:r>
              <a:rPr lang="en-US" sz="3200" b="0" dirty="0"/>
              <a:t>When is Silence a lie?</a:t>
            </a:r>
          </a:p>
          <a:p>
            <a:pPr marL="342900" indent="-342900">
              <a:buFont typeface="Arial" panose="020B0604020202020204" pitchFamily="34" charset="0"/>
              <a:buChar char="•"/>
            </a:pPr>
            <a:r>
              <a:rPr lang="en-US" sz="3200" b="0" dirty="0">
                <a:solidFill>
                  <a:schemeClr val="bg1"/>
                </a:solidFill>
              </a:rPr>
              <a:t>As a Supervisor, how do I handle sensitive company information that my staff are not privy to?</a:t>
            </a:r>
          </a:p>
          <a:p>
            <a:pPr marL="342900" indent="-342900">
              <a:buFont typeface="Arial" panose="020B0604020202020204" pitchFamily="34" charset="0"/>
              <a:buChar char="•"/>
            </a:pPr>
            <a:r>
              <a:rPr lang="en-US" sz="3200" b="0" dirty="0"/>
              <a:t>When has a line been crossed from “tax avoidance” to “tax evasion”? And just because it is legal…does it always make it right?</a:t>
            </a:r>
            <a:endParaRPr lang="en-US" sz="3200" b="0" dirty="0">
              <a:solidFill>
                <a:schemeClr val="bg1"/>
              </a:solidFill>
            </a:endParaRPr>
          </a:p>
        </p:txBody>
      </p:sp>
    </p:spTree>
    <p:extLst>
      <p:ext uri="{BB962C8B-B14F-4D97-AF65-F5344CB8AC3E}">
        <p14:creationId xmlns:p14="http://schemas.microsoft.com/office/powerpoint/2010/main" val="34265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9526"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18</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17446" y="1165501"/>
            <a:ext cx="8942664" cy="623746"/>
          </a:xfrm>
        </p:spPr>
        <p:txBody>
          <a:bodyPr>
            <a:noAutofit/>
          </a:bodyPr>
          <a:lstStyle/>
          <a:p>
            <a:pPr algn="ctr"/>
            <a:r>
              <a:rPr lang="en-US" sz="3600" dirty="0">
                <a:solidFill>
                  <a:schemeClr val="bg1"/>
                </a:solidFill>
              </a:rPr>
              <a:t>Can we blame ignorance for our actions</a:t>
            </a:r>
            <a:endParaRPr lang="en-US" sz="36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419450" y="1757237"/>
            <a:ext cx="8355433" cy="246772"/>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0" y="2030082"/>
            <a:ext cx="9143999" cy="39039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3200" b="0" dirty="0"/>
              <a:t>NO - God expects us to Develop the maturity necessary to make Godly decision</a:t>
            </a:r>
          </a:p>
          <a:p>
            <a:pPr marL="800100" lvl="1" indent="-342900">
              <a:buFont typeface="Arial" panose="020B0604020202020204" pitchFamily="34" charset="0"/>
              <a:buChar char="•"/>
            </a:pPr>
            <a:r>
              <a:rPr lang="en-US" sz="2600" b="1" u="sng" dirty="0">
                <a:solidFill>
                  <a:schemeClr val="bg1"/>
                </a:solidFill>
              </a:rPr>
              <a:t>[Heb 5:12-14 NIV] 12 </a:t>
            </a:r>
            <a:r>
              <a:rPr lang="en-US" sz="2600" dirty="0">
                <a:solidFill>
                  <a:schemeClr val="bg1"/>
                </a:solidFill>
              </a:rPr>
              <a:t>In fact, though by this time you ought to be teachers, you need someone to teach you the elementary truths of God's word all over again. You need milk, not solid food! 13 Anyone who lives on milk, being still an infant, is not acquainted with the teaching about righteousness. 14 But solid food is for the mature, who by constant use have trained themselves to distinguish good from evil.</a:t>
            </a:r>
          </a:p>
        </p:txBody>
      </p:sp>
    </p:spTree>
    <p:extLst>
      <p:ext uri="{BB962C8B-B14F-4D97-AF65-F5344CB8AC3E}">
        <p14:creationId xmlns:p14="http://schemas.microsoft.com/office/powerpoint/2010/main" val="37509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19053"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19</a:t>
            </a:fld>
            <a:endParaRPr lang="en-US"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9527" y="805289"/>
            <a:ext cx="9143999" cy="39039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lvl="1"/>
            <a:r>
              <a:rPr lang="en-US" sz="2600" b="1" u="sng" dirty="0">
                <a:solidFill>
                  <a:schemeClr val="bg1"/>
                </a:solidFill>
              </a:rPr>
              <a:t>[Heb 5:12-14 NIV] 12 </a:t>
            </a:r>
            <a:r>
              <a:rPr lang="en-US" sz="2600" dirty="0">
                <a:solidFill>
                  <a:schemeClr val="bg1"/>
                </a:solidFill>
              </a:rPr>
              <a:t>In fact, though by this time you ought to be teachers, you need someone to teach you the elementary truths of God's word all over again. You need milk, not solid food! 13 Anyone who lives on milk, being still an infant, is not acquainted with the teaching about righteousness. 14 But solid food is for the mature, who by constant use have trained themselves to distinguish good from evil.</a:t>
            </a:r>
          </a:p>
        </p:txBody>
      </p:sp>
      <p:sp>
        <p:nvSpPr>
          <p:cNvPr id="7" name="TextBox 6">
            <a:extLst>
              <a:ext uri="{FF2B5EF4-FFF2-40B4-BE49-F238E27FC236}">
                <a16:creationId xmlns:a16="http://schemas.microsoft.com/office/drawing/2014/main" id="{FA9D440A-484E-C450-16F6-6F3C09355BB5}"/>
              </a:ext>
            </a:extLst>
          </p:cNvPr>
          <p:cNvSpPr txBox="1"/>
          <p:nvPr/>
        </p:nvSpPr>
        <p:spPr>
          <a:xfrm>
            <a:off x="234893" y="4630723"/>
            <a:ext cx="8489658" cy="156966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What should Christians be able to handle after a certain amount of time?</a:t>
            </a:r>
          </a:p>
          <a:p>
            <a:pPr marL="457200" indent="-457200">
              <a:buFont typeface="+mj-lt"/>
              <a:buAutoNum type="arabicPeriod"/>
            </a:pPr>
            <a:r>
              <a:rPr lang="en-US" sz="2400" dirty="0">
                <a:solidFill>
                  <a:schemeClr val="bg1"/>
                </a:solidFill>
              </a:rPr>
              <a:t>What will mature people be able to determine?  </a:t>
            </a:r>
          </a:p>
          <a:p>
            <a:pPr marL="457200" indent="-457200">
              <a:buFont typeface="+mj-lt"/>
              <a:buAutoNum type="arabicPeriod"/>
            </a:pPr>
            <a:r>
              <a:rPr lang="en-US" sz="2400" dirty="0">
                <a:solidFill>
                  <a:schemeClr val="bg1"/>
                </a:solidFill>
              </a:rPr>
              <a:t>How do they get that skill?</a:t>
            </a:r>
          </a:p>
        </p:txBody>
      </p:sp>
      <p:cxnSp>
        <p:nvCxnSpPr>
          <p:cNvPr id="9" name="Straight Connector 8">
            <a:extLst>
              <a:ext uri="{FF2B5EF4-FFF2-40B4-BE49-F238E27FC236}">
                <a16:creationId xmlns:a16="http://schemas.microsoft.com/office/drawing/2014/main" id="{9736FCEF-BA62-5EB1-643E-5787960F9C59}"/>
              </a:ext>
            </a:extLst>
          </p:cNvPr>
          <p:cNvCxnSpPr>
            <a:cxnSpLocks/>
          </p:cNvCxnSpPr>
          <p:nvPr/>
        </p:nvCxnSpPr>
        <p:spPr>
          <a:xfrm>
            <a:off x="1862356" y="1963024"/>
            <a:ext cx="1761688"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B7C9F7F7-8A9A-0C36-0468-C92E1FA5BE48}"/>
              </a:ext>
            </a:extLst>
          </p:cNvPr>
          <p:cNvCxnSpPr>
            <a:cxnSpLocks/>
          </p:cNvCxnSpPr>
          <p:nvPr/>
        </p:nvCxnSpPr>
        <p:spPr>
          <a:xfrm>
            <a:off x="6595145" y="3961002"/>
            <a:ext cx="227432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DB9CE35C-53BC-4071-C6E1-409423E46A6A}"/>
              </a:ext>
            </a:extLst>
          </p:cNvPr>
          <p:cNvCxnSpPr>
            <a:cxnSpLocks/>
          </p:cNvCxnSpPr>
          <p:nvPr/>
        </p:nvCxnSpPr>
        <p:spPr>
          <a:xfrm>
            <a:off x="598415" y="3961002"/>
            <a:ext cx="3763860"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822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 y="0"/>
            <a:ext cx="9142095"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8389" y="0"/>
            <a:ext cx="9142095"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a:xfrm>
            <a:off x="1536073" y="1073791"/>
            <a:ext cx="6069959" cy="1910949"/>
          </a:xfrm>
        </p:spPr>
        <p:txBody>
          <a:bodyPr>
            <a:noAutofit/>
          </a:bodyPr>
          <a:lstStyle/>
          <a:p>
            <a:pPr>
              <a:lnSpc>
                <a:spcPct val="125000"/>
              </a:lnSpc>
            </a:pPr>
            <a:r>
              <a:rPr lang="en-US" sz="5400" dirty="0">
                <a:latin typeface="Batang" panose="02030600000101010101" pitchFamily="18" charset="-127"/>
                <a:ea typeface="Batang" panose="02030600000101010101" pitchFamily="18" charset="-127"/>
              </a:rPr>
              <a:t>Christians in the Workplace</a:t>
            </a: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flipV="1">
            <a:off x="2049011" y="3280284"/>
            <a:ext cx="5209563" cy="3428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sz="1350" dirty="0"/>
          </a:p>
        </p:txBody>
      </p:sp>
      <p:sp>
        <p:nvSpPr>
          <p:cNvPr id="13" name="Title 1">
            <a:extLst>
              <a:ext uri="{FF2B5EF4-FFF2-40B4-BE49-F238E27FC236}">
                <a16:creationId xmlns:a16="http://schemas.microsoft.com/office/drawing/2014/main" id="{CC495EF9-835E-B698-6613-E10E6924527B}"/>
              </a:ext>
            </a:extLst>
          </p:cNvPr>
          <p:cNvSpPr txBox="1">
            <a:spLocks/>
          </p:cNvSpPr>
          <p:nvPr/>
        </p:nvSpPr>
        <p:spPr bwMode="ltGray">
          <a:xfrm>
            <a:off x="1737569" y="3741628"/>
            <a:ext cx="5832446" cy="822233"/>
          </a:xfrm>
          <a:prstGeom prst="rect">
            <a:avLst/>
          </a:prstGeom>
        </p:spPr>
        <p:txBody>
          <a:bodyPr vert="horz" lIns="91440" tIns="45720" rIns="91440" bIns="45720" rtlCol="0" anchor="b">
            <a:noAutofit/>
          </a:bodyPr>
          <a:lstStyle>
            <a:lvl1pPr algn="ctr" defTabSz="685766" rtl="0" eaLnBrk="1" latinLnBrk="0" hangingPunct="1">
              <a:lnSpc>
                <a:spcPct val="125000"/>
              </a:lnSpc>
              <a:spcBef>
                <a:spcPct val="0"/>
              </a:spcBef>
              <a:buNone/>
              <a:defRPr sz="4500" b="1" kern="1200">
                <a:solidFill>
                  <a:schemeClr val="bg1"/>
                </a:solidFill>
                <a:latin typeface="+mj-lt"/>
                <a:ea typeface="+mj-ea"/>
                <a:cs typeface="+mj-cs"/>
              </a:defRPr>
            </a:lvl1pPr>
          </a:lstStyle>
          <a:p>
            <a:r>
              <a:rPr lang="en-US" sz="4800" dirty="0">
                <a:latin typeface="Batang" panose="02030600000101010101" pitchFamily="18" charset="-127"/>
                <a:ea typeface="Batang" panose="02030600000101010101" pitchFamily="18" charset="-127"/>
              </a:rPr>
              <a:t>Lying and Integrity</a:t>
            </a:r>
          </a:p>
        </p:txBody>
      </p:sp>
    </p:spTree>
    <p:extLst>
      <p:ext uri="{BB962C8B-B14F-4D97-AF65-F5344CB8AC3E}">
        <p14:creationId xmlns:p14="http://schemas.microsoft.com/office/powerpoint/2010/main" val="10935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1"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20</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635853" y="922219"/>
            <a:ext cx="5696125" cy="730493"/>
          </a:xfrm>
        </p:spPr>
        <p:txBody>
          <a:bodyPr>
            <a:noAutofit/>
          </a:bodyPr>
          <a:lstStyle/>
          <a:p>
            <a:pPr algn="ctr"/>
            <a:r>
              <a:rPr lang="en-US" sz="3600" dirty="0">
                <a:solidFill>
                  <a:schemeClr val="bg1"/>
                </a:solidFill>
              </a:rPr>
              <a:t>Maturity is important</a:t>
            </a:r>
            <a:endParaRPr lang="en-US" sz="36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2214694" y="1538240"/>
            <a:ext cx="4538443" cy="114471"/>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0" y="1538241"/>
            <a:ext cx="9143999" cy="4636670"/>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2800" u="sng" dirty="0"/>
              <a:t>[Eph 5:6-17 NKJV] </a:t>
            </a:r>
            <a:r>
              <a:rPr lang="en-US" sz="2800" b="0" dirty="0"/>
              <a:t>6 Let no one deceive you with empty words, for because of these things the wrath of God comes upon the sons of disobedience. 7 Therefore do not be partakers with them. 8 For you were once darkness, but now [you are] light in the Lord. Walk as children of light 9 (for the fruit of the Spirit [is] in all goodness, righteousness, and truth), 10 finding out what is acceptable to the Lord.…</a:t>
            </a:r>
          </a:p>
          <a:p>
            <a:pPr marL="342900" indent="-342900">
              <a:buFont typeface="Arial" panose="020B0604020202020204" pitchFamily="34" charset="0"/>
              <a:buChar char="•"/>
            </a:pPr>
            <a:r>
              <a:rPr lang="en-US" sz="2800" u="sng" dirty="0"/>
              <a:t>v15</a:t>
            </a:r>
            <a:r>
              <a:rPr lang="en-US" sz="2800" b="0" dirty="0"/>
              <a:t> See then that you walk circumspectly, not as fools but as wise, 16 redeeming the time, because the days are evil. 17 Therefore do not be unwise, but understand what the will of the Lord [is].</a:t>
            </a:r>
          </a:p>
        </p:txBody>
      </p:sp>
      <p:cxnSp>
        <p:nvCxnSpPr>
          <p:cNvPr id="4" name="Straight Connector 3">
            <a:extLst>
              <a:ext uri="{FF2B5EF4-FFF2-40B4-BE49-F238E27FC236}">
                <a16:creationId xmlns:a16="http://schemas.microsoft.com/office/drawing/2014/main" id="{8FE4AC27-9BB7-1481-F29D-14ECDF89C02C}"/>
              </a:ext>
            </a:extLst>
          </p:cNvPr>
          <p:cNvCxnSpPr>
            <a:cxnSpLocks/>
          </p:cNvCxnSpPr>
          <p:nvPr/>
        </p:nvCxnSpPr>
        <p:spPr>
          <a:xfrm>
            <a:off x="4513277" y="2115424"/>
            <a:ext cx="212472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0960EEFA-50DA-C4C4-468D-4764C91D7D60}"/>
              </a:ext>
            </a:extLst>
          </p:cNvPr>
          <p:cNvCxnSpPr>
            <a:cxnSpLocks/>
          </p:cNvCxnSpPr>
          <p:nvPr/>
        </p:nvCxnSpPr>
        <p:spPr>
          <a:xfrm>
            <a:off x="5057651" y="3658998"/>
            <a:ext cx="3339729"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C194AA54-ED45-44AB-E6FA-9A693B57E57E}"/>
              </a:ext>
            </a:extLst>
          </p:cNvPr>
          <p:cNvCxnSpPr>
            <a:cxnSpLocks/>
          </p:cNvCxnSpPr>
          <p:nvPr/>
        </p:nvCxnSpPr>
        <p:spPr>
          <a:xfrm>
            <a:off x="2459372" y="4405618"/>
            <a:ext cx="603867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13FB5DA-EE08-D7F2-4D1B-88412FFA3FDA}"/>
              </a:ext>
            </a:extLst>
          </p:cNvPr>
          <p:cNvCxnSpPr>
            <a:cxnSpLocks/>
          </p:cNvCxnSpPr>
          <p:nvPr/>
        </p:nvCxnSpPr>
        <p:spPr>
          <a:xfrm>
            <a:off x="3870121" y="5581475"/>
            <a:ext cx="1045828"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AFFA108D-56B2-29B9-FA20-2C4B4A778700}"/>
              </a:ext>
            </a:extLst>
          </p:cNvPr>
          <p:cNvCxnSpPr>
            <a:cxnSpLocks/>
          </p:cNvCxnSpPr>
          <p:nvPr/>
        </p:nvCxnSpPr>
        <p:spPr>
          <a:xfrm>
            <a:off x="5629712" y="5581475"/>
            <a:ext cx="297192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53C2D14C-9E92-003F-6569-2731E0F2B7B2}"/>
              </a:ext>
            </a:extLst>
          </p:cNvPr>
          <p:cNvCxnSpPr>
            <a:cxnSpLocks/>
          </p:cNvCxnSpPr>
          <p:nvPr/>
        </p:nvCxnSpPr>
        <p:spPr>
          <a:xfrm>
            <a:off x="421547" y="5968766"/>
            <a:ext cx="2841770"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685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2"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800100" lvl="1" indent="-342900">
              <a:buFont typeface="Arial" panose="020B0604020202020204" pitchFamily="34" charset="0"/>
              <a:buChar char="•"/>
            </a:pPr>
            <a:endParaRPr lang="en-US" sz="1400" dirty="0">
              <a:solidFill>
                <a:schemeClr val="bg1"/>
              </a:solidFil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21</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92947" y="1140333"/>
            <a:ext cx="9806730" cy="730493"/>
          </a:xfrm>
        </p:spPr>
        <p:txBody>
          <a:bodyPr>
            <a:noAutofit/>
          </a:bodyPr>
          <a:lstStyle/>
          <a:p>
            <a:pPr algn="ctr"/>
            <a:r>
              <a:rPr lang="en-US" sz="3600" dirty="0">
                <a:solidFill>
                  <a:schemeClr val="bg1"/>
                </a:solidFill>
              </a:rPr>
              <a:t>Practical advice if we are confused?</a:t>
            </a:r>
            <a:endParaRPr lang="en-US" sz="36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570452" y="1840244"/>
            <a:ext cx="8120542" cy="114471"/>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3" name="Title 5">
            <a:extLst>
              <a:ext uri="{FF2B5EF4-FFF2-40B4-BE49-F238E27FC236}">
                <a16:creationId xmlns:a16="http://schemas.microsoft.com/office/drawing/2014/main" id="{6F7C2BAF-E3FE-1A30-1096-8BDE37A565BD}"/>
              </a:ext>
            </a:extLst>
          </p:cNvPr>
          <p:cNvSpPr txBox="1">
            <a:spLocks/>
          </p:cNvSpPr>
          <p:nvPr/>
        </p:nvSpPr>
        <p:spPr bwMode="ltGray">
          <a:xfrm>
            <a:off x="0" y="1840245"/>
            <a:ext cx="9143999" cy="3986344"/>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pPr marL="342900" indent="-342900">
              <a:buFont typeface="Arial" panose="020B0604020202020204" pitchFamily="34" charset="0"/>
              <a:buChar char="•"/>
            </a:pPr>
            <a:r>
              <a:rPr lang="en-US" sz="2800" u="sng" dirty="0"/>
              <a:t>Apply the Golden Rule:</a:t>
            </a:r>
          </a:p>
          <a:p>
            <a:pPr marL="800100" lvl="1" indent="-342900">
              <a:buFont typeface="Arial" panose="020B0604020202020204" pitchFamily="34" charset="0"/>
              <a:buChar char="•"/>
            </a:pPr>
            <a:r>
              <a:rPr lang="en-US" sz="2400" u="sng" dirty="0">
                <a:solidFill>
                  <a:schemeClr val="bg1"/>
                </a:solidFill>
              </a:rPr>
              <a:t>[Mat 7:12 NKJV] 12 </a:t>
            </a:r>
            <a:r>
              <a:rPr lang="en-US" sz="2400" b="0" dirty="0">
                <a:solidFill>
                  <a:schemeClr val="bg1"/>
                </a:solidFill>
              </a:rPr>
              <a:t>"Therefore, whatever you want men to do to you, do also to them, for this is the Law and the Prophets.</a:t>
            </a:r>
          </a:p>
        </p:txBody>
      </p:sp>
    </p:spTree>
    <p:extLst>
      <p:ext uri="{BB962C8B-B14F-4D97-AF65-F5344CB8AC3E}">
        <p14:creationId xmlns:p14="http://schemas.microsoft.com/office/powerpoint/2010/main" val="17479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0" descr="Two person handshake">
            <a:extLst>
              <a:ext uri="{FF2B5EF4-FFF2-40B4-BE49-F238E27FC236}">
                <a16:creationId xmlns:a16="http://schemas.microsoft.com/office/drawing/2014/main" id="{853EA810-002A-25B0-1A38-38AAEF812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594"/>
            <a:ext cx="9144000" cy="5143500"/>
          </a:xfrm>
          <a:prstGeom prst="rect">
            <a:avLst/>
          </a:prstGeom>
        </p:spPr>
      </p:pic>
      <p:sp>
        <p:nvSpPr>
          <p:cNvPr id="3" name="Slide Number Placeholder 2">
            <a:extLst>
              <a:ext uri="{FF2B5EF4-FFF2-40B4-BE49-F238E27FC236}">
                <a16:creationId xmlns:a16="http://schemas.microsoft.com/office/drawing/2014/main" id="{C2351522-D6A9-4849-85EE-913E456DD3E6}"/>
              </a:ext>
            </a:extLst>
          </p:cNvPr>
          <p:cNvSpPr>
            <a:spLocks noGrp="1"/>
          </p:cNvSpPr>
          <p:nvPr>
            <p:ph type="sldNum" sz="quarter" idx="12"/>
          </p:nvPr>
        </p:nvSpPr>
        <p:spPr/>
        <p:txBody>
          <a:bodyPr/>
          <a:lstStyle/>
          <a:p>
            <a:fld id="{82EE24B5-652C-4DB5-B7C3-B5BBEC1280B1}" type="slidenum">
              <a:rPr lang="en-US" smtClean="0"/>
              <a:t>22</a:t>
            </a:fld>
            <a:endParaRPr lang="en-US" dirty="0"/>
          </a:p>
        </p:txBody>
      </p:sp>
      <p:sp>
        <p:nvSpPr>
          <p:cNvPr id="9" name="object 3" descr="Blue rectangle">
            <a:extLst>
              <a:ext uri="{FF2B5EF4-FFF2-40B4-BE49-F238E27FC236}">
                <a16:creationId xmlns:a16="http://schemas.microsoft.com/office/drawing/2014/main" id="{9D0FE329-FC26-911F-8F5A-08274F7F31F1}"/>
              </a:ext>
            </a:extLst>
          </p:cNvPr>
          <p:cNvSpPr/>
          <p:nvPr/>
        </p:nvSpPr>
        <p:spPr>
          <a:xfrm>
            <a:off x="-11684" y="767594"/>
            <a:ext cx="91422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6" name="object 18" descr="Beige rectangle">
            <a:extLst>
              <a:ext uri="{FF2B5EF4-FFF2-40B4-BE49-F238E27FC236}">
                <a16:creationId xmlns:a16="http://schemas.microsoft.com/office/drawing/2014/main" id="{7593E25A-C238-4F4D-B05B-996628D42B7D}"/>
              </a:ext>
            </a:extLst>
          </p:cNvPr>
          <p:cNvSpPr/>
          <p:nvPr/>
        </p:nvSpPr>
        <p:spPr>
          <a:xfrm>
            <a:off x="687001" y="583843"/>
            <a:ext cx="2808000" cy="0"/>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sz="1350" dirty="0"/>
          </a:p>
        </p:txBody>
      </p:sp>
      <p:sp>
        <p:nvSpPr>
          <p:cNvPr id="2" name="Title 1">
            <a:extLst>
              <a:ext uri="{FF2B5EF4-FFF2-40B4-BE49-F238E27FC236}">
                <a16:creationId xmlns:a16="http://schemas.microsoft.com/office/drawing/2014/main" id="{6C60760E-5794-42A9-8E56-3837F4FC7351}"/>
              </a:ext>
            </a:extLst>
          </p:cNvPr>
          <p:cNvSpPr>
            <a:spLocks noGrp="1"/>
          </p:cNvSpPr>
          <p:nvPr>
            <p:ph type="title"/>
          </p:nvPr>
        </p:nvSpPr>
        <p:spPr>
          <a:xfrm>
            <a:off x="616066" y="49527"/>
            <a:ext cx="7886700" cy="633562"/>
          </a:xfrm>
        </p:spPr>
        <p:txBody>
          <a:bodyPr/>
          <a:lstStyle/>
          <a:p>
            <a:r>
              <a:rPr lang="en-US" dirty="0"/>
              <a:t>Class Schedule</a:t>
            </a:r>
          </a:p>
        </p:txBody>
      </p:sp>
      <p:graphicFrame>
        <p:nvGraphicFramePr>
          <p:cNvPr id="5" name="Table 4">
            <a:extLst>
              <a:ext uri="{FF2B5EF4-FFF2-40B4-BE49-F238E27FC236}">
                <a16:creationId xmlns:a16="http://schemas.microsoft.com/office/drawing/2014/main" id="{61FEB500-E2E4-2F06-0C20-7B596A15D1F5}"/>
              </a:ext>
            </a:extLst>
          </p:cNvPr>
          <p:cNvGraphicFramePr>
            <a:graphicFrameLocks noGrp="1"/>
          </p:cNvGraphicFramePr>
          <p:nvPr>
            <p:extLst>
              <p:ext uri="{D42A27DB-BD31-4B8C-83A1-F6EECF244321}">
                <p14:modId xmlns:p14="http://schemas.microsoft.com/office/powerpoint/2010/main" val="2291835272"/>
              </p:ext>
            </p:extLst>
          </p:nvPr>
        </p:nvGraphicFramePr>
        <p:xfrm>
          <a:off x="335560" y="1108634"/>
          <a:ext cx="8533913" cy="4519237"/>
        </p:xfrm>
        <a:graphic>
          <a:graphicData uri="http://schemas.openxmlformats.org/drawingml/2006/table">
            <a:tbl>
              <a:tblPr/>
              <a:tblGrid>
                <a:gridCol w="502795">
                  <a:extLst>
                    <a:ext uri="{9D8B030D-6E8A-4147-A177-3AD203B41FA5}">
                      <a16:colId xmlns:a16="http://schemas.microsoft.com/office/drawing/2014/main" val="1830114380"/>
                    </a:ext>
                  </a:extLst>
                </a:gridCol>
                <a:gridCol w="1440438">
                  <a:extLst>
                    <a:ext uri="{9D8B030D-6E8A-4147-A177-3AD203B41FA5}">
                      <a16:colId xmlns:a16="http://schemas.microsoft.com/office/drawing/2014/main" val="1175994005"/>
                    </a:ext>
                  </a:extLst>
                </a:gridCol>
                <a:gridCol w="3224385">
                  <a:extLst>
                    <a:ext uri="{9D8B030D-6E8A-4147-A177-3AD203B41FA5}">
                      <a16:colId xmlns:a16="http://schemas.microsoft.com/office/drawing/2014/main" val="1451010130"/>
                    </a:ext>
                  </a:extLst>
                </a:gridCol>
                <a:gridCol w="2279173">
                  <a:extLst>
                    <a:ext uri="{9D8B030D-6E8A-4147-A177-3AD203B41FA5}">
                      <a16:colId xmlns:a16="http://schemas.microsoft.com/office/drawing/2014/main" val="3693363653"/>
                    </a:ext>
                  </a:extLst>
                </a:gridCol>
                <a:gridCol w="1087122">
                  <a:extLst>
                    <a:ext uri="{9D8B030D-6E8A-4147-A177-3AD203B41FA5}">
                      <a16:colId xmlns:a16="http://schemas.microsoft.com/office/drawing/2014/main" val="2207843806"/>
                    </a:ext>
                  </a:extLst>
                </a:gridCol>
              </a:tblGrid>
              <a:tr h="335352">
                <a:tc>
                  <a:txBody>
                    <a:bodyPr/>
                    <a:lstStyle/>
                    <a:p>
                      <a:pPr algn="ctr" fontAlgn="b"/>
                      <a:r>
                        <a:rPr lang="en-US" sz="1100" b="1" i="0" u="none" strike="noStrike">
                          <a:solidFill>
                            <a:srgbClr val="000000"/>
                          </a:solidFill>
                          <a:effectLst/>
                          <a:latin typeface="Calibri" panose="020F0502020204030204" pitchFamily="34" charset="0"/>
                        </a:rPr>
                        <a:t>Lesson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Theme</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Title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Date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Teacher</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925942"/>
                  </a:ext>
                </a:extLst>
              </a:tr>
              <a:tr h="319383">
                <a:tc>
                  <a:txBody>
                    <a:bodyPr/>
                    <a:lstStyle/>
                    <a:p>
                      <a:pPr algn="ctr" fontAlgn="b"/>
                      <a:r>
                        <a:rPr lang="en-US" sz="1100" b="0" i="0" u="none" strike="noStrike">
                          <a:solidFill>
                            <a:srgbClr val="000000"/>
                          </a:solidFill>
                          <a:effectLst/>
                          <a:latin typeface="Calibri" panose="020F0502020204030204" pitchFamily="34" charset="0"/>
                        </a:rPr>
                        <a:t>1</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Introduction</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Introduction – A Biblical Subject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Sunday, December 4,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5002228"/>
                  </a:ext>
                </a:extLst>
              </a:tr>
              <a:tr h="319383">
                <a:tc>
                  <a:txBody>
                    <a:bodyPr/>
                    <a:lstStyle/>
                    <a:p>
                      <a:pPr algn="ctr" fontAlgn="b"/>
                      <a:r>
                        <a:rPr lang="en-US" sz="1100" b="0" i="0" u="none" strike="noStrike">
                          <a:solidFill>
                            <a:srgbClr val="000000"/>
                          </a:solidFill>
                          <a:effectLst/>
                          <a:latin typeface="Calibri" panose="020F0502020204030204" pitchFamily="34" charset="0"/>
                        </a:rPr>
                        <a:t>2</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a:solidFill>
                            <a:srgbClr val="000000"/>
                          </a:solidFill>
                          <a:effectLst/>
                          <a:latin typeface="Calibri" panose="020F0502020204030204" pitchFamily="34" charset="0"/>
                        </a:rPr>
                        <a:t>Biblical Foundation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Our Viewpoint – Work Unto God Not Unto Men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Wednesday, December 7,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21169038"/>
                  </a:ext>
                </a:extLst>
              </a:tr>
              <a:tr h="319383">
                <a:tc>
                  <a:txBody>
                    <a:bodyPr/>
                    <a:lstStyle/>
                    <a:p>
                      <a:pPr algn="ctr" fontAlgn="b"/>
                      <a:r>
                        <a:rPr lang="en-US" sz="1100" b="0" i="0" u="none" strike="noStrike">
                          <a:solidFill>
                            <a:srgbClr val="000000"/>
                          </a:solidFill>
                          <a:effectLst/>
                          <a:latin typeface="Calibri" panose="020F0502020204030204" pitchFamily="34" charset="0"/>
                        </a:rPr>
                        <a:t>3</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God’s Viewpoint of Our Work</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Sunday, December 11,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91212846"/>
                  </a:ext>
                </a:extLst>
              </a:tr>
              <a:tr h="319383">
                <a:tc>
                  <a:txBody>
                    <a:bodyPr/>
                    <a:lstStyle/>
                    <a:p>
                      <a:pPr algn="ctr" fontAlgn="b"/>
                      <a:r>
                        <a:rPr lang="en-US" sz="1100" b="0" i="0" u="none" strike="noStrike">
                          <a:solidFill>
                            <a:srgbClr val="000000"/>
                          </a:solidFill>
                          <a:effectLst/>
                          <a:latin typeface="Calibri" panose="020F0502020204030204" pitchFamily="34" charset="0"/>
                        </a:rPr>
                        <a:t>4</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Viewpoint of Others – Working as Godly Examples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Wednesday, December 14,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9664111"/>
                  </a:ext>
                </a:extLst>
              </a:tr>
              <a:tr h="319383">
                <a:tc>
                  <a:txBody>
                    <a:bodyPr/>
                    <a:lstStyle/>
                    <a:p>
                      <a:pPr algn="ctr" fontAlgn="b"/>
                      <a:r>
                        <a:rPr lang="en-US" sz="1100" b="0" i="0" u="none" strike="noStrike">
                          <a:solidFill>
                            <a:srgbClr val="000000"/>
                          </a:solidFill>
                          <a:effectLst/>
                          <a:latin typeface="Calibri" panose="020F0502020204030204" pitchFamily="34" charset="0"/>
                        </a:rPr>
                        <a:t>5</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dirty="0">
                          <a:solidFill>
                            <a:srgbClr val="000000"/>
                          </a:solidFill>
                          <a:effectLst/>
                          <a:latin typeface="Calibri" panose="020F0502020204030204" pitchFamily="34" charset="0"/>
                        </a:rPr>
                        <a:t>Issues with the Pursuit and Achievement of Success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dirty="0">
                          <a:solidFill>
                            <a:srgbClr val="000000"/>
                          </a:solidFill>
                          <a:effectLst/>
                          <a:latin typeface="Calibri" panose="020F0502020204030204" pitchFamily="34" charset="0"/>
                        </a:rPr>
                        <a:t>Pride and Competition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Sunday, December 18,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34618153"/>
                  </a:ext>
                </a:extLst>
              </a:tr>
              <a:tr h="319383">
                <a:tc>
                  <a:txBody>
                    <a:bodyPr/>
                    <a:lstStyle/>
                    <a:p>
                      <a:pPr algn="ctr" fontAlgn="b"/>
                      <a:r>
                        <a:rPr lang="en-US" sz="1100" b="0" i="0" u="none" strike="noStrike">
                          <a:solidFill>
                            <a:srgbClr val="000000"/>
                          </a:solidFill>
                          <a:effectLst/>
                          <a:latin typeface="Calibri" panose="020F0502020204030204" pitchFamily="34" charset="0"/>
                        </a:rPr>
                        <a:t>6</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Materialism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Calibri" panose="020F0502020204030204" pitchFamily="34" charset="0"/>
                        </a:rPr>
                        <a:t>Wednesday, December 21,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dirty="0">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40633340"/>
                  </a:ext>
                </a:extLst>
              </a:tr>
              <a:tr h="351289">
                <a:tc>
                  <a:txBody>
                    <a:bodyPr/>
                    <a:lstStyle/>
                    <a:p>
                      <a:pPr algn="ctr" fontAlgn="b"/>
                      <a:r>
                        <a:rPr lang="en-US" sz="1100" b="0" i="0" u="none" strike="noStrike">
                          <a:solidFill>
                            <a:srgbClr val="000000"/>
                          </a:solidFill>
                          <a:effectLst/>
                          <a:latin typeface="Calibri" panose="020F0502020204030204" pitchFamily="34" charset="0"/>
                        </a:rPr>
                        <a:t>7</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Misplaced Priorities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Calibri" panose="020F0502020204030204" pitchFamily="34" charset="0"/>
                        </a:rPr>
                        <a:t>Wednesday, December 28,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80122075"/>
                  </a:ext>
                </a:extLst>
              </a:tr>
              <a:tr h="319383">
                <a:tc>
                  <a:txBody>
                    <a:bodyPr/>
                    <a:lstStyle/>
                    <a:p>
                      <a:pPr algn="ctr" fontAlgn="b"/>
                      <a:r>
                        <a:rPr lang="en-US" sz="1100" b="0" i="0" u="none" strike="noStrike">
                          <a:solidFill>
                            <a:srgbClr val="000000"/>
                          </a:solidFill>
                          <a:effectLst/>
                          <a:latin typeface="Calibri" panose="020F0502020204030204" pitchFamily="34" charset="0"/>
                        </a:rPr>
                        <a:t>8</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100" b="1" i="0" u="none" strike="noStrike" dirty="0">
                          <a:solidFill>
                            <a:srgbClr val="000000"/>
                          </a:solidFill>
                          <a:effectLst/>
                          <a:latin typeface="Calibri" panose="020F0502020204030204" pitchFamily="34" charset="0"/>
                        </a:rPr>
                        <a:t>Issues with Workplace Adversity and Failure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Bitterness and Resentment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dirty="0">
                          <a:solidFill>
                            <a:srgbClr val="000000"/>
                          </a:solidFill>
                          <a:effectLst/>
                          <a:latin typeface="Calibri" panose="020F0502020204030204" pitchFamily="34" charset="0"/>
                        </a:rPr>
                        <a:t>Sunday, January 1,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95106524"/>
                  </a:ext>
                </a:extLst>
              </a:tr>
              <a:tr h="319383">
                <a:tc>
                  <a:txBody>
                    <a:bodyPr/>
                    <a:lstStyle/>
                    <a:p>
                      <a:pPr algn="ctr" fontAlgn="b"/>
                      <a:r>
                        <a:rPr lang="en-US" sz="1100" b="0" i="0" u="none" strike="noStrike" dirty="0">
                          <a:solidFill>
                            <a:srgbClr val="000000"/>
                          </a:solidFill>
                          <a:effectLst/>
                          <a:latin typeface="Calibri" panose="020F0502020204030204" pitchFamily="34" charset="0"/>
                        </a:rPr>
                        <a:t>9</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Discouragement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4,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59158177"/>
                  </a:ext>
                </a:extLst>
              </a:tr>
              <a:tr h="319383">
                <a:tc>
                  <a:txBody>
                    <a:bodyPr/>
                    <a:lstStyle/>
                    <a:p>
                      <a:pPr algn="ctr" fontAlgn="b"/>
                      <a:r>
                        <a:rPr lang="en-US" sz="1100" b="0" i="0" u="none" strike="noStrike">
                          <a:solidFill>
                            <a:srgbClr val="000000"/>
                          </a:solidFill>
                          <a:effectLst/>
                          <a:latin typeface="Calibri" panose="020F0502020204030204" pitchFamily="34" charset="0"/>
                        </a:rPr>
                        <a:t>10</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1100" b="1" i="0" u="none" strike="noStrike" dirty="0">
                          <a:solidFill>
                            <a:srgbClr val="000000"/>
                          </a:solidFill>
                          <a:effectLst/>
                          <a:latin typeface="Calibri" panose="020F0502020204030204" pitchFamily="34" charset="0"/>
                        </a:rPr>
                        <a:t>Workplace Temptations and Challenges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Lying and Integrity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Sunday, January 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4145009"/>
                  </a:ext>
                </a:extLst>
              </a:tr>
              <a:tr h="319383">
                <a:tc>
                  <a:txBody>
                    <a:bodyPr/>
                    <a:lstStyle/>
                    <a:p>
                      <a:pPr algn="ctr" fontAlgn="b"/>
                      <a:r>
                        <a:rPr lang="en-US" sz="1100" b="0" i="0" u="none" strike="noStrike">
                          <a:solidFill>
                            <a:srgbClr val="000000"/>
                          </a:solidFill>
                          <a:effectLst/>
                          <a:latin typeface="Calibri" panose="020F0502020204030204" pitchFamily="34" charset="0"/>
                        </a:rPr>
                        <a:t>11</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Corporate and Peer Pressure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11,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3448931"/>
                  </a:ext>
                </a:extLst>
              </a:tr>
              <a:tr h="319383">
                <a:tc>
                  <a:txBody>
                    <a:bodyPr/>
                    <a:lstStyle/>
                    <a:p>
                      <a:pPr algn="ctr" fontAlgn="b"/>
                      <a:r>
                        <a:rPr lang="en-US" sz="1100" b="0" i="0" u="none" strike="noStrike">
                          <a:solidFill>
                            <a:srgbClr val="000000"/>
                          </a:solidFill>
                          <a:effectLst/>
                          <a:latin typeface="Calibri" panose="020F0502020204030204" pitchFamily="34" charset="0"/>
                        </a:rPr>
                        <a:t>12</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Women in the Workplace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Sunday, January 15,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98712148"/>
                  </a:ext>
                </a:extLst>
              </a:tr>
              <a:tr h="319383">
                <a:tc>
                  <a:txBody>
                    <a:bodyPr/>
                    <a:lstStyle/>
                    <a:p>
                      <a:pPr algn="ctr" fontAlgn="b"/>
                      <a:r>
                        <a:rPr lang="en-US" sz="1100" b="0" i="0" u="none" strike="noStrike">
                          <a:solidFill>
                            <a:srgbClr val="000000"/>
                          </a:solidFill>
                          <a:effectLst/>
                          <a:latin typeface="Calibri" panose="020F0502020204030204" pitchFamily="34" charset="0"/>
                        </a:rPr>
                        <a:t>13</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Stress and Anxiety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18,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89429424"/>
                  </a:ext>
                </a:extLst>
              </a:tr>
            </a:tbl>
          </a:graphicData>
        </a:graphic>
      </p:graphicFrame>
      <p:cxnSp>
        <p:nvCxnSpPr>
          <p:cNvPr id="4" name="Straight Connector 3">
            <a:extLst>
              <a:ext uri="{FF2B5EF4-FFF2-40B4-BE49-F238E27FC236}">
                <a16:creationId xmlns:a16="http://schemas.microsoft.com/office/drawing/2014/main" id="{1946A31D-8F3D-FE0B-FC5E-93DE57394111}"/>
              </a:ext>
            </a:extLst>
          </p:cNvPr>
          <p:cNvCxnSpPr/>
          <p:nvPr/>
        </p:nvCxnSpPr>
        <p:spPr>
          <a:xfrm>
            <a:off x="2284115" y="4698447"/>
            <a:ext cx="659605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4C29F6F8-7981-2DB2-AFCF-F88E5E439F8A}"/>
              </a:ext>
            </a:extLst>
          </p:cNvPr>
          <p:cNvCxnSpPr/>
          <p:nvPr/>
        </p:nvCxnSpPr>
        <p:spPr>
          <a:xfrm>
            <a:off x="2273417" y="5008840"/>
            <a:ext cx="659605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3511278-9864-0246-8A44-06396321BAAF}"/>
              </a:ext>
            </a:extLst>
          </p:cNvPr>
          <p:cNvCxnSpPr>
            <a:cxnSpLocks/>
          </p:cNvCxnSpPr>
          <p:nvPr/>
        </p:nvCxnSpPr>
        <p:spPr>
          <a:xfrm flipV="1">
            <a:off x="2290195" y="4698447"/>
            <a:ext cx="0" cy="310393"/>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104AEC5-F27E-9B5A-C44D-C59BC1DD776E}"/>
              </a:ext>
            </a:extLst>
          </p:cNvPr>
          <p:cNvCxnSpPr>
            <a:cxnSpLocks/>
          </p:cNvCxnSpPr>
          <p:nvPr/>
        </p:nvCxnSpPr>
        <p:spPr>
          <a:xfrm flipV="1">
            <a:off x="8863392" y="4698447"/>
            <a:ext cx="0" cy="310393"/>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73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0" descr="Two person handshake">
            <a:extLst>
              <a:ext uri="{FF2B5EF4-FFF2-40B4-BE49-F238E27FC236}">
                <a16:creationId xmlns:a16="http://schemas.microsoft.com/office/drawing/2014/main" id="{853EA810-002A-25B0-1A38-38AAEF812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594"/>
            <a:ext cx="9144000" cy="5143500"/>
          </a:xfrm>
          <a:prstGeom prst="rect">
            <a:avLst/>
          </a:prstGeom>
        </p:spPr>
      </p:pic>
      <p:sp>
        <p:nvSpPr>
          <p:cNvPr id="3" name="Slide Number Placeholder 2">
            <a:extLst>
              <a:ext uri="{FF2B5EF4-FFF2-40B4-BE49-F238E27FC236}">
                <a16:creationId xmlns:a16="http://schemas.microsoft.com/office/drawing/2014/main" id="{C2351522-D6A9-4849-85EE-913E456DD3E6}"/>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9" name="object 3" descr="Blue rectangle">
            <a:extLst>
              <a:ext uri="{FF2B5EF4-FFF2-40B4-BE49-F238E27FC236}">
                <a16:creationId xmlns:a16="http://schemas.microsoft.com/office/drawing/2014/main" id="{9D0FE329-FC26-911F-8F5A-08274F7F31F1}"/>
              </a:ext>
            </a:extLst>
          </p:cNvPr>
          <p:cNvSpPr/>
          <p:nvPr/>
        </p:nvSpPr>
        <p:spPr>
          <a:xfrm>
            <a:off x="-11684" y="767594"/>
            <a:ext cx="91422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6" name="object 18" descr="Beige rectangle">
            <a:extLst>
              <a:ext uri="{FF2B5EF4-FFF2-40B4-BE49-F238E27FC236}">
                <a16:creationId xmlns:a16="http://schemas.microsoft.com/office/drawing/2014/main" id="{7593E25A-C238-4F4D-B05B-996628D42B7D}"/>
              </a:ext>
            </a:extLst>
          </p:cNvPr>
          <p:cNvSpPr/>
          <p:nvPr/>
        </p:nvSpPr>
        <p:spPr>
          <a:xfrm>
            <a:off x="687001" y="583843"/>
            <a:ext cx="2808000" cy="0"/>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sz="1350" dirty="0"/>
          </a:p>
        </p:txBody>
      </p:sp>
      <p:sp>
        <p:nvSpPr>
          <p:cNvPr id="2" name="Title 1">
            <a:extLst>
              <a:ext uri="{FF2B5EF4-FFF2-40B4-BE49-F238E27FC236}">
                <a16:creationId xmlns:a16="http://schemas.microsoft.com/office/drawing/2014/main" id="{6C60760E-5794-42A9-8E56-3837F4FC7351}"/>
              </a:ext>
            </a:extLst>
          </p:cNvPr>
          <p:cNvSpPr>
            <a:spLocks noGrp="1"/>
          </p:cNvSpPr>
          <p:nvPr>
            <p:ph type="title"/>
          </p:nvPr>
        </p:nvSpPr>
        <p:spPr>
          <a:xfrm>
            <a:off x="616066" y="49527"/>
            <a:ext cx="7886700" cy="633562"/>
          </a:xfrm>
        </p:spPr>
        <p:txBody>
          <a:bodyPr/>
          <a:lstStyle/>
          <a:p>
            <a:r>
              <a:rPr lang="en-US" dirty="0"/>
              <a:t>Class Schedule</a:t>
            </a:r>
          </a:p>
        </p:txBody>
      </p:sp>
      <p:graphicFrame>
        <p:nvGraphicFramePr>
          <p:cNvPr id="5" name="Table 4">
            <a:extLst>
              <a:ext uri="{FF2B5EF4-FFF2-40B4-BE49-F238E27FC236}">
                <a16:creationId xmlns:a16="http://schemas.microsoft.com/office/drawing/2014/main" id="{61FEB500-E2E4-2F06-0C20-7B596A15D1F5}"/>
              </a:ext>
            </a:extLst>
          </p:cNvPr>
          <p:cNvGraphicFramePr>
            <a:graphicFrameLocks noGrp="1"/>
          </p:cNvGraphicFramePr>
          <p:nvPr>
            <p:extLst>
              <p:ext uri="{D42A27DB-BD31-4B8C-83A1-F6EECF244321}">
                <p14:modId xmlns:p14="http://schemas.microsoft.com/office/powerpoint/2010/main" val="1769501697"/>
              </p:ext>
            </p:extLst>
          </p:nvPr>
        </p:nvGraphicFramePr>
        <p:xfrm>
          <a:off x="335560" y="1118159"/>
          <a:ext cx="8533913" cy="4519237"/>
        </p:xfrm>
        <a:graphic>
          <a:graphicData uri="http://schemas.openxmlformats.org/drawingml/2006/table">
            <a:tbl>
              <a:tblPr/>
              <a:tblGrid>
                <a:gridCol w="502795">
                  <a:extLst>
                    <a:ext uri="{9D8B030D-6E8A-4147-A177-3AD203B41FA5}">
                      <a16:colId xmlns:a16="http://schemas.microsoft.com/office/drawing/2014/main" val="1830114380"/>
                    </a:ext>
                  </a:extLst>
                </a:gridCol>
                <a:gridCol w="1440438">
                  <a:extLst>
                    <a:ext uri="{9D8B030D-6E8A-4147-A177-3AD203B41FA5}">
                      <a16:colId xmlns:a16="http://schemas.microsoft.com/office/drawing/2014/main" val="1175994005"/>
                    </a:ext>
                  </a:extLst>
                </a:gridCol>
                <a:gridCol w="3224385">
                  <a:extLst>
                    <a:ext uri="{9D8B030D-6E8A-4147-A177-3AD203B41FA5}">
                      <a16:colId xmlns:a16="http://schemas.microsoft.com/office/drawing/2014/main" val="1451010130"/>
                    </a:ext>
                  </a:extLst>
                </a:gridCol>
                <a:gridCol w="2279173">
                  <a:extLst>
                    <a:ext uri="{9D8B030D-6E8A-4147-A177-3AD203B41FA5}">
                      <a16:colId xmlns:a16="http://schemas.microsoft.com/office/drawing/2014/main" val="3693363653"/>
                    </a:ext>
                  </a:extLst>
                </a:gridCol>
                <a:gridCol w="1087122">
                  <a:extLst>
                    <a:ext uri="{9D8B030D-6E8A-4147-A177-3AD203B41FA5}">
                      <a16:colId xmlns:a16="http://schemas.microsoft.com/office/drawing/2014/main" val="2207843806"/>
                    </a:ext>
                  </a:extLst>
                </a:gridCol>
              </a:tblGrid>
              <a:tr h="335352">
                <a:tc>
                  <a:txBody>
                    <a:bodyPr/>
                    <a:lstStyle/>
                    <a:p>
                      <a:pPr algn="ctr" fontAlgn="b"/>
                      <a:r>
                        <a:rPr lang="en-US" sz="1100" b="1" i="0" u="none" strike="noStrike">
                          <a:solidFill>
                            <a:srgbClr val="000000"/>
                          </a:solidFill>
                          <a:effectLst/>
                          <a:latin typeface="Calibri" panose="020F0502020204030204" pitchFamily="34" charset="0"/>
                        </a:rPr>
                        <a:t>Lesson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Theme</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Title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Date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Teacher</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925942"/>
                  </a:ext>
                </a:extLst>
              </a:tr>
              <a:tr h="319383">
                <a:tc>
                  <a:txBody>
                    <a:bodyPr/>
                    <a:lstStyle/>
                    <a:p>
                      <a:pPr algn="ctr" fontAlgn="b"/>
                      <a:r>
                        <a:rPr lang="en-US" sz="1100" b="0" i="0" u="none" strike="noStrike">
                          <a:solidFill>
                            <a:srgbClr val="000000"/>
                          </a:solidFill>
                          <a:effectLst/>
                          <a:latin typeface="Calibri" panose="020F0502020204030204" pitchFamily="34" charset="0"/>
                        </a:rPr>
                        <a:t>1</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Introduction</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Introduction – A Biblical Subject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Sunday, December 4,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5002228"/>
                  </a:ext>
                </a:extLst>
              </a:tr>
              <a:tr h="319383">
                <a:tc>
                  <a:txBody>
                    <a:bodyPr/>
                    <a:lstStyle/>
                    <a:p>
                      <a:pPr algn="ctr" fontAlgn="b"/>
                      <a:r>
                        <a:rPr lang="en-US" sz="1100" b="0" i="0" u="none" strike="noStrike">
                          <a:solidFill>
                            <a:srgbClr val="000000"/>
                          </a:solidFill>
                          <a:effectLst/>
                          <a:latin typeface="Calibri" panose="020F0502020204030204" pitchFamily="34" charset="0"/>
                        </a:rPr>
                        <a:t>2</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a:solidFill>
                            <a:srgbClr val="000000"/>
                          </a:solidFill>
                          <a:effectLst/>
                          <a:latin typeface="Calibri" panose="020F0502020204030204" pitchFamily="34" charset="0"/>
                        </a:rPr>
                        <a:t>Biblical Foundation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Our Viewpoint – Work Unto God Not Unto Men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Wednesday, December 7,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21169038"/>
                  </a:ext>
                </a:extLst>
              </a:tr>
              <a:tr h="319383">
                <a:tc>
                  <a:txBody>
                    <a:bodyPr/>
                    <a:lstStyle/>
                    <a:p>
                      <a:pPr algn="ctr" fontAlgn="b"/>
                      <a:r>
                        <a:rPr lang="en-US" sz="1100" b="0" i="0" u="none" strike="noStrike">
                          <a:solidFill>
                            <a:srgbClr val="000000"/>
                          </a:solidFill>
                          <a:effectLst/>
                          <a:latin typeface="Calibri" panose="020F0502020204030204" pitchFamily="34" charset="0"/>
                        </a:rPr>
                        <a:t>3</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God’s Viewpoint of Our Work</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Sunday, December 11,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91212846"/>
                  </a:ext>
                </a:extLst>
              </a:tr>
              <a:tr h="319383">
                <a:tc>
                  <a:txBody>
                    <a:bodyPr/>
                    <a:lstStyle/>
                    <a:p>
                      <a:pPr algn="ctr" fontAlgn="b"/>
                      <a:r>
                        <a:rPr lang="en-US" sz="1100" b="0" i="0" u="none" strike="noStrike">
                          <a:solidFill>
                            <a:srgbClr val="000000"/>
                          </a:solidFill>
                          <a:effectLst/>
                          <a:latin typeface="Calibri" panose="020F0502020204030204" pitchFamily="34" charset="0"/>
                        </a:rPr>
                        <a:t>4</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Viewpoint of Others – Working as Godly Examples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Wednesday, December 14,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9664111"/>
                  </a:ext>
                </a:extLst>
              </a:tr>
              <a:tr h="319383">
                <a:tc>
                  <a:txBody>
                    <a:bodyPr/>
                    <a:lstStyle/>
                    <a:p>
                      <a:pPr algn="ctr" fontAlgn="b"/>
                      <a:r>
                        <a:rPr lang="en-US" sz="1100" b="0" i="0" u="none" strike="noStrike">
                          <a:solidFill>
                            <a:srgbClr val="000000"/>
                          </a:solidFill>
                          <a:effectLst/>
                          <a:latin typeface="Calibri" panose="020F0502020204030204" pitchFamily="34" charset="0"/>
                        </a:rPr>
                        <a:t>5</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dirty="0">
                          <a:solidFill>
                            <a:srgbClr val="000000"/>
                          </a:solidFill>
                          <a:effectLst/>
                          <a:latin typeface="Calibri" panose="020F0502020204030204" pitchFamily="34" charset="0"/>
                        </a:rPr>
                        <a:t>Issues with the Pursuit and Achievement of Success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dirty="0">
                          <a:solidFill>
                            <a:srgbClr val="000000"/>
                          </a:solidFill>
                          <a:effectLst/>
                          <a:latin typeface="Calibri" panose="020F0502020204030204" pitchFamily="34" charset="0"/>
                        </a:rPr>
                        <a:t>Pride and Competition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Sunday, December 18,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34618153"/>
                  </a:ext>
                </a:extLst>
              </a:tr>
              <a:tr h="319383">
                <a:tc>
                  <a:txBody>
                    <a:bodyPr/>
                    <a:lstStyle/>
                    <a:p>
                      <a:pPr algn="ctr" fontAlgn="b"/>
                      <a:r>
                        <a:rPr lang="en-US" sz="1100" b="0" i="0" u="none" strike="noStrike">
                          <a:solidFill>
                            <a:srgbClr val="000000"/>
                          </a:solidFill>
                          <a:effectLst/>
                          <a:latin typeface="Calibri" panose="020F0502020204030204" pitchFamily="34" charset="0"/>
                        </a:rPr>
                        <a:t>6</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Materialism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dirty="0">
                          <a:solidFill>
                            <a:srgbClr val="000000"/>
                          </a:solidFill>
                          <a:effectLst/>
                          <a:latin typeface="Calibri" panose="020F0502020204030204" pitchFamily="34" charset="0"/>
                        </a:rPr>
                        <a:t>Sunday, December 25,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dirty="0">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40633340"/>
                  </a:ext>
                </a:extLst>
              </a:tr>
              <a:tr h="351289">
                <a:tc>
                  <a:txBody>
                    <a:bodyPr/>
                    <a:lstStyle/>
                    <a:p>
                      <a:pPr algn="ctr" fontAlgn="b"/>
                      <a:r>
                        <a:rPr lang="en-US" sz="1100" b="0" i="0" u="none" strike="noStrike">
                          <a:solidFill>
                            <a:srgbClr val="000000"/>
                          </a:solidFill>
                          <a:effectLst/>
                          <a:latin typeface="Calibri" panose="020F0502020204030204" pitchFamily="34" charset="0"/>
                        </a:rPr>
                        <a:t>7</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Misplaced Priorities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dirty="0">
                          <a:solidFill>
                            <a:srgbClr val="000000"/>
                          </a:solidFill>
                          <a:effectLst/>
                          <a:latin typeface="Calibri" panose="020F0502020204030204" pitchFamily="34" charset="0"/>
                        </a:rPr>
                        <a:t>Wednesday, December 28, 2022</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80122075"/>
                  </a:ext>
                </a:extLst>
              </a:tr>
              <a:tr h="319383">
                <a:tc>
                  <a:txBody>
                    <a:bodyPr/>
                    <a:lstStyle/>
                    <a:p>
                      <a:pPr algn="ctr" fontAlgn="b"/>
                      <a:r>
                        <a:rPr lang="en-US" sz="1100" b="0" i="0" u="none" strike="noStrike">
                          <a:solidFill>
                            <a:srgbClr val="000000"/>
                          </a:solidFill>
                          <a:effectLst/>
                          <a:latin typeface="Calibri" panose="020F0502020204030204" pitchFamily="34" charset="0"/>
                        </a:rPr>
                        <a:t>8</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100" b="1" i="0" u="none" strike="noStrike" dirty="0">
                          <a:solidFill>
                            <a:srgbClr val="000000"/>
                          </a:solidFill>
                          <a:effectLst/>
                          <a:latin typeface="Calibri" panose="020F0502020204030204" pitchFamily="34" charset="0"/>
                        </a:rPr>
                        <a:t>Issues with Workplace Adversity and Failure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dirty="0">
                          <a:solidFill>
                            <a:srgbClr val="000000"/>
                          </a:solidFill>
                          <a:effectLst/>
                          <a:latin typeface="Calibri" panose="020F0502020204030204" pitchFamily="34" charset="0"/>
                        </a:rPr>
                        <a:t>Bitterness and Resentment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dirty="0">
                          <a:solidFill>
                            <a:srgbClr val="000000"/>
                          </a:solidFill>
                          <a:effectLst/>
                          <a:latin typeface="Calibri" panose="020F0502020204030204" pitchFamily="34" charset="0"/>
                        </a:rPr>
                        <a:t>Sunday, January 1,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95106524"/>
                  </a:ext>
                </a:extLst>
              </a:tr>
              <a:tr h="319383">
                <a:tc>
                  <a:txBody>
                    <a:bodyPr/>
                    <a:lstStyle/>
                    <a:p>
                      <a:pPr algn="ctr" fontAlgn="b"/>
                      <a:r>
                        <a:rPr lang="en-US" sz="1100" b="0" i="0" u="none" strike="noStrike" dirty="0">
                          <a:solidFill>
                            <a:srgbClr val="000000"/>
                          </a:solidFill>
                          <a:effectLst/>
                          <a:latin typeface="Calibri" panose="020F0502020204030204" pitchFamily="34" charset="0"/>
                        </a:rPr>
                        <a:t>9</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Discouragement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4,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59158177"/>
                  </a:ext>
                </a:extLst>
              </a:tr>
              <a:tr h="319383">
                <a:tc>
                  <a:txBody>
                    <a:bodyPr/>
                    <a:lstStyle/>
                    <a:p>
                      <a:pPr algn="ctr" fontAlgn="b"/>
                      <a:r>
                        <a:rPr lang="en-US" sz="1100" b="0" i="0" u="none" strike="noStrike">
                          <a:solidFill>
                            <a:srgbClr val="000000"/>
                          </a:solidFill>
                          <a:effectLst/>
                          <a:latin typeface="Calibri" panose="020F0502020204030204" pitchFamily="34" charset="0"/>
                        </a:rPr>
                        <a:t>10</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1100" b="1" i="0" u="none" strike="noStrike" dirty="0">
                          <a:solidFill>
                            <a:srgbClr val="000000"/>
                          </a:solidFill>
                          <a:effectLst/>
                          <a:latin typeface="Calibri" panose="020F0502020204030204" pitchFamily="34" charset="0"/>
                        </a:rPr>
                        <a:t>Workplace Temptations and Challenges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rPr>
                        <a:t>Lying and Integrity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Sunday, January 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4145009"/>
                  </a:ext>
                </a:extLst>
              </a:tr>
              <a:tr h="319383">
                <a:tc>
                  <a:txBody>
                    <a:bodyPr/>
                    <a:lstStyle/>
                    <a:p>
                      <a:pPr algn="ctr" fontAlgn="b"/>
                      <a:r>
                        <a:rPr lang="en-US" sz="1100" b="0" i="0" u="none" strike="noStrike">
                          <a:solidFill>
                            <a:srgbClr val="000000"/>
                          </a:solidFill>
                          <a:effectLst/>
                          <a:latin typeface="Calibri" panose="020F0502020204030204" pitchFamily="34" charset="0"/>
                        </a:rPr>
                        <a:t>11</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Corporate and Peer Pressure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11,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3448931"/>
                  </a:ext>
                </a:extLst>
              </a:tr>
              <a:tr h="319383">
                <a:tc>
                  <a:txBody>
                    <a:bodyPr/>
                    <a:lstStyle/>
                    <a:p>
                      <a:pPr algn="ctr" fontAlgn="b"/>
                      <a:r>
                        <a:rPr lang="en-US" sz="1100" b="0" i="0" u="none" strike="noStrike">
                          <a:solidFill>
                            <a:srgbClr val="000000"/>
                          </a:solidFill>
                          <a:effectLst/>
                          <a:latin typeface="Calibri" panose="020F0502020204030204" pitchFamily="34" charset="0"/>
                        </a:rPr>
                        <a:t>12</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Women in the Workplace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Sunday, January 15,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98712148"/>
                  </a:ext>
                </a:extLst>
              </a:tr>
              <a:tr h="319383">
                <a:tc>
                  <a:txBody>
                    <a:bodyPr/>
                    <a:lstStyle/>
                    <a:p>
                      <a:pPr algn="ctr" fontAlgn="b"/>
                      <a:r>
                        <a:rPr lang="en-US" sz="1100" b="0" i="0" u="none" strike="noStrike">
                          <a:solidFill>
                            <a:srgbClr val="000000"/>
                          </a:solidFill>
                          <a:effectLst/>
                          <a:latin typeface="Calibri" panose="020F0502020204030204" pitchFamily="34" charset="0"/>
                        </a:rPr>
                        <a:t>13</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Stress and Anxiety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Wednesday, January 18,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89429424"/>
                  </a:ext>
                </a:extLst>
              </a:tr>
            </a:tbl>
          </a:graphicData>
        </a:graphic>
      </p:graphicFrame>
    </p:spTree>
    <p:extLst>
      <p:ext uri="{BB962C8B-B14F-4D97-AF65-F5344CB8AC3E}">
        <p14:creationId xmlns:p14="http://schemas.microsoft.com/office/powerpoint/2010/main" val="33950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0" descr="Two person handshake">
            <a:extLst>
              <a:ext uri="{FF2B5EF4-FFF2-40B4-BE49-F238E27FC236}">
                <a16:creationId xmlns:a16="http://schemas.microsoft.com/office/drawing/2014/main" id="{853EA810-002A-25B0-1A38-38AAEF812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594"/>
            <a:ext cx="9144000" cy="5143500"/>
          </a:xfrm>
          <a:prstGeom prst="rect">
            <a:avLst/>
          </a:prstGeom>
        </p:spPr>
      </p:pic>
      <p:sp>
        <p:nvSpPr>
          <p:cNvPr id="3" name="Slide Number Placeholder 2">
            <a:extLst>
              <a:ext uri="{FF2B5EF4-FFF2-40B4-BE49-F238E27FC236}">
                <a16:creationId xmlns:a16="http://schemas.microsoft.com/office/drawing/2014/main" id="{C2351522-D6A9-4849-85EE-913E456DD3E6}"/>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9" name="object 3" descr="Blue rectangle">
            <a:extLst>
              <a:ext uri="{FF2B5EF4-FFF2-40B4-BE49-F238E27FC236}">
                <a16:creationId xmlns:a16="http://schemas.microsoft.com/office/drawing/2014/main" id="{9D0FE329-FC26-911F-8F5A-08274F7F31F1}"/>
              </a:ext>
            </a:extLst>
          </p:cNvPr>
          <p:cNvSpPr/>
          <p:nvPr/>
        </p:nvSpPr>
        <p:spPr>
          <a:xfrm>
            <a:off x="-11684" y="767594"/>
            <a:ext cx="91422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graphicFrame>
        <p:nvGraphicFramePr>
          <p:cNvPr id="4" name="Table 3">
            <a:extLst>
              <a:ext uri="{FF2B5EF4-FFF2-40B4-BE49-F238E27FC236}">
                <a16:creationId xmlns:a16="http://schemas.microsoft.com/office/drawing/2014/main" id="{E3349BE3-6A9C-83C0-D511-2EF431AAB96E}"/>
              </a:ext>
            </a:extLst>
          </p:cNvPr>
          <p:cNvGraphicFramePr>
            <a:graphicFrameLocks noGrp="1"/>
          </p:cNvGraphicFramePr>
          <p:nvPr>
            <p:extLst>
              <p:ext uri="{D42A27DB-BD31-4B8C-83A1-F6EECF244321}">
                <p14:modId xmlns:p14="http://schemas.microsoft.com/office/powerpoint/2010/main" val="1080995493"/>
              </p:ext>
            </p:extLst>
          </p:nvPr>
        </p:nvGraphicFramePr>
        <p:xfrm>
          <a:off x="231228" y="1118158"/>
          <a:ext cx="8714088" cy="4420784"/>
        </p:xfrm>
        <a:graphic>
          <a:graphicData uri="http://schemas.openxmlformats.org/drawingml/2006/table">
            <a:tbl>
              <a:tblPr/>
              <a:tblGrid>
                <a:gridCol w="513410">
                  <a:extLst>
                    <a:ext uri="{9D8B030D-6E8A-4147-A177-3AD203B41FA5}">
                      <a16:colId xmlns:a16="http://schemas.microsoft.com/office/drawing/2014/main" val="1830114380"/>
                    </a:ext>
                  </a:extLst>
                </a:gridCol>
                <a:gridCol w="1470849">
                  <a:extLst>
                    <a:ext uri="{9D8B030D-6E8A-4147-A177-3AD203B41FA5}">
                      <a16:colId xmlns:a16="http://schemas.microsoft.com/office/drawing/2014/main" val="1175994005"/>
                    </a:ext>
                  </a:extLst>
                </a:gridCol>
                <a:gridCol w="3292461">
                  <a:extLst>
                    <a:ext uri="{9D8B030D-6E8A-4147-A177-3AD203B41FA5}">
                      <a16:colId xmlns:a16="http://schemas.microsoft.com/office/drawing/2014/main" val="1451010130"/>
                    </a:ext>
                  </a:extLst>
                </a:gridCol>
                <a:gridCol w="2327293">
                  <a:extLst>
                    <a:ext uri="{9D8B030D-6E8A-4147-A177-3AD203B41FA5}">
                      <a16:colId xmlns:a16="http://schemas.microsoft.com/office/drawing/2014/main" val="3693363653"/>
                    </a:ext>
                  </a:extLst>
                </a:gridCol>
                <a:gridCol w="1110075">
                  <a:extLst>
                    <a:ext uri="{9D8B030D-6E8A-4147-A177-3AD203B41FA5}">
                      <a16:colId xmlns:a16="http://schemas.microsoft.com/office/drawing/2014/main" val="2207843806"/>
                    </a:ext>
                  </a:extLst>
                </a:gridCol>
              </a:tblGrid>
              <a:tr h="919172">
                <a:tc>
                  <a:txBody>
                    <a:bodyPr/>
                    <a:lstStyle/>
                    <a:p>
                      <a:pPr algn="ctr" fontAlgn="b"/>
                      <a:r>
                        <a:rPr lang="en-US" sz="2000" b="1" i="0" u="none" strike="noStrike">
                          <a:solidFill>
                            <a:srgbClr val="000000"/>
                          </a:solidFill>
                          <a:effectLst/>
                          <a:latin typeface="Calibri" panose="020F0502020204030204" pitchFamily="34" charset="0"/>
                        </a:rPr>
                        <a:t>Lesson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dirty="0">
                          <a:solidFill>
                            <a:srgbClr val="000000"/>
                          </a:solidFill>
                          <a:effectLst/>
                          <a:latin typeface="Calibri" panose="020F0502020204030204" pitchFamily="34" charset="0"/>
                        </a:rPr>
                        <a:t>Theme</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panose="020F0502020204030204" pitchFamily="34" charset="0"/>
                        </a:rPr>
                        <a:t>Title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panose="020F0502020204030204" pitchFamily="34" charset="0"/>
                        </a:rPr>
                        <a:t>Date </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panose="020F0502020204030204" pitchFamily="34" charset="0"/>
                        </a:rPr>
                        <a:t>Teacher</a:t>
                      </a:r>
                    </a:p>
                  </a:txBody>
                  <a:tcPr marL="9419" marR="9419" marT="9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925942"/>
                  </a:ext>
                </a:extLst>
              </a:tr>
              <a:tr h="875403">
                <a:tc>
                  <a:txBody>
                    <a:bodyPr/>
                    <a:lstStyle/>
                    <a:p>
                      <a:pPr algn="ctr" fontAlgn="b"/>
                      <a:r>
                        <a:rPr lang="en-US" sz="2000" b="0" i="0" u="none" strike="noStrike">
                          <a:solidFill>
                            <a:srgbClr val="000000"/>
                          </a:solidFill>
                          <a:effectLst/>
                          <a:latin typeface="Calibri" panose="020F0502020204030204" pitchFamily="34" charset="0"/>
                        </a:rPr>
                        <a:t>10</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2000" b="1" i="0" u="none" strike="noStrike" dirty="0">
                          <a:solidFill>
                            <a:srgbClr val="000000"/>
                          </a:solidFill>
                          <a:effectLst/>
                          <a:latin typeface="Calibri" panose="020F0502020204030204" pitchFamily="34" charset="0"/>
                        </a:rPr>
                        <a:t>Workplace Temptations and Challenges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effectLst/>
                          <a:latin typeface="Calibri" panose="020F0502020204030204" pitchFamily="34" charset="0"/>
                        </a:rPr>
                        <a:t>Lying and Integrity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effectLst/>
                          <a:latin typeface="Calibri" panose="020F0502020204030204" pitchFamily="34" charset="0"/>
                        </a:rPr>
                        <a:t>Sunday, January 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4145009"/>
                  </a:ext>
                </a:extLst>
              </a:tr>
              <a:tr h="875403">
                <a:tc>
                  <a:txBody>
                    <a:bodyPr/>
                    <a:lstStyle/>
                    <a:p>
                      <a:pPr algn="ctr" fontAlgn="b"/>
                      <a:r>
                        <a:rPr lang="en-US" sz="2000" b="0" i="0" u="none" strike="noStrike">
                          <a:solidFill>
                            <a:srgbClr val="000000"/>
                          </a:solidFill>
                          <a:effectLst/>
                          <a:latin typeface="Calibri" panose="020F0502020204030204" pitchFamily="34" charset="0"/>
                        </a:rPr>
                        <a:t>11</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2000" b="1" i="0" u="none" strike="noStrike">
                          <a:solidFill>
                            <a:srgbClr val="000000"/>
                          </a:solidFill>
                          <a:effectLst/>
                          <a:latin typeface="Calibri" panose="020F0502020204030204" pitchFamily="34" charset="0"/>
                        </a:rPr>
                        <a:t>Corporate and Peer Pressure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1" i="0" u="none" strike="noStrike">
                          <a:solidFill>
                            <a:srgbClr val="000000"/>
                          </a:solidFill>
                          <a:effectLst/>
                          <a:latin typeface="Calibri" panose="020F0502020204030204" pitchFamily="34" charset="0"/>
                        </a:rPr>
                        <a:t>Wednesday, January 11,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1" i="0" u="none" strike="noStrike">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3448931"/>
                  </a:ext>
                </a:extLst>
              </a:tr>
              <a:tr h="875403">
                <a:tc>
                  <a:txBody>
                    <a:bodyPr/>
                    <a:lstStyle/>
                    <a:p>
                      <a:pPr algn="ctr" fontAlgn="b"/>
                      <a:r>
                        <a:rPr lang="en-US" sz="2000" b="0" i="0" u="none" strike="noStrike">
                          <a:solidFill>
                            <a:srgbClr val="000000"/>
                          </a:solidFill>
                          <a:effectLst/>
                          <a:latin typeface="Calibri" panose="020F0502020204030204" pitchFamily="34" charset="0"/>
                        </a:rPr>
                        <a:t>12</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2000" b="0" i="0" u="none" strike="noStrike">
                          <a:solidFill>
                            <a:srgbClr val="000000"/>
                          </a:solidFill>
                          <a:effectLst/>
                          <a:latin typeface="Calibri" panose="020F0502020204030204" pitchFamily="34" charset="0"/>
                        </a:rPr>
                        <a:t>Women in the Workplace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effectLst/>
                          <a:latin typeface="Calibri" panose="020F0502020204030204" pitchFamily="34" charset="0"/>
                        </a:rPr>
                        <a:t>Sunday, January 15,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effectLst/>
                          <a:latin typeface="Calibri" panose="020F0502020204030204" pitchFamily="34" charset="0"/>
                        </a:rPr>
                        <a:t>Alex Morolez</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98712148"/>
                  </a:ext>
                </a:extLst>
              </a:tr>
              <a:tr h="875403">
                <a:tc>
                  <a:txBody>
                    <a:bodyPr/>
                    <a:lstStyle/>
                    <a:p>
                      <a:pPr algn="ctr" fontAlgn="b"/>
                      <a:r>
                        <a:rPr lang="en-US" sz="2000" b="0" i="0" u="none" strike="noStrike">
                          <a:solidFill>
                            <a:srgbClr val="000000"/>
                          </a:solidFill>
                          <a:effectLst/>
                          <a:latin typeface="Calibri" panose="020F0502020204030204" pitchFamily="34" charset="0"/>
                        </a:rPr>
                        <a:t>13</a:t>
                      </a:r>
                    </a:p>
                  </a:txBody>
                  <a:tcPr marL="9419" marR="9419" marT="9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en-US" sz="2000" b="1" i="0" u="none" strike="noStrike">
                          <a:solidFill>
                            <a:srgbClr val="000000"/>
                          </a:solidFill>
                          <a:effectLst/>
                          <a:latin typeface="Calibri" panose="020F0502020204030204" pitchFamily="34" charset="0"/>
                        </a:rPr>
                        <a:t>Stress and Anxiety </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1" i="0" u="none" strike="noStrike">
                          <a:solidFill>
                            <a:srgbClr val="000000"/>
                          </a:solidFill>
                          <a:effectLst/>
                          <a:latin typeface="Calibri" panose="020F0502020204030204" pitchFamily="34" charset="0"/>
                        </a:rPr>
                        <a:t>Wednesday, January 18, 2023</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1" i="0" u="none" strike="noStrike" dirty="0">
                          <a:solidFill>
                            <a:srgbClr val="000000"/>
                          </a:solidFill>
                          <a:effectLst/>
                          <a:latin typeface="Calibri" panose="020F0502020204030204" pitchFamily="34" charset="0"/>
                        </a:rPr>
                        <a:t>Doug</a:t>
                      </a:r>
                    </a:p>
                  </a:txBody>
                  <a:tcPr marL="9419" marR="9419" marT="9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89429424"/>
                  </a:ext>
                </a:extLst>
              </a:tr>
            </a:tbl>
          </a:graphicData>
        </a:graphic>
      </p:graphicFrame>
      <p:sp>
        <p:nvSpPr>
          <p:cNvPr id="6" name="object 18" descr="Beige rectangle">
            <a:extLst>
              <a:ext uri="{FF2B5EF4-FFF2-40B4-BE49-F238E27FC236}">
                <a16:creationId xmlns:a16="http://schemas.microsoft.com/office/drawing/2014/main" id="{7593E25A-C238-4F4D-B05B-996628D42B7D}"/>
              </a:ext>
            </a:extLst>
          </p:cNvPr>
          <p:cNvSpPr/>
          <p:nvPr/>
        </p:nvSpPr>
        <p:spPr>
          <a:xfrm>
            <a:off x="687001" y="583843"/>
            <a:ext cx="2808000" cy="0"/>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sz="1350" dirty="0"/>
          </a:p>
        </p:txBody>
      </p:sp>
      <p:sp>
        <p:nvSpPr>
          <p:cNvPr id="2" name="Title 1">
            <a:extLst>
              <a:ext uri="{FF2B5EF4-FFF2-40B4-BE49-F238E27FC236}">
                <a16:creationId xmlns:a16="http://schemas.microsoft.com/office/drawing/2014/main" id="{6C60760E-5794-42A9-8E56-3837F4FC7351}"/>
              </a:ext>
            </a:extLst>
          </p:cNvPr>
          <p:cNvSpPr>
            <a:spLocks noGrp="1"/>
          </p:cNvSpPr>
          <p:nvPr>
            <p:ph type="title"/>
          </p:nvPr>
        </p:nvSpPr>
        <p:spPr>
          <a:xfrm>
            <a:off x="616066" y="49527"/>
            <a:ext cx="7886700" cy="633562"/>
          </a:xfrm>
        </p:spPr>
        <p:txBody>
          <a:bodyPr/>
          <a:lstStyle/>
          <a:p>
            <a:r>
              <a:rPr lang="en-US" dirty="0"/>
              <a:t>Class Schedule</a:t>
            </a:r>
          </a:p>
        </p:txBody>
      </p:sp>
      <p:cxnSp>
        <p:nvCxnSpPr>
          <p:cNvPr id="8" name="Straight Connector 7">
            <a:extLst>
              <a:ext uri="{FF2B5EF4-FFF2-40B4-BE49-F238E27FC236}">
                <a16:creationId xmlns:a16="http://schemas.microsoft.com/office/drawing/2014/main" id="{9CCFF4C8-090C-10FE-51CE-16DB750A5462}"/>
              </a:ext>
            </a:extLst>
          </p:cNvPr>
          <p:cNvCxnSpPr>
            <a:cxnSpLocks/>
          </p:cNvCxnSpPr>
          <p:nvPr/>
        </p:nvCxnSpPr>
        <p:spPr>
          <a:xfrm>
            <a:off x="2286335" y="2032992"/>
            <a:ext cx="667709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24DDA54-13B3-8689-E08F-78E3476EC5AA}"/>
              </a:ext>
            </a:extLst>
          </p:cNvPr>
          <p:cNvCxnSpPr>
            <a:cxnSpLocks/>
          </p:cNvCxnSpPr>
          <p:nvPr/>
        </p:nvCxnSpPr>
        <p:spPr>
          <a:xfrm>
            <a:off x="2286335" y="2888218"/>
            <a:ext cx="667709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5207385-1CBC-10FF-48A5-96D7D7170EF1}"/>
              </a:ext>
            </a:extLst>
          </p:cNvPr>
          <p:cNvCxnSpPr>
            <a:cxnSpLocks/>
          </p:cNvCxnSpPr>
          <p:nvPr/>
        </p:nvCxnSpPr>
        <p:spPr>
          <a:xfrm flipH="1" flipV="1">
            <a:off x="8933534" y="2032992"/>
            <a:ext cx="5418" cy="87671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0937C73-FBA9-4578-EC3E-7E70D41C4108}"/>
              </a:ext>
            </a:extLst>
          </p:cNvPr>
          <p:cNvCxnSpPr>
            <a:cxnSpLocks/>
          </p:cNvCxnSpPr>
          <p:nvPr/>
        </p:nvCxnSpPr>
        <p:spPr>
          <a:xfrm flipV="1">
            <a:off x="2286335" y="2032992"/>
            <a:ext cx="0" cy="85522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6380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99763" y="1099209"/>
            <a:ext cx="3589363" cy="500463"/>
          </a:xfrm>
        </p:spPr>
        <p:txBody>
          <a:bodyPr>
            <a:normAutofit/>
          </a:bodyPr>
          <a:lstStyle/>
          <a:p>
            <a:r>
              <a:rPr lang="en-US" sz="2800" dirty="0"/>
              <a:t>Quick Review</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253243" y="1576813"/>
            <a:ext cx="2607983"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53243" y="1613696"/>
            <a:ext cx="8690994" cy="4617560"/>
          </a:xfrm>
          <a:prstGeom prst="rect">
            <a:avLst/>
          </a:prstGeom>
        </p:spPr>
        <p:txBody>
          <a:bodyPr vert="horz" lIns="91440" tIns="45720" rIns="91440" bIns="45720" rtlCol="0" anchor="ctr">
            <a:normAutofit fontScale="700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u="sng" dirty="0"/>
              <a:t>Theme - Biblical Foundation</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God Viewpoint of our Work</a:t>
            </a:r>
          </a:p>
          <a:p>
            <a:pPr marL="800100" lvl="1" indent="-342900">
              <a:buFont typeface="Arial" panose="020B0604020202020204" pitchFamily="34" charset="0"/>
              <a:buChar char="•"/>
            </a:pPr>
            <a:r>
              <a:rPr lang="en-US" sz="3100" dirty="0">
                <a:solidFill>
                  <a:schemeClr val="bg1"/>
                </a:solidFill>
              </a:rPr>
              <a:t>God expects us to work and to be servants, not to be idle  </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Our Viewpoint – Work unto God not unto Men</a:t>
            </a:r>
          </a:p>
          <a:p>
            <a:pPr marL="800100" lvl="1" indent="-342900">
              <a:buFont typeface="Arial" panose="020B0604020202020204" pitchFamily="34" charset="0"/>
              <a:buChar char="•"/>
            </a:pPr>
            <a:r>
              <a:rPr lang="en-US" sz="3700" dirty="0">
                <a:solidFill>
                  <a:schemeClr val="bg1"/>
                </a:solidFill>
              </a:rPr>
              <a:t>Act towards Authority, eye-service, onto God</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Viewpoint of others – Working as Godly Examples</a:t>
            </a:r>
          </a:p>
          <a:p>
            <a:pPr marL="800100" lvl="1" indent="-342900">
              <a:buFont typeface="Arial" panose="020B0604020202020204" pitchFamily="34" charset="0"/>
              <a:buChar char="•"/>
            </a:pPr>
            <a:r>
              <a:rPr lang="en-US" sz="3700" dirty="0">
                <a:solidFill>
                  <a:schemeClr val="bg1"/>
                </a:solidFill>
              </a:rPr>
              <a:t>Living in the world but apart, the effects of our example, we may be the only “sermon” they see.</a:t>
            </a:r>
            <a:endParaRPr lang="en-US" sz="2400" dirty="0">
              <a:solidFill>
                <a:schemeClr val="bg1"/>
              </a:solidFill>
            </a:endParaRPr>
          </a:p>
        </p:txBody>
      </p:sp>
    </p:spTree>
    <p:extLst>
      <p:ext uri="{BB962C8B-B14F-4D97-AF65-F5344CB8AC3E}">
        <p14:creationId xmlns:p14="http://schemas.microsoft.com/office/powerpoint/2010/main" val="173756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Effect transition="in" filter="fade">
                                      <p:cBhvr>
                                        <p:cTn id="7" dur="500"/>
                                        <p:tgtEl>
                                          <p:spTgt spid="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3" end="3"/>
                                            </p:txEl>
                                          </p:spTgt>
                                        </p:tgtEl>
                                        <p:attrNameLst>
                                          <p:attrName>style.visibility</p:attrName>
                                        </p:attrNameLst>
                                      </p:cBhvr>
                                      <p:to>
                                        <p:strVal val="visible"/>
                                      </p:to>
                                    </p:set>
                                    <p:animEffect transition="in" filter="fade">
                                      <p:cBhvr>
                                        <p:cTn id="12" dur="500"/>
                                        <p:tgtEl>
                                          <p:spTgt spid="4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xEl>
                                              <p:pRg st="5" end="5"/>
                                            </p:txEl>
                                          </p:spTgt>
                                        </p:tgtEl>
                                        <p:attrNameLst>
                                          <p:attrName>style.visibility</p:attrName>
                                        </p:attrNameLst>
                                      </p:cBhvr>
                                      <p:to>
                                        <p:strVal val="visible"/>
                                      </p:to>
                                    </p:set>
                                    <p:animEffect transition="in" filter="fade">
                                      <p:cBhvr>
                                        <p:cTn id="17" dur="500"/>
                                        <p:tgtEl>
                                          <p:spTgt spid="4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6" end="6"/>
                                            </p:txEl>
                                          </p:spTgt>
                                        </p:tgtEl>
                                        <p:attrNameLst>
                                          <p:attrName>style.visibility</p:attrName>
                                        </p:attrNameLst>
                                      </p:cBhvr>
                                      <p:to>
                                        <p:strVal val="visible"/>
                                      </p:to>
                                    </p:set>
                                    <p:animEffect transition="in" filter="fade">
                                      <p:cBhvr>
                                        <p:cTn id="22" dur="500"/>
                                        <p:tgtEl>
                                          <p:spTgt spid="4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xEl>
                                              <p:pRg st="8" end="8"/>
                                            </p:txEl>
                                          </p:spTgt>
                                        </p:tgtEl>
                                        <p:attrNameLst>
                                          <p:attrName>style.visibility</p:attrName>
                                        </p:attrNameLst>
                                      </p:cBhvr>
                                      <p:to>
                                        <p:strVal val="visible"/>
                                      </p:to>
                                    </p:set>
                                    <p:animEffect transition="in" filter="fade">
                                      <p:cBhvr>
                                        <p:cTn id="27" dur="500"/>
                                        <p:tgtEl>
                                          <p:spTgt spid="4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xEl>
                                              <p:pRg st="9" end="9"/>
                                            </p:txEl>
                                          </p:spTgt>
                                        </p:tgtEl>
                                        <p:attrNameLst>
                                          <p:attrName>style.visibility</p:attrName>
                                        </p:attrNameLst>
                                      </p:cBhvr>
                                      <p:to>
                                        <p:strVal val="visible"/>
                                      </p:to>
                                    </p:set>
                                    <p:animEffect transition="in" filter="fade">
                                      <p:cBhvr>
                                        <p:cTn id="32" dur="500"/>
                                        <p:tgtEl>
                                          <p:spTgt spid="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6</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328163" y="1115736"/>
            <a:ext cx="8172058" cy="483937"/>
          </a:xfrm>
        </p:spPr>
        <p:txBody>
          <a:bodyPr>
            <a:normAutofit/>
          </a:bodyPr>
          <a:lstStyle/>
          <a:p>
            <a:r>
              <a:rPr lang="en-US" sz="2800" dirty="0"/>
              <a:t>Quick Review</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328163" y="1573077"/>
            <a:ext cx="2607983"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53243" y="1702679"/>
            <a:ext cx="8690994" cy="4433986"/>
          </a:xfrm>
          <a:prstGeom prst="rect">
            <a:avLst/>
          </a:prstGeom>
        </p:spPr>
        <p:txBody>
          <a:bodyPr vert="horz" lIns="91440" tIns="45720" rIns="91440" bIns="45720" rtlCol="0" anchor="ctr">
            <a:normAutofit fontScale="700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u="sng" dirty="0"/>
              <a:t>Theme - Issues with the Pursuit and Achievement of Success </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Pride and Competition </a:t>
            </a:r>
          </a:p>
          <a:p>
            <a:pPr marL="800100" lvl="1" indent="-342900">
              <a:buFont typeface="Arial" panose="020B0604020202020204" pitchFamily="34" charset="0"/>
              <a:buChar char="•"/>
            </a:pPr>
            <a:r>
              <a:rPr lang="en-US" sz="3100" dirty="0">
                <a:solidFill>
                  <a:schemeClr val="bg1"/>
                </a:solidFill>
              </a:rPr>
              <a:t>Pride is at the root of all Sins.  Warning signs for Pride</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Materialism – Lead to Destruction</a:t>
            </a:r>
          </a:p>
          <a:p>
            <a:pPr marL="800100" lvl="1" indent="-342900">
              <a:buFont typeface="Arial" panose="020B0604020202020204" pitchFamily="34" charset="0"/>
              <a:buChar char="•"/>
            </a:pPr>
            <a:r>
              <a:rPr lang="en-US" sz="3700" dirty="0">
                <a:solidFill>
                  <a:schemeClr val="bg1"/>
                </a:solidFill>
              </a:rPr>
              <a:t>Define (Love of the world), Diagnosis – Relationship with the Lord (Love), Defend - Content in all</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Misplaced Priorities </a:t>
            </a:r>
          </a:p>
          <a:p>
            <a:pPr marL="800100" lvl="1" indent="-342900">
              <a:buFont typeface="Arial" panose="020B0604020202020204" pitchFamily="34" charset="0"/>
              <a:buChar char="•"/>
            </a:pPr>
            <a:r>
              <a:rPr lang="en-US" sz="3700" dirty="0">
                <a:solidFill>
                  <a:schemeClr val="bg1"/>
                </a:solidFill>
              </a:rPr>
              <a:t>A shift away from putting Christ first in all things to making unwise compromises.</a:t>
            </a:r>
            <a:endParaRPr lang="en-US" sz="2400" dirty="0">
              <a:solidFill>
                <a:schemeClr val="bg1"/>
              </a:solidFill>
            </a:endParaRPr>
          </a:p>
        </p:txBody>
      </p:sp>
    </p:spTree>
    <p:extLst>
      <p:ext uri="{BB962C8B-B14F-4D97-AF65-F5344CB8AC3E}">
        <p14:creationId xmlns:p14="http://schemas.microsoft.com/office/powerpoint/2010/main" val="2044605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Effect transition="in" filter="fade">
                                      <p:cBhvr>
                                        <p:cTn id="7" dur="500"/>
                                        <p:tgtEl>
                                          <p:spTgt spid="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3" end="3"/>
                                            </p:txEl>
                                          </p:spTgt>
                                        </p:tgtEl>
                                        <p:attrNameLst>
                                          <p:attrName>style.visibility</p:attrName>
                                        </p:attrNameLst>
                                      </p:cBhvr>
                                      <p:to>
                                        <p:strVal val="visible"/>
                                      </p:to>
                                    </p:set>
                                    <p:animEffect transition="in" filter="fade">
                                      <p:cBhvr>
                                        <p:cTn id="12" dur="500"/>
                                        <p:tgtEl>
                                          <p:spTgt spid="4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xEl>
                                              <p:pRg st="5" end="5"/>
                                            </p:txEl>
                                          </p:spTgt>
                                        </p:tgtEl>
                                        <p:attrNameLst>
                                          <p:attrName>style.visibility</p:attrName>
                                        </p:attrNameLst>
                                      </p:cBhvr>
                                      <p:to>
                                        <p:strVal val="visible"/>
                                      </p:to>
                                    </p:set>
                                    <p:animEffect transition="in" filter="fade">
                                      <p:cBhvr>
                                        <p:cTn id="17" dur="500"/>
                                        <p:tgtEl>
                                          <p:spTgt spid="4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6" end="6"/>
                                            </p:txEl>
                                          </p:spTgt>
                                        </p:tgtEl>
                                        <p:attrNameLst>
                                          <p:attrName>style.visibility</p:attrName>
                                        </p:attrNameLst>
                                      </p:cBhvr>
                                      <p:to>
                                        <p:strVal val="visible"/>
                                      </p:to>
                                    </p:set>
                                    <p:animEffect transition="in" filter="fade">
                                      <p:cBhvr>
                                        <p:cTn id="22" dur="500"/>
                                        <p:tgtEl>
                                          <p:spTgt spid="4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xEl>
                                              <p:pRg st="8" end="8"/>
                                            </p:txEl>
                                          </p:spTgt>
                                        </p:tgtEl>
                                        <p:attrNameLst>
                                          <p:attrName>style.visibility</p:attrName>
                                        </p:attrNameLst>
                                      </p:cBhvr>
                                      <p:to>
                                        <p:strVal val="visible"/>
                                      </p:to>
                                    </p:set>
                                    <p:animEffect transition="in" filter="fade">
                                      <p:cBhvr>
                                        <p:cTn id="27" dur="500"/>
                                        <p:tgtEl>
                                          <p:spTgt spid="4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xEl>
                                              <p:pRg st="9" end="9"/>
                                            </p:txEl>
                                          </p:spTgt>
                                        </p:tgtEl>
                                        <p:attrNameLst>
                                          <p:attrName>style.visibility</p:attrName>
                                        </p:attrNameLst>
                                      </p:cBhvr>
                                      <p:to>
                                        <p:strVal val="visible"/>
                                      </p:to>
                                    </p:set>
                                    <p:animEffect transition="in" filter="fade">
                                      <p:cBhvr>
                                        <p:cTn id="32" dur="500"/>
                                        <p:tgtEl>
                                          <p:spTgt spid="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7</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192947" y="1031412"/>
            <a:ext cx="8307274" cy="568262"/>
          </a:xfrm>
        </p:spPr>
        <p:txBody>
          <a:bodyPr>
            <a:normAutofit/>
          </a:bodyPr>
          <a:lstStyle/>
          <a:p>
            <a:r>
              <a:rPr lang="en-US" sz="2800" dirty="0"/>
              <a:t>Quick Review</a:t>
            </a:r>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253243" y="1553954"/>
            <a:ext cx="2607983"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53243" y="1784304"/>
            <a:ext cx="8690994" cy="4100114"/>
          </a:xfrm>
          <a:prstGeom prst="rect">
            <a:avLst/>
          </a:prstGeom>
        </p:spPr>
        <p:txBody>
          <a:bodyPr vert="horz" lIns="91440" tIns="45720" rIns="91440" bIns="45720" rtlCol="0" anchor="ctr">
            <a:normAutofit fontScale="850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u="sng" dirty="0"/>
              <a:t>Theme - Issues with Workplace Adversity and Failure </a:t>
            </a:r>
          </a:p>
          <a:p>
            <a:r>
              <a:rPr lang="en-US" sz="4300" u="sng" dirty="0"/>
              <a:t> </a:t>
            </a:r>
            <a:endParaRPr lang="en-US" sz="4300" dirty="0"/>
          </a:p>
          <a:p>
            <a:pPr marL="342900" indent="-342900">
              <a:buFont typeface="Arial" panose="020B0604020202020204" pitchFamily="34" charset="0"/>
              <a:buChar char="•"/>
            </a:pPr>
            <a:r>
              <a:rPr lang="en-US" sz="4300" dirty="0"/>
              <a:t>Bitterness and Resentment </a:t>
            </a:r>
          </a:p>
          <a:p>
            <a:pPr marL="800100" lvl="1" indent="-342900">
              <a:buFont typeface="Arial" panose="020B0604020202020204" pitchFamily="34" charset="0"/>
              <a:buChar char="•"/>
            </a:pPr>
            <a:r>
              <a:rPr lang="en-US" sz="3800" dirty="0">
                <a:solidFill>
                  <a:schemeClr val="bg1"/>
                </a:solidFill>
              </a:rPr>
              <a:t>Issues that result in difficulties in the workplace</a:t>
            </a:r>
          </a:p>
          <a:p>
            <a:pPr marL="342900" indent="-342900">
              <a:buFont typeface="Arial" panose="020B0604020202020204" pitchFamily="34" charset="0"/>
              <a:buChar char="•"/>
            </a:pPr>
            <a:endParaRPr lang="en-US" sz="4300" dirty="0"/>
          </a:p>
          <a:p>
            <a:pPr marL="342900" indent="-342900">
              <a:buFont typeface="Arial" panose="020B0604020202020204" pitchFamily="34" charset="0"/>
              <a:buChar char="•"/>
            </a:pPr>
            <a:r>
              <a:rPr lang="en-US" sz="4300" dirty="0"/>
              <a:t>Discouragement </a:t>
            </a:r>
          </a:p>
          <a:p>
            <a:pPr marL="800100" lvl="1" indent="-342900">
              <a:buFont typeface="Arial" panose="020B0604020202020204" pitchFamily="34" charset="0"/>
              <a:buChar char="•"/>
            </a:pPr>
            <a:r>
              <a:rPr lang="en-US" sz="3700" dirty="0">
                <a:solidFill>
                  <a:schemeClr val="bg1"/>
                </a:solidFill>
              </a:rPr>
              <a:t>How to handle various sources of discouragement on the job. </a:t>
            </a:r>
          </a:p>
        </p:txBody>
      </p:sp>
    </p:spTree>
    <p:extLst>
      <p:ext uri="{BB962C8B-B14F-4D97-AF65-F5344CB8AC3E}">
        <p14:creationId xmlns:p14="http://schemas.microsoft.com/office/powerpoint/2010/main" val="3966290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Effect transition="in" filter="fade">
                                      <p:cBhvr>
                                        <p:cTn id="7" dur="500"/>
                                        <p:tgtEl>
                                          <p:spTgt spid="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3" end="3"/>
                                            </p:txEl>
                                          </p:spTgt>
                                        </p:tgtEl>
                                        <p:attrNameLst>
                                          <p:attrName>style.visibility</p:attrName>
                                        </p:attrNameLst>
                                      </p:cBhvr>
                                      <p:to>
                                        <p:strVal val="visible"/>
                                      </p:to>
                                    </p:set>
                                    <p:animEffect transition="in" filter="fade">
                                      <p:cBhvr>
                                        <p:cTn id="12" dur="500"/>
                                        <p:tgtEl>
                                          <p:spTgt spid="4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xEl>
                                              <p:pRg st="5" end="5"/>
                                            </p:txEl>
                                          </p:spTgt>
                                        </p:tgtEl>
                                        <p:attrNameLst>
                                          <p:attrName>style.visibility</p:attrName>
                                        </p:attrNameLst>
                                      </p:cBhvr>
                                      <p:to>
                                        <p:strVal val="visible"/>
                                      </p:to>
                                    </p:set>
                                    <p:animEffect transition="in" filter="fade">
                                      <p:cBhvr>
                                        <p:cTn id="17" dur="500"/>
                                        <p:tgtEl>
                                          <p:spTgt spid="4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6" end="6"/>
                                            </p:txEl>
                                          </p:spTgt>
                                        </p:tgtEl>
                                        <p:attrNameLst>
                                          <p:attrName>style.visibility</p:attrName>
                                        </p:attrNameLst>
                                      </p:cBhvr>
                                      <p:to>
                                        <p:strVal val="visible"/>
                                      </p:to>
                                    </p:set>
                                    <p:animEffect transition="in" filter="fade">
                                      <p:cBhvr>
                                        <p:cTn id="22"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D1B60-0D1C-3CAF-D912-62C82DD0DD7E}"/>
              </a:ext>
            </a:extLst>
          </p:cNvPr>
          <p:cNvSpPr>
            <a:spLocks noGrp="1"/>
          </p:cNvSpPr>
          <p:nvPr>
            <p:ph type="sldNum" sz="quarter" idx="12"/>
          </p:nvPr>
        </p:nvSpPr>
        <p:spPr/>
        <p:txBody>
          <a:bodyPr/>
          <a:lstStyle/>
          <a:p>
            <a:fld id="{82EE24B5-652C-4DB5-B7C3-B5BBEC1280B1}" type="slidenum">
              <a:rPr lang="en-US" noProof="0" smtClean="0"/>
              <a:t>8</a:t>
            </a:fld>
            <a:endParaRPr lang="en-US" noProof="0" dirty="0"/>
          </a:p>
        </p:txBody>
      </p:sp>
      <p:pic>
        <p:nvPicPr>
          <p:cNvPr id="4" name="Picture 3">
            <a:extLst>
              <a:ext uri="{FF2B5EF4-FFF2-40B4-BE49-F238E27FC236}">
                <a16:creationId xmlns:a16="http://schemas.microsoft.com/office/drawing/2014/main" id="{E60A2254-009D-D20C-8BBF-7453D19F10B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9E50F71B-510C-CA76-56CE-963C2284CB2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7" name="Rectangle 6">
            <a:extLst>
              <a:ext uri="{FF2B5EF4-FFF2-40B4-BE49-F238E27FC236}">
                <a16:creationId xmlns:a16="http://schemas.microsoft.com/office/drawing/2014/main" id="{F77F8D25-24F8-10D2-B93C-00E3F73F9B8C}"/>
              </a:ext>
            </a:extLst>
          </p:cNvPr>
          <p:cNvSpPr/>
          <p:nvPr>
            <p:custDataLst>
              <p:tags r:id="rId4"/>
            </p:custDataLst>
          </p:nvPr>
        </p:nvSpPr>
        <p:spPr>
          <a:xfrm>
            <a:off x="2590800" y="2571750"/>
            <a:ext cx="6045200" cy="17145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#1017404</a:t>
            </a:r>
            <a:endParaRPr lang="en-US" sz="3600" b="1">
              <a:solidFill>
                <a:srgbClr val="5B5B5B"/>
              </a:solidFill>
            </a:endParaRPr>
          </a:p>
        </p:txBody>
      </p:sp>
      <p:sp>
        <p:nvSpPr>
          <p:cNvPr id="8" name="Rectangle 7">
            <a:extLst>
              <a:ext uri="{FF2B5EF4-FFF2-40B4-BE49-F238E27FC236}">
                <a16:creationId xmlns:a16="http://schemas.microsoft.com/office/drawing/2014/main" id="{03ECCA4A-ACA9-22C8-26A8-96E68DEC506A}"/>
              </a:ext>
            </a:extLst>
          </p:cNvPr>
          <p:cNvSpPr/>
          <p:nvPr>
            <p:custDataLst>
              <p:tags r:id="rId5"/>
            </p:custDataLst>
          </p:nvPr>
        </p:nvSpPr>
        <p:spPr>
          <a:xfrm>
            <a:off x="2590800" y="6096000"/>
            <a:ext cx="6299200" cy="382594"/>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90390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031411"/>
            <a:ext cx="9144000" cy="51435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031411"/>
            <a:ext cx="9144000" cy="51435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sz="1350"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9</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506486" y="1173754"/>
            <a:ext cx="8616229" cy="640114"/>
          </a:xfrm>
        </p:spPr>
        <p:txBody>
          <a:bodyPr>
            <a:noAutofit/>
          </a:bodyPr>
          <a:lstStyle/>
          <a:p>
            <a:r>
              <a:rPr lang="en-US" sz="3200" dirty="0">
                <a:latin typeface="Calibri" panose="020F0502020204030204" pitchFamily="34" charset="0"/>
              </a:rPr>
              <a:t>Theme: Workplace Temptations and Challenges </a:t>
            </a:r>
            <a:br>
              <a:rPr lang="en-US" sz="1800" u="sng" dirty="0">
                <a:latin typeface="Calibri" panose="020F0502020204030204" pitchFamily="34" charset="0"/>
              </a:rPr>
            </a:br>
            <a:endParaRPr lang="en-US" sz="1800" dirty="0"/>
          </a:p>
        </p:txBody>
      </p:sp>
      <p:sp>
        <p:nvSpPr>
          <p:cNvPr id="24" name="object 5" descr="Beige rectangle">
            <a:extLst>
              <a:ext uri="{FF2B5EF4-FFF2-40B4-BE49-F238E27FC236}">
                <a16:creationId xmlns:a16="http://schemas.microsoft.com/office/drawing/2014/main" id="{73ED10AC-D04B-401B-A6A1-6069912D1664}"/>
              </a:ext>
            </a:extLst>
          </p:cNvPr>
          <p:cNvSpPr/>
          <p:nvPr/>
        </p:nvSpPr>
        <p:spPr bwMode="ltGray">
          <a:xfrm flipV="1">
            <a:off x="253243" y="1493811"/>
            <a:ext cx="8616229" cy="124782"/>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sz="1350" dirty="0"/>
          </a:p>
        </p:txBody>
      </p:sp>
      <p:sp>
        <p:nvSpPr>
          <p:cNvPr id="48" name="Title 5">
            <a:extLst>
              <a:ext uri="{FF2B5EF4-FFF2-40B4-BE49-F238E27FC236}">
                <a16:creationId xmlns:a16="http://schemas.microsoft.com/office/drawing/2014/main" id="{C8604634-4338-F396-178D-88A6974D3F53}"/>
              </a:ext>
            </a:extLst>
          </p:cNvPr>
          <p:cNvSpPr txBox="1">
            <a:spLocks/>
          </p:cNvSpPr>
          <p:nvPr/>
        </p:nvSpPr>
        <p:spPr bwMode="ltGray">
          <a:xfrm>
            <a:off x="261632" y="1702965"/>
            <a:ext cx="8690994" cy="4181453"/>
          </a:xfrm>
          <a:prstGeom prst="rect">
            <a:avLst/>
          </a:prstGeom>
        </p:spPr>
        <p:txBody>
          <a:bodyPr vert="horz" lIns="91440" tIns="45720" rIns="91440" bIns="45720" rtlCol="0" anchor="ctr">
            <a:normAutofit fontScale="77500" lnSpcReduction="20000"/>
          </a:bodyPr>
          <a:lstStyle>
            <a:lvl1pPr algn="l" defTabSz="685766" rtl="0" eaLnBrk="1" latinLnBrk="0" hangingPunct="1">
              <a:lnSpc>
                <a:spcPct val="90000"/>
              </a:lnSpc>
              <a:spcBef>
                <a:spcPct val="0"/>
              </a:spcBef>
              <a:buNone/>
              <a:defRPr sz="2400" b="1" kern="1200">
                <a:solidFill>
                  <a:schemeClr val="bg1"/>
                </a:solidFill>
                <a:latin typeface="+mj-lt"/>
                <a:ea typeface="+mj-ea"/>
                <a:cs typeface="+mj-cs"/>
              </a:defRPr>
            </a:lvl1pPr>
          </a:lstStyle>
          <a:p>
            <a:r>
              <a:rPr lang="en-US" sz="4300" u="sng" dirty="0"/>
              <a:t>Lying and Integrity</a:t>
            </a:r>
          </a:p>
          <a:p>
            <a:r>
              <a:rPr lang="en-US" sz="4300" u="sng" dirty="0"/>
              <a:t> </a:t>
            </a:r>
          </a:p>
          <a:p>
            <a:pPr marL="342900" indent="-342900">
              <a:buFont typeface="Arial" panose="020B0604020202020204" pitchFamily="34" charset="0"/>
              <a:buChar char="•"/>
            </a:pPr>
            <a:r>
              <a:rPr lang="en-US" sz="4300" dirty="0"/>
              <a:t>No doubt that lying is a sin</a:t>
            </a:r>
          </a:p>
          <a:p>
            <a:pPr marL="800100" lvl="1" indent="-342900">
              <a:buFont typeface="Arial" panose="020B0604020202020204" pitchFamily="34" charset="0"/>
              <a:buChar char="•"/>
            </a:pPr>
            <a:r>
              <a:rPr lang="en-US" sz="3700" dirty="0">
                <a:solidFill>
                  <a:schemeClr val="bg1"/>
                </a:solidFill>
              </a:rPr>
              <a:t>What did Satan do to Adam and Eve?</a:t>
            </a:r>
          </a:p>
          <a:p>
            <a:pPr marL="800100" lvl="1" indent="-342900">
              <a:buFont typeface="Arial" panose="020B0604020202020204" pitchFamily="34" charset="0"/>
              <a:buChar char="•"/>
            </a:pPr>
            <a:r>
              <a:rPr lang="en-US" sz="3700" dirty="0">
                <a:solidFill>
                  <a:schemeClr val="bg1"/>
                </a:solidFill>
              </a:rPr>
              <a:t>What does John 8:44 call him?</a:t>
            </a:r>
          </a:p>
          <a:p>
            <a:pPr marL="1257300" lvl="2" indent="-342900">
              <a:buFont typeface="Arial" panose="020B0604020202020204" pitchFamily="34" charset="0"/>
              <a:buChar char="•"/>
            </a:pPr>
            <a:r>
              <a:rPr lang="en-US" sz="3700" dirty="0">
                <a:solidFill>
                  <a:schemeClr val="bg1"/>
                </a:solidFill>
              </a:rPr>
              <a:t>NIV – “Father of lies”</a:t>
            </a:r>
          </a:p>
          <a:p>
            <a:pPr marL="800100" lvl="1" indent="-342900">
              <a:buFont typeface="Arial" panose="020B0604020202020204" pitchFamily="34" charset="0"/>
              <a:buChar char="•"/>
            </a:pPr>
            <a:r>
              <a:rPr lang="en-US" sz="3700" dirty="0">
                <a:solidFill>
                  <a:schemeClr val="bg1"/>
                </a:solidFill>
              </a:rPr>
              <a:t>Where is this….“You shall not bear false witness against your neighbor”</a:t>
            </a:r>
          </a:p>
          <a:p>
            <a:pPr marL="1257300" lvl="2" indent="-342900">
              <a:buFont typeface="Arial" panose="020B0604020202020204" pitchFamily="34" charset="0"/>
              <a:buChar char="•"/>
            </a:pPr>
            <a:r>
              <a:rPr lang="en-US" sz="3700" dirty="0">
                <a:solidFill>
                  <a:schemeClr val="bg1"/>
                </a:solidFill>
              </a:rPr>
              <a:t>10 Commandments</a:t>
            </a:r>
          </a:p>
          <a:p>
            <a:pPr marL="800100" lvl="1" indent="-342900">
              <a:buFont typeface="Arial" panose="020B0604020202020204" pitchFamily="34" charset="0"/>
              <a:buChar char="•"/>
            </a:pPr>
            <a:r>
              <a:rPr lang="en-US" sz="3700" dirty="0">
                <a:solidFill>
                  <a:schemeClr val="bg1"/>
                </a:solidFill>
              </a:rPr>
              <a:t>Liars have their place where in Revelations? (Rev 21:8)</a:t>
            </a:r>
          </a:p>
        </p:txBody>
      </p:sp>
    </p:spTree>
    <p:extLst>
      <p:ext uri="{BB962C8B-B14F-4D97-AF65-F5344CB8AC3E}">
        <p14:creationId xmlns:p14="http://schemas.microsoft.com/office/powerpoint/2010/main" val="164669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2" end="2"/>
                                            </p:txEl>
                                          </p:spTgt>
                                        </p:tgtEl>
                                        <p:attrNameLst>
                                          <p:attrName>style.visibility</p:attrName>
                                        </p:attrNameLst>
                                      </p:cBhvr>
                                      <p:to>
                                        <p:strVal val="visible"/>
                                      </p:to>
                                    </p:set>
                                    <p:animEffect transition="in" filter="fade">
                                      <p:cBhvr>
                                        <p:cTn id="12" dur="500"/>
                                        <p:tgtEl>
                                          <p:spTgt spid="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xEl>
                                              <p:pRg st="3" end="3"/>
                                            </p:txEl>
                                          </p:spTgt>
                                        </p:tgtEl>
                                        <p:attrNameLst>
                                          <p:attrName>style.visibility</p:attrName>
                                        </p:attrNameLst>
                                      </p:cBhvr>
                                      <p:to>
                                        <p:strVal val="visible"/>
                                      </p:to>
                                    </p:set>
                                    <p:animEffect transition="in" filter="fade">
                                      <p:cBhvr>
                                        <p:cTn id="17" dur="500"/>
                                        <p:tgtEl>
                                          <p:spTgt spid="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4" end="4"/>
                                            </p:txEl>
                                          </p:spTgt>
                                        </p:tgtEl>
                                        <p:attrNameLst>
                                          <p:attrName>style.visibility</p:attrName>
                                        </p:attrNameLst>
                                      </p:cBhvr>
                                      <p:to>
                                        <p:strVal val="visible"/>
                                      </p:to>
                                    </p:set>
                                    <p:animEffect transition="in" filter="fade">
                                      <p:cBhvr>
                                        <p:cTn id="22" dur="500"/>
                                        <p:tgtEl>
                                          <p:spTgt spid="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xEl>
                                              <p:pRg st="5" end="5"/>
                                            </p:txEl>
                                          </p:spTgt>
                                        </p:tgtEl>
                                        <p:attrNameLst>
                                          <p:attrName>style.visibility</p:attrName>
                                        </p:attrNameLst>
                                      </p:cBhvr>
                                      <p:to>
                                        <p:strVal val="visible"/>
                                      </p:to>
                                    </p:set>
                                    <p:animEffect transition="in" filter="fade">
                                      <p:cBhvr>
                                        <p:cTn id="27" dur="500"/>
                                        <p:tgtEl>
                                          <p:spTgt spid="4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xEl>
                                              <p:pRg st="6" end="6"/>
                                            </p:txEl>
                                          </p:spTgt>
                                        </p:tgtEl>
                                        <p:attrNameLst>
                                          <p:attrName>style.visibility</p:attrName>
                                        </p:attrNameLst>
                                      </p:cBhvr>
                                      <p:to>
                                        <p:strVal val="visible"/>
                                      </p:to>
                                    </p:set>
                                    <p:animEffect transition="in" filter="fade">
                                      <p:cBhvr>
                                        <p:cTn id="32" dur="500"/>
                                        <p:tgtEl>
                                          <p:spTgt spid="4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xEl>
                                              <p:pRg st="7" end="7"/>
                                            </p:txEl>
                                          </p:spTgt>
                                        </p:tgtEl>
                                        <p:attrNameLst>
                                          <p:attrName>style.visibility</p:attrName>
                                        </p:attrNameLst>
                                      </p:cBhvr>
                                      <p:to>
                                        <p:strVal val="visible"/>
                                      </p:to>
                                    </p:set>
                                    <p:animEffect transition="in" filter="fade">
                                      <p:cBhvr>
                                        <p:cTn id="37" dur="500"/>
                                        <p:tgtEl>
                                          <p:spTgt spid="4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
                                            <p:txEl>
                                              <p:pRg st="8" end="8"/>
                                            </p:txEl>
                                          </p:spTgt>
                                        </p:tgtEl>
                                        <p:attrNameLst>
                                          <p:attrName>style.visibility</p:attrName>
                                        </p:attrNameLst>
                                      </p:cBhvr>
                                      <p:to>
                                        <p:strVal val="visible"/>
                                      </p:to>
                                    </p:set>
                                    <p:animEffect transition="in" filter="fade">
                                      <p:cBhvr>
                                        <p:cTn id="42" dur="500"/>
                                        <p:tgtEl>
                                          <p:spTgt spid="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bac6d70a-1c2c-4fcc-9027-8bf9ea007be4"/>
  <p:tag name="SLIDO_EVENT_SECTION_UUID" val="c5ea68fd-8254-4986-a546-25ef0cf4dfc7"/>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MxNDQ4NTN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E2MzI0NjF9"/>
  <p:tag name="SLIDO_TYPE" val="SlidoPoll"/>
  <p:tag name="SLIDO_POLL_UUID" val="894d7a38-cef0-4166-a312-7287ab4c89e6"/>
  <p:tag name="SLIDO_TIMELINE" val="W3sicG9sbFF1ZXN0aW9uVXVpZCI6IjlkODA4NmI5LWFiOTYtNDYwNy05OGZjLTMwZDMzYTA3YjRiZ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946EF-A3EA-4ECB-8D9A-56C36FFF40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AF9E5-DED4-4A50-A81B-4CC218A03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25318</TotalTime>
  <Words>1953</Words>
  <Application>Microsoft Office PowerPoint</Application>
  <PresentationFormat>On-screen Show (4:3)</PresentationFormat>
  <Paragraphs>283</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Batang</vt:lpstr>
      <vt:lpstr>Arial</vt:lpstr>
      <vt:lpstr>Arial </vt:lpstr>
      <vt:lpstr>Calibri</vt:lpstr>
      <vt:lpstr>Gill Sans MT</vt:lpstr>
      <vt:lpstr>Office Theme</vt:lpstr>
      <vt:lpstr>PowerPoint Presentation</vt:lpstr>
      <vt:lpstr>Christians in the Workplace</vt:lpstr>
      <vt:lpstr>Class Schedule</vt:lpstr>
      <vt:lpstr>Class Schedule</vt:lpstr>
      <vt:lpstr>Quick Review</vt:lpstr>
      <vt:lpstr>Quick Review</vt:lpstr>
      <vt:lpstr>Quick Review</vt:lpstr>
      <vt:lpstr>PowerPoint Presentation</vt:lpstr>
      <vt:lpstr>Theme: Workplace Temptations and Challenges  </vt:lpstr>
      <vt:lpstr>Why we should tell the truth. </vt:lpstr>
      <vt:lpstr>Why we should tell the truth. </vt:lpstr>
      <vt:lpstr>PowerPoint Presentation</vt:lpstr>
      <vt:lpstr>Act 5:1-11</vt:lpstr>
      <vt:lpstr>PowerPoint Presentation</vt:lpstr>
      <vt:lpstr>Act 5:1-11</vt:lpstr>
      <vt:lpstr>Maturity Needed with the Complexity of lies </vt:lpstr>
      <vt:lpstr>Maturity with Temptation to Blur the Truth</vt:lpstr>
      <vt:lpstr>Can we blame ignorance for our actions</vt:lpstr>
      <vt:lpstr>PowerPoint Presentation</vt:lpstr>
      <vt:lpstr>Maturity is important</vt:lpstr>
      <vt:lpstr>Practical advice if we are confused?</vt:lpstr>
      <vt:lpstr>Class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Christians in the Workplace Matthew 10:16</dc:title>
  <dc:creator>Alex Morolez</dc:creator>
  <cp:lastModifiedBy>Robert McDonald</cp:lastModifiedBy>
  <cp:revision>72</cp:revision>
  <dcterms:created xsi:type="dcterms:W3CDTF">2022-11-19T21:16:58Z</dcterms:created>
  <dcterms:modified xsi:type="dcterms:W3CDTF">2023-01-08T14:29:43Z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lidoAppVersion">
    <vt:lpwstr>1.5.3.3511</vt:lpwstr>
  </property>
</Properties>
</file>