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86" r:id="rId3"/>
    <p:sldId id="310" r:id="rId4"/>
    <p:sldId id="315" r:id="rId5"/>
    <p:sldId id="325" r:id="rId6"/>
    <p:sldId id="326" r:id="rId7"/>
    <p:sldId id="327" r:id="rId8"/>
    <p:sldId id="328" r:id="rId9"/>
    <p:sldId id="329" r:id="rId10"/>
    <p:sldId id="299" r:id="rId11"/>
    <p:sldId id="330" r:id="rId12"/>
    <p:sldId id="313" r:id="rId13"/>
    <p:sldId id="321" r:id="rId14"/>
    <p:sldId id="319" r:id="rId15"/>
    <p:sldId id="324" r:id="rId16"/>
    <p:sldId id="322" r:id="rId17"/>
    <p:sldId id="323" r:id="rId18"/>
    <p:sldId id="320" r:id="rId19"/>
  </p:sldIdLst>
  <p:sldSz cx="12192000" cy="6858000"/>
  <p:notesSz cx="7010400" cy="9296400"/>
  <p:embeddedFontLs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xwas0FkDNlcEpQcd9dSEcMLh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83" d="100"/>
          <a:sy n="83" d="100"/>
        </p:scale>
        <p:origin x="12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4517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2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33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81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80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29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2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617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48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07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70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12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40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49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46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18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59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3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450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6" name="Google Shape;16;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 name="Google Shape;21;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 name="Google Shape;22;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7" name="Google Shape;27;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8" name="Google Shape;2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4" name="Google Shape;34;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 name="Google Shape;3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 name="Google Shape;4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9" name="Google Shape;59;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500"/>
          </a:xfrm>
          <a:prstGeom prst="rect">
            <a:avLst/>
          </a:prstGeom>
          <a:noFill/>
          <a:ln>
            <a:noFill/>
          </a:ln>
        </p:spPr>
      </p:sp>
      <p:sp>
        <p:nvSpPr>
          <p:cNvPr id="64" name="Google Shape;64;p1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6" name="Google Shape;66;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7" name="Google Shape;6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2" name="Google Shape;72;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8" name="Google Shape;78;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9" name="Google Shape;7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hrbartender.com/2018/technology-and-social-media/transform-company-culture-analytic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37210" y="1001050"/>
            <a:ext cx="11917580" cy="6063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0" i="0" u="none" strike="noStrike" cap="none" dirty="0">
                <a:solidFill>
                  <a:srgbClr val="FFFF00"/>
                </a:solidFill>
                <a:latin typeface="Calibri"/>
                <a:ea typeface="Calibri"/>
                <a:cs typeface="Calibri"/>
                <a:sym typeface="Calibri"/>
              </a:rPr>
              <a:t>Goals of our Study: Christians in the Workplace</a:t>
            </a:r>
          </a:p>
          <a:p>
            <a:pPr marL="0" marR="0" lvl="0" indent="0" algn="l" rtl="0">
              <a:spcBef>
                <a:spcPts val="0"/>
              </a:spcBef>
              <a:spcAft>
                <a:spcPts val="0"/>
              </a:spcAft>
              <a:buNone/>
            </a:pPr>
            <a:endParaRPr lang="en-US" sz="3200" b="0" i="0" u="none" strike="noStrike" cap="none" dirty="0">
              <a:solidFill>
                <a:srgbClr val="FFFF00"/>
              </a:solidFill>
              <a:latin typeface="Calibri"/>
              <a:ea typeface="Calibri"/>
              <a:cs typeface="Calibri"/>
              <a:sym typeface="Calibri"/>
            </a:endParaRPr>
          </a:p>
          <a:p>
            <a:pPr marR="0" lvl="0" algn="l" rtl="0">
              <a:spcBef>
                <a:spcPts val="0"/>
              </a:spcBef>
              <a:spcAft>
                <a:spcPts val="0"/>
              </a:spcAft>
            </a:pPr>
            <a:r>
              <a:rPr lang="en-US" sz="3200" dirty="0">
                <a:solidFill>
                  <a:schemeClr val="tx1"/>
                </a:solidFill>
                <a:latin typeface="Calibri"/>
                <a:ea typeface="Calibri"/>
                <a:cs typeface="Calibri"/>
                <a:sym typeface="Calibri"/>
              </a:rPr>
              <a:t>1.  Work for God’s Glory</a:t>
            </a:r>
          </a:p>
          <a:p>
            <a:pPr marR="0" lvl="0" algn="l" rtl="0">
              <a:spcBef>
                <a:spcPts val="0"/>
              </a:spcBef>
              <a:spcAft>
                <a:spcPts val="0"/>
              </a:spcAft>
            </a:pPr>
            <a:r>
              <a:rPr lang="en-US" sz="3200" dirty="0">
                <a:solidFill>
                  <a:schemeClr val="tx1"/>
                </a:solidFill>
                <a:latin typeface="Calibri"/>
                <a:ea typeface="Calibri"/>
                <a:cs typeface="Calibri"/>
                <a:sym typeface="Calibri"/>
              </a:rPr>
              <a:t>2.  Set Christlike examples to those around us</a:t>
            </a:r>
          </a:p>
          <a:p>
            <a:pPr marR="0" lvl="0" algn="l" rtl="0">
              <a:spcBef>
                <a:spcPts val="0"/>
              </a:spcBef>
              <a:spcAft>
                <a:spcPts val="0"/>
              </a:spcAft>
            </a:pPr>
            <a:r>
              <a:rPr lang="en-US" sz="3200" b="0" i="0" u="none" strike="noStrike" cap="none" dirty="0">
                <a:solidFill>
                  <a:schemeClr val="tx1"/>
                </a:solidFill>
                <a:latin typeface="Calibri"/>
                <a:ea typeface="Calibri"/>
                <a:cs typeface="Calibri"/>
                <a:sym typeface="Calibri"/>
              </a:rPr>
              <a:t>3.  Identify and Overcome Spiritual Challenges</a:t>
            </a:r>
          </a:p>
          <a:p>
            <a:pPr marR="0" lvl="0" algn="l" rtl="0">
              <a:spcBef>
                <a:spcPts val="0"/>
              </a:spcBef>
              <a:spcAft>
                <a:spcPts val="0"/>
              </a:spcAft>
            </a:pPr>
            <a:r>
              <a:rPr lang="en-US" sz="3200" dirty="0">
                <a:solidFill>
                  <a:schemeClr val="tx1"/>
                </a:solidFill>
                <a:latin typeface="Calibri"/>
                <a:ea typeface="Calibri"/>
                <a:cs typeface="Calibri"/>
                <a:sym typeface="Calibri"/>
              </a:rPr>
              <a:t>4.  Create a Forum for Guidance from Godly People</a:t>
            </a:r>
          </a:p>
          <a:p>
            <a:pPr marR="0" lvl="0" algn="l" rtl="0">
              <a:spcBef>
                <a:spcPts val="0"/>
              </a:spcBef>
              <a:spcAft>
                <a:spcPts val="0"/>
              </a:spcAft>
            </a:pPr>
            <a:r>
              <a:rPr lang="en-US" sz="3200" dirty="0">
                <a:solidFill>
                  <a:schemeClr val="tx1"/>
                </a:solidFill>
                <a:latin typeface="Calibri"/>
                <a:ea typeface="Calibri"/>
                <a:cs typeface="Calibri"/>
                <a:sym typeface="Calibri"/>
              </a:rPr>
              <a:t>5.  Seek Guidance in Scripture</a:t>
            </a:r>
          </a:p>
          <a:p>
            <a:pPr marR="0" lvl="0" algn="l" rtl="0">
              <a:spcBef>
                <a:spcPts val="0"/>
              </a:spcBef>
              <a:spcAft>
                <a:spcPts val="0"/>
              </a:spcAft>
            </a:pPr>
            <a:r>
              <a:rPr lang="en-US" sz="3200" dirty="0">
                <a:solidFill>
                  <a:schemeClr val="tx1"/>
                </a:solidFill>
                <a:latin typeface="Calibri"/>
                <a:ea typeface="Calibri"/>
                <a:cs typeface="Calibri"/>
                <a:sym typeface="Calibri"/>
              </a:rPr>
              <a:t>6.  Make Godly Decisions</a:t>
            </a:r>
          </a:p>
          <a:p>
            <a:pPr marL="1143000" marR="0" lvl="0" indent="-1143000" algn="l" rtl="0">
              <a:spcBef>
                <a:spcPts val="0"/>
              </a:spcBef>
              <a:spcAft>
                <a:spcPts val="0"/>
              </a:spcAft>
              <a:buFont typeface="+mj-lt"/>
              <a:buAutoNum type="arabicPeriod"/>
            </a:pPr>
            <a:endParaRPr lang="en-US" sz="2400" b="0" i="0" u="none" strike="noStrike" cap="none" dirty="0">
              <a:solidFill>
                <a:srgbClr val="FFFF00"/>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32" name="Picture 8" descr="156,847 Plumbing Stock Photos, Pictures &amp; Royalty-Free Images - iStock">
            <a:extLst>
              <a:ext uri="{FF2B5EF4-FFF2-40B4-BE49-F238E27FC236}">
                <a16:creationId xmlns:a16="http://schemas.microsoft.com/office/drawing/2014/main" id="{3C5A19CA-889C-D9E9-30E5-510526D9C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687" y="2151884"/>
            <a:ext cx="3285103" cy="2190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E2881C-CBC7-28F5-9643-1C031AC15E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930336" y="4285454"/>
            <a:ext cx="3342534" cy="1977305"/>
          </a:xfrm>
          <a:prstGeom prst="rect">
            <a:avLst/>
          </a:prstGeom>
        </p:spPr>
      </p:pic>
      <p:pic>
        <p:nvPicPr>
          <p:cNvPr id="5" name="Picture 2" descr="Free welding Stock Photos - Stockvault.net">
            <a:extLst>
              <a:ext uri="{FF2B5EF4-FFF2-40B4-BE49-F238E27FC236}">
                <a16:creationId xmlns:a16="http://schemas.microsoft.com/office/drawing/2014/main" id="{1992245B-47C7-852A-F058-91565FF59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929" y="5099127"/>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2A0EB85-1022-0979-0636-67BD146843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90830"/>
            <a:ext cx="12192000" cy="7725151"/>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Diagnose</a:t>
            </a:r>
          </a:p>
          <a:p>
            <a:endParaRPr lang="en-US" dirty="0">
              <a:solidFill>
                <a:srgbClr val="FFFF00"/>
              </a:solidFill>
              <a:latin typeface="Calibri"/>
              <a:ea typeface="Calibri"/>
              <a:cs typeface="Calibri"/>
              <a:sym typeface="Calibri"/>
            </a:endParaRPr>
          </a:p>
          <a:p>
            <a:pPr algn="l"/>
            <a:r>
              <a:rPr lang="en-US" sz="4400" u="sng" dirty="0">
                <a:solidFill>
                  <a:schemeClr val="tx1"/>
                </a:solidFill>
                <a:latin typeface="+mn-lt"/>
              </a:rPr>
              <a:t>1 </a:t>
            </a:r>
            <a:r>
              <a:rPr lang="en-US" sz="4400" b="0" i="0" u="sng" dirty="0">
                <a:solidFill>
                  <a:schemeClr val="tx1"/>
                </a:solidFill>
                <a:effectLst/>
                <a:latin typeface="+mn-lt"/>
              </a:rPr>
              <a:t>Peter 4:3-5</a:t>
            </a:r>
            <a:r>
              <a:rPr lang="en-US" sz="3600" b="0" i="0" dirty="0">
                <a:solidFill>
                  <a:schemeClr val="tx1"/>
                </a:solidFill>
                <a:effectLst/>
                <a:latin typeface="+mn-lt"/>
              </a:rPr>
              <a:t>:</a:t>
            </a:r>
            <a:r>
              <a:rPr lang="en-US" sz="4400" b="0" i="0" dirty="0">
                <a:solidFill>
                  <a:srgbClr val="000000"/>
                </a:solidFill>
                <a:effectLst/>
                <a:latin typeface="system-ui"/>
              </a:rPr>
              <a:t> </a:t>
            </a:r>
            <a:r>
              <a:rPr lang="en-US" sz="4400" b="0" i="0" dirty="0">
                <a:solidFill>
                  <a:schemeClr val="tx1"/>
                </a:solidFill>
                <a:effectLst/>
                <a:latin typeface="system-ui"/>
              </a:rPr>
              <a:t>we </a:t>
            </a:r>
            <a:r>
              <a:rPr lang="en-US" sz="4400" b="0" dirty="0">
                <a:solidFill>
                  <a:schemeClr val="tx1"/>
                </a:solidFill>
                <a:effectLst/>
                <a:latin typeface="system-ui"/>
              </a:rPr>
              <a:t>have spent </a:t>
            </a:r>
            <a:r>
              <a:rPr lang="en-US" sz="4400" b="0" i="0" dirty="0">
                <a:solidFill>
                  <a:schemeClr val="tx1"/>
                </a:solidFill>
                <a:effectLst/>
                <a:latin typeface="system-ui"/>
              </a:rPr>
              <a:t>enough of our past lifetime in doing the will of the Gentiles—when we walked in lewdness, lusts, drunkenness, revelries, drinking parties, and abominable idolatries. In regard to these, they think it </a:t>
            </a:r>
            <a:r>
              <a:rPr lang="en-US" sz="4400" b="0" i="0" u="sng" dirty="0">
                <a:solidFill>
                  <a:schemeClr val="tx1"/>
                </a:solidFill>
                <a:effectLst/>
                <a:latin typeface="system-ui"/>
              </a:rPr>
              <a:t>strange</a:t>
            </a:r>
            <a:r>
              <a:rPr lang="en-US" sz="4400" b="0" i="0" dirty="0">
                <a:solidFill>
                  <a:schemeClr val="tx1"/>
                </a:solidFill>
                <a:effectLst/>
                <a:latin typeface="system-ui"/>
              </a:rPr>
              <a:t> that you do not run with </a:t>
            </a:r>
            <a:r>
              <a:rPr lang="en-US" sz="4400" b="0" dirty="0">
                <a:solidFill>
                  <a:schemeClr val="tx1"/>
                </a:solidFill>
                <a:effectLst/>
                <a:latin typeface="system-ui"/>
              </a:rPr>
              <a:t>them</a:t>
            </a:r>
            <a:r>
              <a:rPr lang="en-US" sz="4400" b="0" i="0" dirty="0">
                <a:solidFill>
                  <a:schemeClr val="tx1"/>
                </a:solidFill>
                <a:effectLst/>
                <a:latin typeface="system-ui"/>
              </a:rPr>
              <a:t> in the same flood of dissipation, </a:t>
            </a:r>
            <a:r>
              <a:rPr lang="en-US" sz="4400" b="0" i="0" u="sng" dirty="0">
                <a:solidFill>
                  <a:schemeClr val="tx1"/>
                </a:solidFill>
                <a:effectLst/>
                <a:latin typeface="system-ui"/>
              </a:rPr>
              <a:t>speaking evil of </a:t>
            </a:r>
            <a:r>
              <a:rPr lang="en-US" sz="4400" b="0" u="sng" dirty="0">
                <a:solidFill>
                  <a:schemeClr val="tx1"/>
                </a:solidFill>
                <a:effectLst/>
                <a:latin typeface="system-ui"/>
              </a:rPr>
              <a:t>you</a:t>
            </a:r>
            <a:r>
              <a:rPr lang="en-US" sz="4400" b="0" i="1" dirty="0">
                <a:solidFill>
                  <a:schemeClr val="tx1"/>
                </a:solidFill>
                <a:effectLst/>
                <a:latin typeface="system-ui"/>
              </a:rPr>
              <a:t>.</a:t>
            </a:r>
            <a:r>
              <a:rPr lang="en-US" sz="4400" b="0" i="0" dirty="0">
                <a:solidFill>
                  <a:schemeClr val="tx1"/>
                </a:solidFill>
                <a:effectLst/>
                <a:latin typeface="system-ui"/>
              </a:rPr>
              <a:t> </a:t>
            </a:r>
            <a:r>
              <a:rPr lang="en-US" sz="4400" b="1" i="0" baseline="30000" dirty="0">
                <a:solidFill>
                  <a:schemeClr val="tx1"/>
                </a:solidFill>
                <a:effectLst/>
                <a:latin typeface="system-ui"/>
              </a:rPr>
              <a:t> </a:t>
            </a:r>
            <a:r>
              <a:rPr lang="en-US" sz="4400" b="0" i="0" dirty="0">
                <a:solidFill>
                  <a:schemeClr val="tx1"/>
                </a:solidFill>
                <a:effectLst/>
                <a:latin typeface="system-ui"/>
              </a:rPr>
              <a:t>They will give an account to Him who is ready to judge the living and the dead.</a:t>
            </a: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141494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3" name="TextBox 2">
            <a:extLst>
              <a:ext uri="{FF2B5EF4-FFF2-40B4-BE49-F238E27FC236}">
                <a16:creationId xmlns:a16="http://schemas.microsoft.com/office/drawing/2014/main" id="{70BC6962-85A5-DE13-72AB-BDE42738D947}"/>
              </a:ext>
            </a:extLst>
          </p:cNvPr>
          <p:cNvSpPr txBox="1"/>
          <p:nvPr/>
        </p:nvSpPr>
        <p:spPr>
          <a:xfrm>
            <a:off x="434340" y="2388870"/>
            <a:ext cx="11349990" cy="1938992"/>
          </a:xfrm>
          <a:prstGeom prst="rect">
            <a:avLst/>
          </a:prstGeom>
          <a:noFill/>
        </p:spPr>
        <p:txBody>
          <a:bodyPr wrap="square" rtlCol="0">
            <a:spAutoFit/>
          </a:bodyPr>
          <a:lstStyle/>
          <a:p>
            <a:r>
              <a:rPr lang="en-US" sz="6000" dirty="0">
                <a:latin typeface="+mn-lt"/>
              </a:rPr>
              <a:t>                 </a:t>
            </a:r>
            <a:r>
              <a:rPr lang="en-US" sz="6000" dirty="0">
                <a:solidFill>
                  <a:srgbClr val="FFFF00"/>
                </a:solidFill>
                <a:latin typeface="+mn-lt"/>
              </a:rPr>
              <a:t>Case Studies in </a:t>
            </a:r>
          </a:p>
          <a:p>
            <a:r>
              <a:rPr lang="en-US" sz="6000" dirty="0">
                <a:solidFill>
                  <a:srgbClr val="FFFF00"/>
                </a:solidFill>
                <a:latin typeface="+mn-lt"/>
              </a:rPr>
              <a:t>         Corporate/Peer Pressure</a:t>
            </a:r>
          </a:p>
        </p:txBody>
      </p:sp>
    </p:spTree>
    <p:extLst>
      <p:ext uri="{BB962C8B-B14F-4D97-AF65-F5344CB8AC3E}">
        <p14:creationId xmlns:p14="http://schemas.microsoft.com/office/powerpoint/2010/main" val="324255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29634"/>
            <a:ext cx="11565134" cy="8340704"/>
          </a:xfrm>
          <a:prstGeom prst="rect">
            <a:avLst/>
          </a:prstGeom>
          <a:noFill/>
          <a:ln>
            <a:noFill/>
          </a:ln>
        </p:spPr>
        <p:txBody>
          <a:bodyPr spcFirstLastPara="1" wrap="square" lIns="91425" tIns="45700" rIns="91425" bIns="45700" anchor="t" anchorCtr="0">
            <a:spAutoFit/>
          </a:bodyPr>
          <a:lstStyle/>
          <a:p>
            <a:pPr algn="just"/>
            <a:r>
              <a:rPr lang="en-US" sz="2800" b="0" i="0" u="none" strike="noStrike" cap="none" dirty="0">
                <a:solidFill>
                  <a:srgbClr val="FFFF00"/>
                </a:solidFill>
                <a:latin typeface="Calibri"/>
                <a:ea typeface="Calibri"/>
                <a:cs typeface="Calibri"/>
                <a:sym typeface="Calibri"/>
              </a:rPr>
              <a:t>Case </a:t>
            </a:r>
            <a:r>
              <a:rPr lang="en-US" sz="2800" dirty="0">
                <a:solidFill>
                  <a:srgbClr val="FFFF00"/>
                </a:solidFill>
                <a:latin typeface="Calibri"/>
                <a:ea typeface="Calibri"/>
                <a:cs typeface="Calibri"/>
                <a:sym typeface="Calibri"/>
              </a:rPr>
              <a:t>Study</a:t>
            </a:r>
            <a:r>
              <a:rPr lang="en-US" sz="2800" b="0" i="0" u="none" strike="noStrike" cap="none" dirty="0">
                <a:solidFill>
                  <a:srgbClr val="FFFF00"/>
                </a:solidFill>
                <a:latin typeface="Calibri"/>
                <a:ea typeface="Calibri"/>
                <a:cs typeface="Calibri"/>
                <a:sym typeface="Calibri"/>
              </a:rPr>
              <a:t>: </a:t>
            </a:r>
            <a:r>
              <a:rPr lang="en-US" sz="2800" dirty="0">
                <a:solidFill>
                  <a:schemeClr val="tx1"/>
                </a:solidFill>
                <a:latin typeface="Calibri"/>
                <a:ea typeface="Calibri"/>
                <a:cs typeface="Calibri"/>
                <a:sym typeface="Calibri"/>
              </a:rPr>
              <a:t>You work in a staff level position for large company.  The company is experiencing a merger with another company resulting in a number of layoffs.  Your supervisor is being let go as a result of the job cuts.  You have worked under the supervisor longer than any other staff person, and it is well known that you would be next in line for a management level position.  You are not only considered a leader in the department, but you have a work friendship with your supervisor.  The Vice Presidents in the organization have come to you to ask you to host a going away party at the supervisor’s favorite bar just up the street from the office.  The bar is well known and serves only drinks.  They have already reserved the bar for a certain date and time.  However, the VP’s are leaving the planning to you, but expect to be informed of the plans when they are confirmed.  The VP’s stated that they want to make sure that your supervisor leaves on a positive note and they feel like the venue and the drinks will help to that end.  If you pull this off, it will be viewed favorably by upper management.  What do you do?</a:t>
            </a:r>
          </a:p>
          <a:p>
            <a:pPr marL="0" marR="0" lvl="0" indent="0" algn="just" rtl="0">
              <a:spcBef>
                <a:spcPts val="0"/>
              </a:spcBef>
              <a:spcAft>
                <a:spcPts val="0"/>
              </a:spcAft>
              <a:buNone/>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370657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6774"/>
            <a:ext cx="11565134" cy="8125261"/>
          </a:xfrm>
          <a:prstGeom prst="rect">
            <a:avLst/>
          </a:prstGeom>
          <a:noFill/>
          <a:ln>
            <a:noFill/>
          </a:ln>
        </p:spPr>
        <p:txBody>
          <a:bodyPr spcFirstLastPara="1" wrap="square" lIns="91425" tIns="45700" rIns="91425" bIns="45700" anchor="t" anchorCtr="0">
            <a:spAutoFit/>
          </a:bodyPr>
          <a:lstStyle/>
          <a:p>
            <a:pPr algn="just"/>
            <a:r>
              <a:rPr lang="en-US" sz="3200" b="0" i="0" u="none" strike="noStrike" cap="none" dirty="0">
                <a:solidFill>
                  <a:srgbClr val="FFFF00"/>
                </a:solidFill>
                <a:latin typeface="Calibri"/>
                <a:ea typeface="Calibri"/>
                <a:cs typeface="Calibri"/>
                <a:sym typeface="Calibri"/>
              </a:rPr>
              <a:t>Case </a:t>
            </a:r>
            <a:r>
              <a:rPr lang="en-US" sz="3200" dirty="0">
                <a:solidFill>
                  <a:srgbClr val="FFFF00"/>
                </a:solidFill>
                <a:latin typeface="Calibri"/>
                <a:ea typeface="Calibri"/>
                <a:cs typeface="Calibri"/>
                <a:sym typeface="Calibri"/>
              </a:rPr>
              <a:t>Study</a:t>
            </a:r>
            <a:r>
              <a:rPr lang="en-US" sz="3200" b="0" i="0" u="none" strike="noStrike" cap="none" dirty="0">
                <a:solidFill>
                  <a:srgbClr val="FFFF00"/>
                </a:solidFill>
                <a:latin typeface="Calibri"/>
                <a:ea typeface="Calibri"/>
                <a:cs typeface="Calibri"/>
                <a:sym typeface="Calibri"/>
              </a:rPr>
              <a:t>: </a:t>
            </a:r>
            <a:r>
              <a:rPr lang="en-US" sz="3200" dirty="0">
                <a:solidFill>
                  <a:schemeClr val="tx1"/>
                </a:solidFill>
                <a:latin typeface="Calibri"/>
                <a:ea typeface="Calibri"/>
                <a:cs typeface="Calibri"/>
                <a:sym typeface="Calibri"/>
              </a:rPr>
              <a:t>You are a Director for a governmental agency that is required by Executive Order to identify “suppressed groups” and find ways to support them and make them more visible and welcome within the agency.  Four suppressed groups have been identified.  Two of the groups identify with the LGBTQ community.  Each Director will rotate support for each group on a quarterly basis.  You have been assigned to support transgendered persons for the quarter.  As part of the education process, you as Director are required to gather your group of approximately 100 people and brainstorm ways to accomplish this task.  The agency has already decided that the logos of the four groups will be preprinted on interoffice communications which you use frequently to communicate to your group at your main office as well as around the country.  What do you do?     </a:t>
            </a:r>
          </a:p>
          <a:p>
            <a:pPr marR="0" lvl="0" algn="l" rtl="0">
              <a:spcBef>
                <a:spcPts val="0"/>
              </a:spcBef>
              <a:spcAft>
                <a:spcPts val="0"/>
              </a:spcAft>
            </a:pPr>
            <a:endParaRPr lang="en-US" sz="28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sz="2800"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01659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6774"/>
            <a:ext cx="11565134" cy="84022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0" i="0" u="none" strike="noStrike" cap="none" dirty="0">
                <a:solidFill>
                  <a:srgbClr val="FFFF00"/>
                </a:solidFill>
                <a:latin typeface="Calibri"/>
                <a:ea typeface="Calibri"/>
                <a:cs typeface="Calibri"/>
                <a:sym typeface="Calibri"/>
              </a:rPr>
              <a:t>Case </a:t>
            </a:r>
            <a:r>
              <a:rPr lang="en-US" sz="4000" dirty="0">
                <a:solidFill>
                  <a:srgbClr val="FFFF00"/>
                </a:solidFill>
                <a:latin typeface="Calibri"/>
                <a:ea typeface="Calibri"/>
                <a:cs typeface="Calibri"/>
                <a:sym typeface="Calibri"/>
              </a:rPr>
              <a:t>Study</a:t>
            </a:r>
            <a:r>
              <a:rPr lang="en-US" sz="4000" b="0" i="0" u="none" strike="noStrike" cap="none" dirty="0">
                <a:solidFill>
                  <a:srgbClr val="FFFF00"/>
                </a:solidFill>
                <a:latin typeface="Calibri"/>
                <a:ea typeface="Calibri"/>
                <a:cs typeface="Calibri"/>
                <a:sym typeface="Calibri"/>
              </a:rPr>
              <a:t>: </a:t>
            </a:r>
            <a:r>
              <a:rPr lang="en-US" sz="2400" dirty="0">
                <a:solidFill>
                  <a:schemeClr val="tx1"/>
                </a:solidFill>
                <a:latin typeface="+mn-lt"/>
                <a:ea typeface="Calibri"/>
                <a:cs typeface="Calibri"/>
                <a:sym typeface="Calibri"/>
              </a:rPr>
              <a:t>Christian A is a faithful Christian.  She is married with two small children.  She is an accountant in a corporate accounting firm.  She has been successful by any measure so far: excellent performance reviews, regular raises, and a number of clients who specifically ask for Christian A to be assigned to their account.  She enjoys her position, the partners in the firm are morally  minded, and she has never been asked by the firm or a client to do something that would violate her conscience.  However, two years ago, a favorite client went through a series of business transactions that required Christian A to work 65 -70 hours a week for a number of months. She remembered going days in a row without any meaningful interaction with her husband and children. She regularly missed Wednesday night services.  Recently, she had heard that this client was preparing to go through an even more intense period of transactions, and now, one of the partners has come to Christian A with great news!  The client stated that Christian A was the primary reason that he was using the firm and has specifically requested that Christian A lead the effort. The partner told Christian A that if all goes well, this will assure that Christian A will make partner with the firm, and that they knew that they could count on her.  Christian A is worried that another period of intense work will reduce her spiritual responsibilities to her husband, children and spiritual family. She feels immense pressure. What should she do?</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178638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834390"/>
            <a:ext cx="11565134" cy="5016718"/>
          </a:xfrm>
          <a:prstGeom prst="rect">
            <a:avLst/>
          </a:prstGeom>
          <a:noFill/>
          <a:ln>
            <a:noFill/>
          </a:ln>
        </p:spPr>
        <p:txBody>
          <a:bodyPr spcFirstLastPara="1" wrap="square" lIns="91425" tIns="45700" rIns="91425" bIns="45700" anchor="t" anchorCtr="0">
            <a:spAutoFit/>
          </a:bodyPr>
          <a:lstStyle/>
          <a:p>
            <a:pPr algn="just"/>
            <a:r>
              <a:rPr lang="en-US" sz="4000" b="0" i="0" u="none" strike="noStrike" cap="none" dirty="0">
                <a:solidFill>
                  <a:srgbClr val="FFFF00"/>
                </a:solidFill>
                <a:latin typeface="Calibri"/>
                <a:ea typeface="Calibri"/>
                <a:cs typeface="Calibri"/>
                <a:sym typeface="Calibri"/>
              </a:rPr>
              <a:t>Case </a:t>
            </a:r>
            <a:r>
              <a:rPr lang="en-US" sz="4000" dirty="0">
                <a:solidFill>
                  <a:srgbClr val="FFFF00"/>
                </a:solidFill>
                <a:latin typeface="Calibri"/>
                <a:ea typeface="Calibri"/>
                <a:cs typeface="Calibri"/>
                <a:sym typeface="Calibri"/>
              </a:rPr>
              <a:t>Study</a:t>
            </a:r>
            <a:r>
              <a:rPr lang="en-US" sz="4000" b="0" i="0" u="none" strike="noStrike" cap="none" dirty="0">
                <a:solidFill>
                  <a:srgbClr val="FFFF00"/>
                </a:solidFill>
                <a:latin typeface="Calibri"/>
                <a:ea typeface="Calibri"/>
                <a:cs typeface="Calibri"/>
                <a:sym typeface="Calibri"/>
              </a:rPr>
              <a:t>: </a:t>
            </a:r>
            <a:r>
              <a:rPr lang="en-US" sz="4000" dirty="0">
                <a:solidFill>
                  <a:schemeClr val="tx1"/>
                </a:solidFill>
                <a:latin typeface="Calibri"/>
                <a:ea typeface="Calibri"/>
                <a:cs typeface="Calibri"/>
                <a:sym typeface="Calibri"/>
              </a:rPr>
              <a:t>You are sophomore in college.  The university has adopted a new policy that requires students to include their pronouns on each assignment along with their name, date and student identification number.  You wonder how this information will be used at the class level, and if you comply, are you supporting any views contrary to God’s will?  What do you do?</a:t>
            </a:r>
            <a:endParaRPr sz="40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424958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269664"/>
            <a:ext cx="11565134" cy="6186269"/>
          </a:xfrm>
          <a:prstGeom prst="rect">
            <a:avLst/>
          </a:prstGeom>
          <a:noFill/>
          <a:ln>
            <a:noFill/>
          </a:ln>
        </p:spPr>
        <p:txBody>
          <a:bodyPr spcFirstLastPara="1" wrap="square" lIns="91425" tIns="45700" rIns="91425" bIns="45700" anchor="t" anchorCtr="0">
            <a:spAutoFit/>
          </a:bodyPr>
          <a:lstStyle/>
          <a:p>
            <a:pPr algn="just"/>
            <a:r>
              <a:rPr lang="en-US" sz="3600" b="0" i="0" u="none" strike="noStrike" cap="none" dirty="0">
                <a:solidFill>
                  <a:srgbClr val="FFFF00"/>
                </a:solidFill>
                <a:latin typeface="Calibri"/>
                <a:ea typeface="Calibri"/>
                <a:cs typeface="Calibri"/>
                <a:sym typeface="Calibri"/>
              </a:rPr>
              <a:t>Case </a:t>
            </a:r>
            <a:r>
              <a:rPr lang="en-US" sz="3600" dirty="0">
                <a:solidFill>
                  <a:srgbClr val="FFFF00"/>
                </a:solidFill>
                <a:latin typeface="Calibri"/>
                <a:ea typeface="Calibri"/>
                <a:cs typeface="Calibri"/>
                <a:sym typeface="Calibri"/>
              </a:rPr>
              <a:t>Study</a:t>
            </a:r>
            <a:r>
              <a:rPr lang="en-US" sz="3600" b="0" i="0" u="none" strike="noStrike" cap="none" dirty="0">
                <a:solidFill>
                  <a:srgbClr val="FFFF00"/>
                </a:solidFill>
                <a:latin typeface="Calibri"/>
                <a:ea typeface="Calibri"/>
                <a:cs typeface="Calibri"/>
                <a:sym typeface="Calibri"/>
              </a:rPr>
              <a:t>: </a:t>
            </a:r>
            <a:r>
              <a:rPr lang="en-US" sz="3600" dirty="0">
                <a:solidFill>
                  <a:schemeClr val="tx1"/>
                </a:solidFill>
                <a:latin typeface="Calibri"/>
                <a:ea typeface="Calibri"/>
                <a:cs typeface="Calibri"/>
                <a:sym typeface="Calibri"/>
              </a:rPr>
              <a:t>You are a newly hired worker at a medium size company.  The Officers of the company are supportive of religious charitable causes.  They usually select a newly hired worker to lead the effort in promoting, marketing and collecting money and donations once a year for such causes.  This helps the new hire get to know the organization and other workers at different levels within the organization as well as promoting the company’s benevolent reputation.  This is a good opportunity </a:t>
            </a:r>
            <a:r>
              <a:rPr lang="en-US" sz="3600">
                <a:solidFill>
                  <a:schemeClr val="tx1"/>
                </a:solidFill>
                <a:latin typeface="Calibri"/>
                <a:ea typeface="Calibri"/>
                <a:cs typeface="Calibri"/>
                <a:sym typeface="Calibri"/>
              </a:rPr>
              <a:t>to interact </a:t>
            </a:r>
            <a:r>
              <a:rPr lang="en-US" sz="3600" dirty="0">
                <a:solidFill>
                  <a:schemeClr val="tx1"/>
                </a:solidFill>
                <a:latin typeface="Calibri"/>
                <a:ea typeface="Calibri"/>
                <a:cs typeface="Calibri"/>
                <a:sym typeface="Calibri"/>
              </a:rPr>
              <a:t>with upper management and for them to get to know your name.  You have been selected to lead this effort.  What do you do?</a:t>
            </a:r>
            <a:endParaRPr sz="36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402379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0"/>
            <a:ext cx="11565134" cy="6894155"/>
          </a:xfrm>
          <a:prstGeom prst="rect">
            <a:avLst/>
          </a:prstGeom>
          <a:noFill/>
          <a:ln>
            <a:noFill/>
          </a:ln>
        </p:spPr>
        <p:txBody>
          <a:bodyPr spcFirstLastPara="1" wrap="square" lIns="91425" tIns="45700" rIns="91425" bIns="45700" anchor="t" anchorCtr="0">
            <a:spAutoFit/>
          </a:bodyPr>
          <a:lstStyle/>
          <a:p>
            <a:pPr algn="just"/>
            <a:r>
              <a:rPr lang="en-US" sz="3400" b="0" i="0" u="none" strike="noStrike" cap="none" dirty="0">
                <a:solidFill>
                  <a:srgbClr val="FFFF00"/>
                </a:solidFill>
                <a:latin typeface="Calibri"/>
                <a:ea typeface="Calibri"/>
                <a:cs typeface="Calibri"/>
                <a:sym typeface="Calibri"/>
              </a:rPr>
              <a:t>Case </a:t>
            </a:r>
            <a:r>
              <a:rPr lang="en-US" sz="3400" dirty="0">
                <a:solidFill>
                  <a:srgbClr val="FFFF00"/>
                </a:solidFill>
                <a:latin typeface="Calibri"/>
                <a:ea typeface="Calibri"/>
                <a:cs typeface="Calibri"/>
                <a:sym typeface="Calibri"/>
              </a:rPr>
              <a:t>Study</a:t>
            </a:r>
            <a:r>
              <a:rPr lang="en-US" sz="3400" b="0" i="0" u="none" strike="noStrike" cap="none" dirty="0">
                <a:solidFill>
                  <a:srgbClr val="FFFF00"/>
                </a:solidFill>
                <a:latin typeface="Calibri"/>
                <a:ea typeface="Calibri"/>
                <a:cs typeface="Calibri"/>
                <a:sym typeface="Calibri"/>
              </a:rPr>
              <a:t>: </a:t>
            </a:r>
            <a:r>
              <a:rPr lang="en-US" sz="3400" dirty="0">
                <a:solidFill>
                  <a:schemeClr val="tx1"/>
                </a:solidFill>
                <a:latin typeface="Calibri"/>
                <a:ea typeface="Calibri"/>
                <a:cs typeface="Calibri"/>
                <a:sym typeface="Calibri"/>
              </a:rPr>
              <a:t>You are the owner of a small service company.  You generally apply the “don’t ask, don’t tell” policy for your customers because their lifestyle has nothing to do with the service your provide.  However, recently two of your customers expressed their appreciation to you for providing excellent customer service in the area.  They told you that they would be leaving a 5 Star review for your business on the internet.  After expressing your appreciation for the good review and the positive comments about your business, they go on to state that they are often discouraged with local businesses because they are often discriminated based on their alternative lifestyle.  They state that they will be including your business as a “gay friendly” business on their local blog.  What do you do?</a:t>
            </a:r>
            <a:endParaRPr sz="34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333090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372534"/>
            <a:ext cx="11565134" cy="7201931"/>
          </a:xfrm>
          <a:prstGeom prst="rect">
            <a:avLst/>
          </a:prstGeom>
          <a:noFill/>
          <a:ln>
            <a:noFill/>
          </a:ln>
        </p:spPr>
        <p:txBody>
          <a:bodyPr spcFirstLastPara="1" wrap="square" lIns="91425" tIns="45700" rIns="91425" bIns="45700" anchor="t" anchorCtr="0">
            <a:spAutoFit/>
          </a:bodyPr>
          <a:lstStyle/>
          <a:p>
            <a:pPr algn="just"/>
            <a:r>
              <a:rPr lang="en-US" sz="3600" b="0" i="0" u="none" strike="noStrike" cap="none" dirty="0">
                <a:solidFill>
                  <a:srgbClr val="FFFF00"/>
                </a:solidFill>
                <a:latin typeface="Calibri"/>
                <a:ea typeface="Calibri"/>
                <a:cs typeface="Calibri"/>
                <a:sym typeface="Calibri"/>
              </a:rPr>
              <a:t>Case </a:t>
            </a:r>
            <a:r>
              <a:rPr lang="en-US" sz="3600" dirty="0">
                <a:solidFill>
                  <a:srgbClr val="FFFF00"/>
                </a:solidFill>
                <a:latin typeface="Calibri"/>
                <a:ea typeface="Calibri"/>
                <a:cs typeface="Calibri"/>
                <a:sym typeface="Calibri"/>
              </a:rPr>
              <a:t>Study</a:t>
            </a:r>
            <a:r>
              <a:rPr lang="en-US" sz="2800" b="0" i="0" u="none" strike="noStrike" cap="none" dirty="0">
                <a:solidFill>
                  <a:srgbClr val="FFFF00"/>
                </a:solidFill>
                <a:latin typeface="Calibri"/>
                <a:ea typeface="Calibri"/>
                <a:cs typeface="Calibri"/>
                <a:sym typeface="Calibri"/>
              </a:rPr>
              <a:t>: </a:t>
            </a:r>
            <a:r>
              <a:rPr lang="en-US" sz="2800" dirty="0">
                <a:solidFill>
                  <a:schemeClr val="tx1"/>
                </a:solidFill>
                <a:latin typeface="Calibri"/>
                <a:ea typeface="Calibri"/>
                <a:cs typeface="Calibri"/>
                <a:sym typeface="Calibri"/>
              </a:rPr>
              <a:t>Y</a:t>
            </a:r>
            <a:r>
              <a:rPr lang="en-US" sz="3200" dirty="0">
                <a:solidFill>
                  <a:schemeClr val="tx1"/>
                </a:solidFill>
                <a:latin typeface="Calibri"/>
                <a:ea typeface="Calibri"/>
                <a:cs typeface="Calibri"/>
                <a:sym typeface="Calibri"/>
              </a:rPr>
              <a:t>ou work at a local college teaching Sociology.  The administrators have recently implemented an LGBTQ Inclusion Program to make LGBTQ students feel welcome and safe while on campus.  They have asked the professors to include, in their weekly curriculum, some reference to the LGBTQ lifestyle.  It could include anything from information about college clubs that are LGBTQ friendly to incorporating LGBTQ terminology in word problems or even requiring LGBTQ references in essays and research papers.  Additionally, they have asked each teacher to put a rainbow sticker in the window of their classroom doors to demonstrate that the college campus is a safe place for those who identify as LGBTQ.  What do you do?</a:t>
            </a:r>
          </a:p>
          <a:p>
            <a:pPr marR="0" lvl="0" algn="l" rtl="0">
              <a:spcBef>
                <a:spcPts val="0"/>
              </a:spcBef>
              <a:spcAft>
                <a:spcPts val="0"/>
              </a:spcAft>
            </a:pPr>
            <a:endParaRPr lang="en-US" sz="28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sz="2800"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55374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4" name="Rectangle 3">
            <a:extLst>
              <a:ext uri="{FF2B5EF4-FFF2-40B4-BE49-F238E27FC236}">
                <a16:creationId xmlns:a16="http://schemas.microsoft.com/office/drawing/2014/main" id="{30952495-286A-4EB9-0F6E-051E27EAD018}"/>
              </a:ext>
            </a:extLst>
          </p:cNvPr>
          <p:cNvSpPr/>
          <p:nvPr/>
        </p:nvSpPr>
        <p:spPr>
          <a:xfrm>
            <a:off x="1851591" y="1097577"/>
            <a:ext cx="8149590" cy="1965670"/>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solidFill>
                  <a:srgbClr val="FFFF00"/>
                </a:solidFill>
              </a:rPr>
              <a:t>BIBLICAL FOUNDATION</a:t>
            </a:r>
            <a:r>
              <a:rPr lang="en-US" sz="3200" dirty="0">
                <a:solidFill>
                  <a:srgbClr val="FFFF00"/>
                </a:solidFill>
              </a:rPr>
              <a:t>:</a:t>
            </a:r>
          </a:p>
          <a:p>
            <a:r>
              <a:rPr lang="en-US" sz="3200" dirty="0">
                <a:solidFill>
                  <a:schemeClr val="tx1"/>
                </a:solidFill>
              </a:rPr>
              <a:t>God’s Viewpoint of Our Work</a:t>
            </a:r>
          </a:p>
          <a:p>
            <a:r>
              <a:rPr lang="en-US" sz="3200" dirty="0">
                <a:solidFill>
                  <a:schemeClr val="tx1"/>
                </a:solidFill>
              </a:rPr>
              <a:t>Our Viewpoint – Work Unto God, Not Man</a:t>
            </a:r>
          </a:p>
          <a:p>
            <a:r>
              <a:rPr lang="en-US" sz="3200" dirty="0">
                <a:solidFill>
                  <a:schemeClr val="tx1"/>
                </a:solidFill>
              </a:rPr>
              <a:t>Other’s Viewpoint – Setting Godly Examples</a:t>
            </a:r>
          </a:p>
        </p:txBody>
      </p:sp>
      <p:sp>
        <p:nvSpPr>
          <p:cNvPr id="5" name="Rectangle 4">
            <a:extLst>
              <a:ext uri="{FF2B5EF4-FFF2-40B4-BE49-F238E27FC236}">
                <a16:creationId xmlns:a16="http://schemas.microsoft.com/office/drawing/2014/main" id="{E8073E87-9CE5-6EFE-768B-9766729D97D2}"/>
              </a:ext>
            </a:extLst>
          </p:cNvPr>
          <p:cNvSpPr/>
          <p:nvPr/>
        </p:nvSpPr>
        <p:spPr>
          <a:xfrm>
            <a:off x="51023" y="3783330"/>
            <a:ext cx="3769101" cy="2937098"/>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ACHIEVEMENT and SUCCESS:</a:t>
            </a:r>
          </a:p>
          <a:p>
            <a:endParaRPr lang="en-US" sz="1200" dirty="0"/>
          </a:p>
          <a:p>
            <a:r>
              <a:rPr lang="en-US" sz="2800" dirty="0"/>
              <a:t>- Pride and Competition</a:t>
            </a:r>
          </a:p>
          <a:p>
            <a:r>
              <a:rPr lang="en-US" sz="2800" dirty="0"/>
              <a:t>- Materialism </a:t>
            </a:r>
          </a:p>
          <a:p>
            <a:r>
              <a:rPr lang="en-US" sz="2800" dirty="0"/>
              <a:t>- Misplaced Priorities</a:t>
            </a:r>
          </a:p>
          <a:p>
            <a:pPr algn="ctr"/>
            <a:endParaRPr lang="en-US" dirty="0"/>
          </a:p>
        </p:txBody>
      </p:sp>
      <p:sp>
        <p:nvSpPr>
          <p:cNvPr id="9" name="Rectangle 8">
            <a:extLst>
              <a:ext uri="{FF2B5EF4-FFF2-40B4-BE49-F238E27FC236}">
                <a16:creationId xmlns:a16="http://schemas.microsoft.com/office/drawing/2014/main" id="{F6622B42-73DD-927C-5D3C-B3E9996A64E5}"/>
              </a:ext>
            </a:extLst>
          </p:cNvPr>
          <p:cNvSpPr/>
          <p:nvPr/>
        </p:nvSpPr>
        <p:spPr>
          <a:xfrm>
            <a:off x="3948628" y="3783330"/>
            <a:ext cx="4013618" cy="2937097"/>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FF00"/>
                </a:solidFill>
              </a:rPr>
              <a:t>ADVERSITY &amp; FAILURE:</a:t>
            </a:r>
          </a:p>
          <a:p>
            <a:endParaRPr lang="en-US" sz="1200" dirty="0"/>
          </a:p>
          <a:p>
            <a:r>
              <a:rPr lang="en-US" sz="2400" dirty="0"/>
              <a:t>- </a:t>
            </a:r>
            <a:r>
              <a:rPr lang="en-US" sz="2800" dirty="0"/>
              <a:t>Discouragement</a:t>
            </a:r>
          </a:p>
          <a:p>
            <a:r>
              <a:rPr lang="en-US" sz="2800" dirty="0"/>
              <a:t>- Bitterness/Resentment</a:t>
            </a:r>
          </a:p>
          <a:p>
            <a:endParaRPr lang="en-US" sz="2400" dirty="0"/>
          </a:p>
          <a:p>
            <a:endParaRPr lang="en-US" dirty="0"/>
          </a:p>
        </p:txBody>
      </p:sp>
      <p:sp>
        <p:nvSpPr>
          <p:cNvPr id="10" name="Rectangle 9">
            <a:extLst>
              <a:ext uri="{FF2B5EF4-FFF2-40B4-BE49-F238E27FC236}">
                <a16:creationId xmlns:a16="http://schemas.microsoft.com/office/drawing/2014/main" id="{991D6F91-BD1C-1D05-F855-BE6CF5F11E54}"/>
              </a:ext>
            </a:extLst>
          </p:cNvPr>
          <p:cNvSpPr/>
          <p:nvPr/>
        </p:nvSpPr>
        <p:spPr>
          <a:xfrm>
            <a:off x="8109430" y="3794755"/>
            <a:ext cx="4027990" cy="292567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endParaRPr>
          </a:p>
          <a:p>
            <a:pPr algn="ctr"/>
            <a:r>
              <a:rPr lang="en-US" sz="3200" dirty="0">
                <a:solidFill>
                  <a:srgbClr val="FFFF00"/>
                </a:solidFill>
              </a:rPr>
              <a:t>TEMPTATIONS and CHALLENGES:</a:t>
            </a:r>
          </a:p>
          <a:p>
            <a:pPr algn="ctr"/>
            <a:endParaRPr lang="en-US" sz="1200" dirty="0">
              <a:solidFill>
                <a:srgbClr val="FFFF00"/>
              </a:solidFill>
            </a:endParaRPr>
          </a:p>
          <a:p>
            <a:r>
              <a:rPr lang="en-US" sz="2400" dirty="0"/>
              <a:t>- </a:t>
            </a:r>
            <a:r>
              <a:rPr lang="en-US" sz="2600" dirty="0"/>
              <a:t>Lying and Integrity</a:t>
            </a:r>
          </a:p>
          <a:p>
            <a:r>
              <a:rPr lang="en-US" sz="2600" dirty="0"/>
              <a:t>- </a:t>
            </a:r>
            <a:r>
              <a:rPr lang="en-US" sz="2600" b="1" u="sng" dirty="0"/>
              <a:t>Corporate/Peer Pressure</a:t>
            </a:r>
          </a:p>
          <a:p>
            <a:pPr algn="ctr"/>
            <a:endParaRPr lang="en-US" dirty="0"/>
          </a:p>
        </p:txBody>
      </p:sp>
      <p:cxnSp>
        <p:nvCxnSpPr>
          <p:cNvPr id="19" name="Straight Arrow Connector 18">
            <a:extLst>
              <a:ext uri="{FF2B5EF4-FFF2-40B4-BE49-F238E27FC236}">
                <a16:creationId xmlns:a16="http://schemas.microsoft.com/office/drawing/2014/main" id="{73D15531-DC8C-CC7C-B427-5B00CF31239E}"/>
              </a:ext>
            </a:extLst>
          </p:cNvPr>
          <p:cNvCxnSpPr>
            <a:cxnSpLocks/>
          </p:cNvCxnSpPr>
          <p:nvPr/>
        </p:nvCxnSpPr>
        <p:spPr>
          <a:xfrm>
            <a:off x="5924185" y="3098113"/>
            <a:ext cx="4156982" cy="634229"/>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912AC0-620F-756B-8BAB-F2B023D60F62}"/>
              </a:ext>
            </a:extLst>
          </p:cNvPr>
          <p:cNvCxnSpPr>
            <a:cxnSpLocks/>
          </p:cNvCxnSpPr>
          <p:nvPr/>
        </p:nvCxnSpPr>
        <p:spPr>
          <a:xfrm>
            <a:off x="5981480" y="3063392"/>
            <a:ext cx="0" cy="668950"/>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5D6488-2F62-9048-2677-B97DCFA3B6D7}"/>
              </a:ext>
            </a:extLst>
          </p:cNvPr>
          <p:cNvCxnSpPr>
            <a:cxnSpLocks/>
          </p:cNvCxnSpPr>
          <p:nvPr/>
        </p:nvCxnSpPr>
        <p:spPr>
          <a:xfrm flipH="1">
            <a:off x="2068830" y="3114235"/>
            <a:ext cx="3901440" cy="618107"/>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31BDD69-8D78-F905-A1B2-141733F7E672}"/>
              </a:ext>
            </a:extLst>
          </p:cNvPr>
          <p:cNvSpPr txBox="1"/>
          <p:nvPr/>
        </p:nvSpPr>
        <p:spPr>
          <a:xfrm>
            <a:off x="2372810" y="137572"/>
            <a:ext cx="7951808" cy="769441"/>
          </a:xfrm>
          <a:prstGeom prst="rect">
            <a:avLst/>
          </a:prstGeom>
          <a:noFill/>
        </p:spPr>
        <p:txBody>
          <a:bodyPr wrap="square" rtlCol="0">
            <a:spAutoFit/>
          </a:bodyPr>
          <a:lstStyle/>
          <a:p>
            <a:r>
              <a:rPr lang="en-US" sz="4400" dirty="0">
                <a:solidFill>
                  <a:srgbClr val="FFFF00"/>
                </a:solidFill>
              </a:rPr>
              <a:t>Christians In The Workplace</a:t>
            </a:r>
          </a:p>
        </p:txBody>
      </p:sp>
    </p:spTree>
    <p:extLst>
      <p:ext uri="{BB962C8B-B14F-4D97-AF65-F5344CB8AC3E}">
        <p14:creationId xmlns:p14="http://schemas.microsoft.com/office/powerpoint/2010/main" val="372567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48483" y="-9007"/>
            <a:ext cx="12379568" cy="7309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b="0" i="0" u="none" strike="noStrike" cap="none" dirty="0">
                <a:solidFill>
                  <a:srgbClr val="FFFF00"/>
                </a:solidFill>
                <a:latin typeface="Calibri"/>
                <a:ea typeface="Calibri"/>
                <a:cs typeface="Calibri"/>
                <a:sym typeface="Calibri"/>
              </a:rPr>
              <a:t>Corporate Pressure / Peer Pressure</a:t>
            </a:r>
            <a:r>
              <a:rPr lang="en-US" sz="4200" dirty="0">
                <a:solidFill>
                  <a:srgbClr val="FFFF00"/>
                </a:solidFill>
                <a:latin typeface="Calibri"/>
                <a:ea typeface="Calibri"/>
                <a:cs typeface="Calibri"/>
                <a:sym typeface="Calibri"/>
              </a:rPr>
              <a:t>: Define</a:t>
            </a:r>
            <a:endParaRPr lang="en-US" sz="4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1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200" u="sng" dirty="0">
                <a:solidFill>
                  <a:schemeClr val="tx1"/>
                </a:solidFill>
                <a:latin typeface="Calibri"/>
                <a:ea typeface="Calibri"/>
                <a:cs typeface="Calibri"/>
                <a:sym typeface="Calibri"/>
              </a:rPr>
              <a:t>Workplace Peer-Pressure</a:t>
            </a:r>
            <a:r>
              <a:rPr lang="en-US" sz="4200" b="0" i="0" u="none" strike="noStrike" cap="none" dirty="0">
                <a:solidFill>
                  <a:schemeClr val="tx1"/>
                </a:solidFill>
                <a:latin typeface="Calibri"/>
                <a:ea typeface="Calibri"/>
                <a:cs typeface="Calibri"/>
                <a:sym typeface="Calibri"/>
              </a:rPr>
              <a:t>:  When one is compelled to follow group norms or have their behavior and actions influenced so as to fit in or be agreeable with a particular person (peer) or group of people (company).</a:t>
            </a:r>
          </a:p>
          <a:p>
            <a:pPr marL="0" marR="0" lvl="0" indent="0" algn="l" rtl="0">
              <a:spcBef>
                <a:spcPts val="0"/>
              </a:spcBef>
              <a:spcAft>
                <a:spcPts val="0"/>
              </a:spcAft>
              <a:buNone/>
            </a:pPr>
            <a:endParaRPr lang="en-US" sz="4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4200" b="0" i="0" u="none" strike="noStrike" cap="none" dirty="0">
                <a:solidFill>
                  <a:schemeClr val="tx1"/>
                </a:solidFill>
                <a:latin typeface="Calibri"/>
                <a:ea typeface="Calibri"/>
                <a:cs typeface="Calibri"/>
                <a:sym typeface="Calibri"/>
              </a:rPr>
              <a:t>The need to belong is a basic human emotion.  The need to be accepted is universal.  The fear of isolation or being ostracized is a powerful thing. </a:t>
            </a:r>
            <a:endParaRPr lang="en-US" sz="4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119012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37160" y="469903"/>
            <a:ext cx="11921489" cy="50782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4400" b="0" i="0" u="none" strike="noStrike" cap="none" dirty="0">
                <a:solidFill>
                  <a:srgbClr val="FFFF00"/>
                </a:solidFill>
                <a:latin typeface="+mn-lt"/>
                <a:ea typeface="Calibri"/>
                <a:cs typeface="Calibri"/>
                <a:sym typeface="Calibri"/>
              </a:rPr>
              <a:t>Corporate Pressure / Peer Pressure</a:t>
            </a:r>
            <a:r>
              <a:rPr lang="en-US" sz="4400" dirty="0">
                <a:solidFill>
                  <a:srgbClr val="FFFF00"/>
                </a:solidFill>
                <a:latin typeface="+mn-lt"/>
                <a:ea typeface="Calibri"/>
                <a:cs typeface="Calibri"/>
                <a:sym typeface="Calibri"/>
              </a:rPr>
              <a:t>: Diagnose</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4400" dirty="0">
                <a:solidFill>
                  <a:schemeClr val="tx1"/>
                </a:solidFill>
                <a:latin typeface="Calibri"/>
                <a:ea typeface="Calibri"/>
                <a:cs typeface="Calibri"/>
                <a:sym typeface="Calibri"/>
              </a:rPr>
              <a:t>How might a company exert pressure on its workers to conform their behavior to its standards?</a:t>
            </a: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411486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60020" y="469903"/>
            <a:ext cx="11750040" cy="50782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4400" b="0" i="0" u="none" strike="noStrike" cap="none" dirty="0">
                <a:solidFill>
                  <a:srgbClr val="FFFF00"/>
                </a:solidFill>
                <a:latin typeface="+mn-lt"/>
                <a:ea typeface="Calibri"/>
                <a:cs typeface="Calibri"/>
                <a:sym typeface="Calibri"/>
              </a:rPr>
              <a:t>Corporate Pressure / Peer Pressure</a:t>
            </a:r>
            <a:r>
              <a:rPr lang="en-US" sz="4400" dirty="0">
                <a:solidFill>
                  <a:srgbClr val="FFFF00"/>
                </a:solidFill>
                <a:latin typeface="+mn-lt"/>
                <a:ea typeface="Calibri"/>
                <a:cs typeface="Calibri"/>
                <a:sym typeface="Calibri"/>
              </a:rPr>
              <a:t>: Diagnose</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r>
              <a:rPr lang="en-US" sz="4400" b="0" i="0" u="none" strike="noStrike" dirty="0">
                <a:solidFill>
                  <a:schemeClr val="tx1"/>
                </a:solidFill>
                <a:effectLst/>
                <a:latin typeface="+mn-lt"/>
              </a:rPr>
              <a:t>Do we have examples of Corporate and/or peer pressure in the Bible?</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133639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60020" y="-193037"/>
            <a:ext cx="12031980" cy="94794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4400" b="0" i="0" u="none" strike="noStrike" cap="none" dirty="0">
                <a:solidFill>
                  <a:srgbClr val="FFFF00"/>
                </a:solidFill>
                <a:latin typeface="+mn-lt"/>
                <a:ea typeface="Calibri"/>
                <a:cs typeface="Calibri"/>
                <a:sym typeface="Calibri"/>
              </a:rPr>
              <a:t>Corporate Pressure / Peer Pressure</a:t>
            </a:r>
            <a:r>
              <a:rPr lang="en-US" sz="4400" dirty="0">
                <a:solidFill>
                  <a:srgbClr val="FFFF00"/>
                </a:solidFill>
                <a:latin typeface="+mn-lt"/>
                <a:ea typeface="Calibri"/>
                <a:cs typeface="Calibri"/>
                <a:sym typeface="Calibri"/>
              </a:rPr>
              <a:t>: Diagnose</a:t>
            </a:r>
          </a:p>
          <a:p>
            <a:r>
              <a:rPr lang="en-US" sz="3600" b="0" i="0" u="sng" strike="noStrike" dirty="0">
                <a:solidFill>
                  <a:schemeClr val="tx1"/>
                </a:solidFill>
                <a:effectLst/>
                <a:latin typeface="+mn-lt"/>
              </a:rPr>
              <a:t>Role of Authority in the life of a Christian</a:t>
            </a:r>
            <a:r>
              <a:rPr lang="en-US" sz="3600" b="0" i="0" u="none" strike="noStrike" dirty="0">
                <a:solidFill>
                  <a:schemeClr val="tx1"/>
                </a:solidFill>
                <a:effectLst/>
                <a:latin typeface="+mn-lt"/>
              </a:rPr>
              <a:t>: </a:t>
            </a:r>
          </a:p>
          <a:p>
            <a:endParaRPr lang="en-US" sz="1200" b="0" i="0" u="none" strike="noStrike" dirty="0">
              <a:solidFill>
                <a:schemeClr val="tx1"/>
              </a:solidFill>
              <a:effectLst/>
              <a:latin typeface="+mn-lt"/>
            </a:endParaRPr>
          </a:p>
          <a:p>
            <a:r>
              <a:rPr lang="en-US" sz="3600" b="1" u="sng" dirty="0">
                <a:solidFill>
                  <a:schemeClr val="tx1"/>
                </a:solidFill>
                <a:latin typeface="+mn-lt"/>
              </a:rPr>
              <a:t>1 Peter 2:13-18</a:t>
            </a:r>
            <a:r>
              <a:rPr lang="en-US" sz="3600" dirty="0">
                <a:solidFill>
                  <a:schemeClr val="tx1"/>
                </a:solidFill>
                <a:latin typeface="+mn-lt"/>
              </a:rPr>
              <a:t>: </a:t>
            </a:r>
            <a:r>
              <a:rPr lang="en-US" sz="3600" b="0" i="0" dirty="0">
                <a:solidFill>
                  <a:schemeClr val="tx1"/>
                </a:solidFill>
                <a:effectLst/>
                <a:latin typeface="+mn-lt"/>
              </a:rPr>
              <a:t>Therefore submit yourselves to every ordinance of man </a:t>
            </a:r>
            <a:r>
              <a:rPr lang="en-US" sz="3600" b="0" i="0" u="sng" dirty="0">
                <a:solidFill>
                  <a:schemeClr val="tx1"/>
                </a:solidFill>
                <a:effectLst/>
                <a:latin typeface="+mn-lt"/>
              </a:rPr>
              <a:t>for the Lord’s sake</a:t>
            </a:r>
            <a:r>
              <a:rPr lang="en-US" sz="3600" b="0" i="0" dirty="0">
                <a:solidFill>
                  <a:schemeClr val="tx1"/>
                </a:solidFill>
                <a:effectLst/>
                <a:latin typeface="+mn-lt"/>
              </a:rPr>
              <a:t>, whether to the king as supreme, or to governors, as to those who are </a:t>
            </a:r>
            <a:r>
              <a:rPr lang="en-US" sz="3600" b="0" i="0" u="sng" dirty="0">
                <a:solidFill>
                  <a:schemeClr val="tx1"/>
                </a:solidFill>
                <a:effectLst/>
                <a:latin typeface="+mn-lt"/>
              </a:rPr>
              <a:t>sent by him</a:t>
            </a:r>
            <a:r>
              <a:rPr lang="en-US" sz="3600" b="0" i="0" dirty="0">
                <a:solidFill>
                  <a:schemeClr val="tx1"/>
                </a:solidFill>
                <a:effectLst/>
                <a:latin typeface="+mn-lt"/>
              </a:rPr>
              <a:t> for the punishment of evildoers and </a:t>
            </a:r>
            <a:r>
              <a:rPr lang="en-US" sz="3600" b="0" dirty="0">
                <a:solidFill>
                  <a:schemeClr val="tx1"/>
                </a:solidFill>
                <a:effectLst/>
                <a:latin typeface="+mn-lt"/>
              </a:rPr>
              <a:t>for the </a:t>
            </a:r>
            <a:r>
              <a:rPr lang="en-US" sz="3600" b="0" i="0" dirty="0">
                <a:solidFill>
                  <a:schemeClr val="tx1"/>
                </a:solidFill>
                <a:effectLst/>
                <a:latin typeface="+mn-lt"/>
              </a:rPr>
              <a:t>praise of those who do good. For </a:t>
            </a:r>
            <a:r>
              <a:rPr lang="en-US" sz="3600" b="0" i="0" u="sng" dirty="0">
                <a:solidFill>
                  <a:schemeClr val="tx1"/>
                </a:solidFill>
                <a:effectLst/>
                <a:latin typeface="+mn-lt"/>
              </a:rPr>
              <a:t>this is the will of God</a:t>
            </a:r>
            <a:r>
              <a:rPr lang="en-US" sz="3600" b="0" i="0" dirty="0">
                <a:solidFill>
                  <a:schemeClr val="tx1"/>
                </a:solidFill>
                <a:effectLst/>
                <a:latin typeface="+mn-lt"/>
              </a:rPr>
              <a:t>, that by doing good you may put to silence the ignorance of foolish men— as free, yet not using liberty as a cloak for vice, but as bondservants of God. </a:t>
            </a:r>
            <a:r>
              <a:rPr lang="en-US" sz="3600" b="0" i="0" u="sng" dirty="0">
                <a:solidFill>
                  <a:schemeClr val="tx1"/>
                </a:solidFill>
                <a:effectLst/>
                <a:latin typeface="+mn-lt"/>
              </a:rPr>
              <a:t>Honor all </a:t>
            </a:r>
            <a:r>
              <a:rPr lang="en-US" sz="3600" b="0" u="sng" dirty="0">
                <a:solidFill>
                  <a:schemeClr val="tx1"/>
                </a:solidFill>
                <a:effectLst/>
                <a:latin typeface="+mn-lt"/>
              </a:rPr>
              <a:t>people</a:t>
            </a:r>
            <a:r>
              <a:rPr lang="en-US" sz="3600" b="0" i="1" dirty="0">
                <a:solidFill>
                  <a:schemeClr val="tx1"/>
                </a:solidFill>
                <a:effectLst/>
                <a:latin typeface="+mn-lt"/>
              </a:rPr>
              <a:t>.</a:t>
            </a:r>
            <a:r>
              <a:rPr lang="en-US" sz="3600" b="0" i="0" dirty="0">
                <a:solidFill>
                  <a:schemeClr val="tx1"/>
                </a:solidFill>
                <a:effectLst/>
                <a:latin typeface="+mn-lt"/>
              </a:rPr>
              <a:t> Love the brotherhood. Fear God. </a:t>
            </a:r>
            <a:r>
              <a:rPr lang="en-US" sz="3600" b="0" i="0" u="sng" dirty="0">
                <a:solidFill>
                  <a:schemeClr val="tx1"/>
                </a:solidFill>
                <a:effectLst/>
                <a:latin typeface="+mn-lt"/>
              </a:rPr>
              <a:t>Honor the king.</a:t>
            </a:r>
            <a:endParaRPr lang="en-US" sz="3600" b="0" i="0" u="sng" strike="noStrike" dirty="0">
              <a:solidFill>
                <a:schemeClr val="tx1"/>
              </a:solidFill>
              <a:effectLst/>
              <a:latin typeface="+mn-lt"/>
            </a:endParaRPr>
          </a:p>
          <a:p>
            <a:pPr marL="0" marR="0" lvl="0" indent="0" algn="l" rtl="0">
              <a:spcBef>
                <a:spcPts val="0"/>
              </a:spcBef>
              <a:spcAft>
                <a:spcPts val="0"/>
              </a:spcAft>
              <a:buNone/>
            </a:pP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r>
              <a:rPr lang="en-US" sz="3600" dirty="0">
                <a:solidFill>
                  <a:schemeClr val="tx1"/>
                </a:solidFill>
                <a:latin typeface="+mn-lt"/>
                <a:ea typeface="Calibri"/>
                <a:cs typeface="Calibri"/>
                <a:sym typeface="Calibri"/>
              </a:rPr>
              <a:t>                              </a:t>
            </a:r>
          </a:p>
          <a:p>
            <a:pPr marL="0" marR="0" lvl="0" indent="0" algn="l" rtl="0">
              <a:spcBef>
                <a:spcPts val="0"/>
              </a:spcBef>
              <a:spcAft>
                <a:spcPts val="0"/>
              </a:spcAft>
              <a:buNone/>
            </a:pPr>
            <a:endParaRPr lang="en-US" sz="3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3600" dirty="0">
              <a:solidFill>
                <a:schemeClr val="dk1"/>
              </a:solidFill>
              <a:latin typeface="+mn-lt"/>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102863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60020" y="138433"/>
            <a:ext cx="12031980" cy="54476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4400" b="0" i="0" u="none" strike="noStrike" cap="none" dirty="0">
                <a:solidFill>
                  <a:srgbClr val="FFFF00"/>
                </a:solidFill>
                <a:latin typeface="+mn-lt"/>
                <a:ea typeface="Calibri"/>
                <a:cs typeface="Calibri"/>
                <a:sym typeface="Calibri"/>
              </a:rPr>
              <a:t>Corporate Pressure / Peer Pressure</a:t>
            </a:r>
            <a:r>
              <a:rPr lang="en-US" sz="4400" dirty="0">
                <a:solidFill>
                  <a:srgbClr val="FFFF00"/>
                </a:solidFill>
                <a:latin typeface="+mn-lt"/>
                <a:ea typeface="Calibri"/>
                <a:cs typeface="Calibri"/>
                <a:sym typeface="Calibri"/>
              </a:rPr>
              <a:t>: Diagnose</a:t>
            </a:r>
          </a:p>
          <a:p>
            <a:r>
              <a:rPr lang="en-US" sz="3600" b="0" i="0" u="sng" strike="noStrike" dirty="0">
                <a:solidFill>
                  <a:schemeClr val="tx1"/>
                </a:solidFill>
                <a:effectLst/>
                <a:latin typeface="+mn-lt"/>
              </a:rPr>
              <a:t>Role of Authority in the life of a Christian</a:t>
            </a:r>
            <a:r>
              <a:rPr lang="en-US" sz="3600" b="0" i="0" u="none" strike="noStrike" dirty="0">
                <a:solidFill>
                  <a:schemeClr val="tx1"/>
                </a:solidFill>
                <a:effectLst/>
                <a:latin typeface="+mn-lt"/>
              </a:rPr>
              <a:t>: </a:t>
            </a:r>
          </a:p>
          <a:p>
            <a:endParaRPr lang="en-US" sz="3600" b="0" i="0" u="none" strike="noStrike" dirty="0">
              <a:solidFill>
                <a:schemeClr val="tx1"/>
              </a:solidFill>
              <a:effectLst/>
              <a:latin typeface="+mn-lt"/>
            </a:endParaRPr>
          </a:p>
          <a:p>
            <a:r>
              <a:rPr lang="en-US" sz="3600" b="1" u="sng" dirty="0">
                <a:solidFill>
                  <a:schemeClr val="tx1"/>
                </a:solidFill>
                <a:latin typeface="+mn-lt"/>
              </a:rPr>
              <a:t>Romans 13:13</a:t>
            </a:r>
            <a:r>
              <a:rPr lang="en-US" sz="3600" dirty="0">
                <a:solidFill>
                  <a:schemeClr val="tx1"/>
                </a:solidFill>
                <a:latin typeface="+mn-lt"/>
              </a:rPr>
              <a:t>: </a:t>
            </a:r>
            <a:r>
              <a:rPr lang="en-US" sz="3600" b="0" i="0" dirty="0">
                <a:solidFill>
                  <a:schemeClr val="tx1"/>
                </a:solidFill>
                <a:effectLst/>
                <a:latin typeface="+mn-lt"/>
              </a:rPr>
              <a:t>Let us walk properly, as in the day, not in revelry and drunkenness, not in lewdness and lust, not in strife and envy.</a:t>
            </a:r>
          </a:p>
          <a:p>
            <a:endParaRPr lang="en-US" sz="3600" dirty="0">
              <a:solidFill>
                <a:schemeClr val="tx1"/>
              </a:solidFill>
              <a:latin typeface="+mn-lt"/>
              <a:ea typeface="Calibri"/>
              <a:cs typeface="Calibri"/>
              <a:sym typeface="Calibri"/>
            </a:endParaRPr>
          </a:p>
          <a:p>
            <a:r>
              <a:rPr lang="en-US" sz="3600" dirty="0">
                <a:solidFill>
                  <a:srgbClr val="FFFF00"/>
                </a:solidFill>
                <a:latin typeface="+mn-lt"/>
                <a:ea typeface="Calibri"/>
                <a:cs typeface="Calibri"/>
                <a:sym typeface="Calibri"/>
              </a:rPr>
              <a:t>How would this command restrict the extent to which we follow the dictates of our employer?</a:t>
            </a:r>
            <a:endParaRPr sz="3600" dirty="0">
              <a:solidFill>
                <a:srgbClr val="FFFF00"/>
              </a:solidFill>
              <a:latin typeface="+mn-lt"/>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369349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60020" y="-193037"/>
            <a:ext cx="12031980" cy="68633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4400" b="0" i="0" u="none" strike="noStrike" cap="none" dirty="0">
                <a:solidFill>
                  <a:srgbClr val="FFFF00"/>
                </a:solidFill>
                <a:latin typeface="+mn-lt"/>
                <a:ea typeface="Calibri"/>
                <a:cs typeface="Calibri"/>
                <a:sym typeface="Calibri"/>
              </a:rPr>
              <a:t>Corporate Pressure / Peer Pressure</a:t>
            </a:r>
            <a:r>
              <a:rPr lang="en-US" sz="4400" dirty="0">
                <a:solidFill>
                  <a:srgbClr val="FFFF00"/>
                </a:solidFill>
                <a:latin typeface="+mn-lt"/>
                <a:ea typeface="Calibri"/>
                <a:cs typeface="Calibri"/>
                <a:sym typeface="Calibri"/>
              </a:rPr>
              <a:t>: Diagnose</a:t>
            </a:r>
          </a:p>
          <a:p>
            <a:r>
              <a:rPr lang="en-US" sz="3600" b="0" i="0" u="sng" strike="noStrike" dirty="0">
                <a:solidFill>
                  <a:schemeClr val="tx1"/>
                </a:solidFill>
                <a:effectLst/>
                <a:latin typeface="+mn-lt"/>
              </a:rPr>
              <a:t>Role of Authority in the life of a Christian</a:t>
            </a:r>
            <a:r>
              <a:rPr lang="en-US" sz="3600" b="0" i="0" u="none" strike="noStrike" dirty="0">
                <a:solidFill>
                  <a:schemeClr val="tx1"/>
                </a:solidFill>
                <a:effectLst/>
                <a:latin typeface="+mn-lt"/>
              </a:rPr>
              <a:t>: </a:t>
            </a:r>
          </a:p>
          <a:p>
            <a:endParaRPr lang="en-US" sz="1000" b="1" u="sng" dirty="0">
              <a:solidFill>
                <a:schemeClr val="tx1"/>
              </a:solidFill>
              <a:latin typeface="+mn-lt"/>
            </a:endParaRPr>
          </a:p>
          <a:p>
            <a:pPr algn="l"/>
            <a:r>
              <a:rPr lang="en-US" sz="3600" b="1" i="0" u="sng" strike="noStrike" dirty="0">
                <a:solidFill>
                  <a:schemeClr val="tx1"/>
                </a:solidFill>
                <a:effectLst/>
                <a:latin typeface="+mn-lt"/>
              </a:rPr>
              <a:t>Acts 5:27-29</a:t>
            </a:r>
            <a:r>
              <a:rPr lang="en-US" sz="3600" b="1" i="0" u="none" strike="noStrike" dirty="0">
                <a:solidFill>
                  <a:schemeClr val="tx1"/>
                </a:solidFill>
                <a:effectLst/>
                <a:latin typeface="+mn-lt"/>
              </a:rPr>
              <a:t>: </a:t>
            </a:r>
            <a:r>
              <a:rPr lang="en-US" sz="3600" b="1" i="0" baseline="30000" dirty="0">
                <a:solidFill>
                  <a:schemeClr val="tx1"/>
                </a:solidFill>
                <a:effectLst/>
                <a:latin typeface="+mn-lt"/>
              </a:rPr>
              <a:t> </a:t>
            </a:r>
            <a:r>
              <a:rPr lang="en-US" sz="3600" b="0" i="0" dirty="0">
                <a:solidFill>
                  <a:schemeClr val="tx1"/>
                </a:solidFill>
                <a:effectLst/>
                <a:latin typeface="+mn-lt"/>
              </a:rPr>
              <a:t>And when they had brought them, they set them before the council. And the high priest asked them, saying, “Did we not strictly command you not to teach in this name? And look, you have filled Jerusalem with your doctrine, and intend to bring this Man’s blood on us!” </a:t>
            </a:r>
            <a:r>
              <a:rPr lang="en-US" sz="3600" b="1" i="0" baseline="30000" dirty="0">
                <a:solidFill>
                  <a:schemeClr val="tx1"/>
                </a:solidFill>
                <a:effectLst/>
                <a:latin typeface="+mn-lt"/>
              </a:rPr>
              <a:t> </a:t>
            </a:r>
            <a:r>
              <a:rPr lang="en-US" sz="3600" b="0" i="0" dirty="0">
                <a:solidFill>
                  <a:schemeClr val="tx1"/>
                </a:solidFill>
                <a:effectLst/>
                <a:latin typeface="+mn-lt"/>
              </a:rPr>
              <a:t>But Peter and the </a:t>
            </a:r>
            <a:r>
              <a:rPr lang="en-US" sz="3600" b="0" dirty="0">
                <a:solidFill>
                  <a:schemeClr val="tx1"/>
                </a:solidFill>
                <a:effectLst/>
                <a:latin typeface="+mn-lt"/>
              </a:rPr>
              <a:t>other </a:t>
            </a:r>
            <a:r>
              <a:rPr lang="en-US" sz="3600" b="0" i="0" dirty="0">
                <a:solidFill>
                  <a:schemeClr val="tx1"/>
                </a:solidFill>
                <a:effectLst/>
                <a:latin typeface="+mn-lt"/>
              </a:rPr>
              <a:t>apostles answered and said: We ought to obey God rather than men.</a:t>
            </a:r>
          </a:p>
          <a:p>
            <a:endParaRPr lang="en-US" sz="1000" b="0" i="0" dirty="0">
              <a:solidFill>
                <a:schemeClr val="tx1"/>
              </a:solidFill>
              <a:effectLst/>
              <a:latin typeface="+mn-lt"/>
            </a:endParaRPr>
          </a:p>
          <a:p>
            <a:r>
              <a:rPr lang="en-US" sz="3600" dirty="0">
                <a:solidFill>
                  <a:srgbClr val="FFFF00"/>
                </a:solidFill>
                <a:latin typeface="+mn-lt"/>
                <a:ea typeface="Calibri"/>
                <a:cs typeface="Calibri"/>
                <a:sym typeface="Calibri"/>
              </a:rPr>
              <a:t>What general principle must always be considered when there is pressure exerted by any authority or peer?</a:t>
            </a:r>
            <a:endParaRPr sz="3600" dirty="0">
              <a:solidFill>
                <a:srgbClr val="FFFF00"/>
              </a:solidFill>
              <a:latin typeface="+mn-lt"/>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271952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60020" y="-193037"/>
            <a:ext cx="12031980" cy="67402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4400" b="0" i="0" u="none" strike="noStrike" cap="none" dirty="0">
                <a:solidFill>
                  <a:srgbClr val="FFFF00"/>
                </a:solidFill>
                <a:latin typeface="+mn-lt"/>
                <a:ea typeface="Calibri"/>
                <a:cs typeface="Calibri"/>
                <a:sym typeface="Calibri"/>
              </a:rPr>
              <a:t>Corporate Pressure / Peer Pressure</a:t>
            </a:r>
            <a:r>
              <a:rPr lang="en-US" sz="4400" dirty="0">
                <a:solidFill>
                  <a:srgbClr val="FFFF00"/>
                </a:solidFill>
                <a:latin typeface="+mn-lt"/>
                <a:ea typeface="Calibri"/>
                <a:cs typeface="Calibri"/>
                <a:sym typeface="Calibri"/>
              </a:rPr>
              <a:t>: Diagnose</a:t>
            </a:r>
          </a:p>
          <a:p>
            <a:r>
              <a:rPr lang="en-US" sz="4400" b="0" i="0" u="sng" strike="noStrike" dirty="0">
                <a:solidFill>
                  <a:schemeClr val="tx1"/>
                </a:solidFill>
                <a:effectLst/>
                <a:latin typeface="+mn-lt"/>
              </a:rPr>
              <a:t>Role of Authority in the life of a Christian</a:t>
            </a:r>
            <a:r>
              <a:rPr lang="en-US" sz="4400" b="0" i="0" u="none" strike="noStrike" dirty="0">
                <a:solidFill>
                  <a:schemeClr val="tx1"/>
                </a:solidFill>
                <a:effectLst/>
                <a:latin typeface="+mn-lt"/>
              </a:rPr>
              <a:t>: </a:t>
            </a:r>
          </a:p>
          <a:p>
            <a:endParaRPr lang="en-US" sz="1000" b="1" u="sng" dirty="0">
              <a:solidFill>
                <a:schemeClr val="tx1"/>
              </a:solidFill>
              <a:latin typeface="+mn-lt"/>
            </a:endParaRPr>
          </a:p>
          <a:p>
            <a:pPr algn="l"/>
            <a:r>
              <a:rPr lang="en-US" sz="4400" b="1" i="0" u="sng" strike="noStrike" dirty="0">
                <a:solidFill>
                  <a:schemeClr val="tx1"/>
                </a:solidFill>
                <a:effectLst/>
                <a:latin typeface="+mn-lt"/>
              </a:rPr>
              <a:t>John 12:42-43</a:t>
            </a:r>
            <a:r>
              <a:rPr lang="en-US" sz="4400" b="1" i="0" u="none" strike="noStrike" dirty="0">
                <a:solidFill>
                  <a:schemeClr val="tx1"/>
                </a:solidFill>
                <a:effectLst/>
                <a:latin typeface="+mn-lt"/>
              </a:rPr>
              <a:t>:</a:t>
            </a:r>
            <a:r>
              <a:rPr lang="en-US" sz="4400" b="0" i="0" dirty="0">
                <a:solidFill>
                  <a:srgbClr val="000000"/>
                </a:solidFill>
                <a:effectLst/>
                <a:latin typeface="system-ui"/>
              </a:rPr>
              <a:t> </a:t>
            </a:r>
            <a:r>
              <a:rPr lang="en-US" sz="4400" b="0" i="0" dirty="0">
                <a:solidFill>
                  <a:schemeClr val="tx1"/>
                </a:solidFill>
                <a:effectLst/>
                <a:latin typeface="+mn-lt"/>
              </a:rPr>
              <a:t>Nevertheless even among the rulers many believed in Him, but because of the Pharisees they did not confess </a:t>
            </a:r>
            <a:r>
              <a:rPr lang="en-US" sz="4400" b="0" dirty="0">
                <a:solidFill>
                  <a:schemeClr val="tx1"/>
                </a:solidFill>
                <a:effectLst/>
                <a:latin typeface="+mn-lt"/>
              </a:rPr>
              <a:t>Him</a:t>
            </a:r>
            <a:r>
              <a:rPr lang="en-US" sz="4400" b="0" i="1" dirty="0">
                <a:solidFill>
                  <a:schemeClr val="tx1"/>
                </a:solidFill>
                <a:effectLst/>
                <a:latin typeface="+mn-lt"/>
              </a:rPr>
              <a:t>,</a:t>
            </a:r>
            <a:r>
              <a:rPr lang="en-US" sz="4400" b="0" i="0" dirty="0">
                <a:solidFill>
                  <a:schemeClr val="tx1"/>
                </a:solidFill>
                <a:effectLst/>
                <a:latin typeface="+mn-lt"/>
              </a:rPr>
              <a:t> lest they should be put out of the synagogue; for they loved the praise of men more than the praise of God.</a:t>
            </a:r>
          </a:p>
          <a:p>
            <a:endParaRPr lang="en-US" sz="1000" dirty="0">
              <a:solidFill>
                <a:schemeClr val="tx1"/>
              </a:solidFill>
              <a:latin typeface="+mn-lt"/>
              <a:ea typeface="Calibri"/>
              <a:cs typeface="Calibri"/>
              <a:sym typeface="Calibri"/>
            </a:endParaRPr>
          </a:p>
          <a:p>
            <a:r>
              <a:rPr lang="en-US" sz="4400" dirty="0">
                <a:solidFill>
                  <a:srgbClr val="FFFF00"/>
                </a:solidFill>
                <a:latin typeface="+mn-lt"/>
                <a:ea typeface="Calibri"/>
                <a:cs typeface="Calibri"/>
                <a:sym typeface="Calibri"/>
              </a:rPr>
              <a:t>Why did some believers in Christ fail to confess their faith?</a:t>
            </a:r>
            <a:endParaRPr sz="4400" dirty="0">
              <a:solidFill>
                <a:srgbClr val="FFFF00"/>
              </a:solidFill>
              <a:latin typeface="+mn-lt"/>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260891887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20291</TotalTime>
  <Words>1877</Words>
  <Application>Microsoft Office PowerPoint</Application>
  <PresentationFormat>Widescreen</PresentationFormat>
  <Paragraphs>108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system-ui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dag40</dc:creator>
  <cp:lastModifiedBy>Robert McDonald</cp:lastModifiedBy>
  <cp:revision>27</cp:revision>
  <cp:lastPrinted>2023-01-11T02:40:25Z</cp:lastPrinted>
  <dcterms:created xsi:type="dcterms:W3CDTF">2022-11-19T17:58:23Z</dcterms:created>
  <dcterms:modified xsi:type="dcterms:W3CDTF">2023-01-12T01:26:23Z</dcterms:modified>
</cp:coreProperties>
</file>