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5" r:id="rId5"/>
    <p:sldId id="317" r:id="rId6"/>
    <p:sldId id="318" r:id="rId7"/>
    <p:sldId id="321" r:id="rId8"/>
    <p:sldId id="324" r:id="rId9"/>
    <p:sldId id="319" r:id="rId10"/>
    <p:sldId id="320" r:id="rId11"/>
    <p:sldId id="323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22" r:id="rId21"/>
    <p:sldId id="333" r:id="rId22"/>
    <p:sldId id="334" r:id="rId23"/>
    <p:sldId id="335" r:id="rId24"/>
    <p:sldId id="3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265028"/>
            <a:ext cx="6693408" cy="1065402"/>
          </a:xfrm>
        </p:spPr>
        <p:txBody>
          <a:bodyPr/>
          <a:lstStyle/>
          <a:p>
            <a:r>
              <a:rPr lang="en-US" dirty="0"/>
              <a:t>Ten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716" y="3330430"/>
            <a:ext cx="4261608" cy="562061"/>
          </a:xfrm>
        </p:spPr>
        <p:txBody>
          <a:bodyPr>
            <a:normAutofit fontScale="92500"/>
          </a:bodyPr>
          <a:lstStyle/>
          <a:p>
            <a:r>
              <a:rPr lang="en-US" dirty="0"/>
              <a:t>A Study of the Ten Commandments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134F-1617-406A-99D3-A514F7D6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543C-694D-4E11-9403-11F140391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        Mount Sinai </a:t>
            </a:r>
          </a:p>
          <a:p>
            <a:r>
              <a:rPr lang="en-US" dirty="0"/>
              <a:t>Genesis 1:26 – 2:3</a:t>
            </a:r>
          </a:p>
          <a:p>
            <a:r>
              <a:rPr lang="en-US" dirty="0"/>
              <a:t>What is meant by the repeated phrase: “…it was good”</a:t>
            </a:r>
          </a:p>
          <a:p>
            <a:pPr lvl="1"/>
            <a:r>
              <a:rPr lang="en-US" dirty="0"/>
              <a:t>It was perfect and holy</a:t>
            </a:r>
          </a:p>
          <a:p>
            <a:pPr lvl="1"/>
            <a:r>
              <a:rPr lang="en-US" dirty="0"/>
              <a:t>Everything was created according to His plan and purpose </a:t>
            </a:r>
          </a:p>
          <a:p>
            <a:pPr lvl="1"/>
            <a:r>
              <a:rPr lang="en-US" dirty="0"/>
              <a:t>Everything He created was in its proper order and functioned as it should</a:t>
            </a:r>
          </a:p>
          <a:p>
            <a:pPr lvl="1"/>
            <a:r>
              <a:rPr lang="en-US" dirty="0"/>
              <a:t>Fit for its </a:t>
            </a:r>
            <a:r>
              <a:rPr lang="en-US" i="1" u="sng" dirty="0"/>
              <a:t>intended use</a:t>
            </a:r>
            <a:r>
              <a:rPr lang="en-US" i="1" dirty="0"/>
              <a:t> – </a:t>
            </a:r>
            <a:r>
              <a:rPr lang="en-US" dirty="0"/>
              <a:t>(includes man)</a:t>
            </a:r>
            <a:endParaRPr lang="en-US" i="1" dirty="0"/>
          </a:p>
          <a:p>
            <a:r>
              <a:rPr lang="en-US" dirty="0"/>
              <a:t>Genesis 3:8-9</a:t>
            </a:r>
          </a:p>
          <a:p>
            <a:pPr lvl="1"/>
            <a:r>
              <a:rPr lang="en-US" dirty="0"/>
              <a:t>Humanity was in God’s presence </a:t>
            </a:r>
          </a:p>
          <a:p>
            <a:pPr lvl="1"/>
            <a:r>
              <a:rPr lang="en-US" dirty="0"/>
              <a:t>Had close relationship with Him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F35BA-1F41-4063-A211-3B815C616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FE9B1-EA23-4318-A0EE-4E42D0B64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8BFE91-DCEC-4924-A514-D511BCAC5C13}"/>
              </a:ext>
            </a:extLst>
          </p:cNvPr>
          <p:cNvSpPr/>
          <p:nvPr/>
        </p:nvSpPr>
        <p:spPr>
          <a:xfrm>
            <a:off x="2256639" y="1706879"/>
            <a:ext cx="545284" cy="256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1317-392B-4640-8FCF-2BFB35F1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u="sng" dirty="0"/>
              <a:t>The Fall of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C19C-D2B7-46A8-BDBE-6499D749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Genesis 3:2-6</a:t>
            </a:r>
          </a:p>
          <a:p>
            <a:pPr lvl="1"/>
            <a:r>
              <a:rPr lang="en-US" sz="2800" dirty="0"/>
              <a:t>How was man tempted to stray from God?</a:t>
            </a:r>
          </a:p>
          <a:p>
            <a:pPr lvl="2"/>
            <a:r>
              <a:rPr lang="en-US" sz="2400" dirty="0"/>
              <a:t>Perfection + Purpose + Relationship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“…for in the day you eat from it your eyes will be opened, and </a:t>
            </a:r>
            <a:r>
              <a:rPr lang="en-US" sz="2800" b="1" u="sng" dirty="0">
                <a:solidFill>
                  <a:srgbClr val="FF0000"/>
                </a:solidFill>
              </a:rPr>
              <a:t>you will be like God</a:t>
            </a:r>
            <a:r>
              <a:rPr lang="en-US" sz="2800" dirty="0"/>
              <a:t>, knowing good and evil… when the woman saw that the tree was good for food, and that it was a </a:t>
            </a:r>
            <a:r>
              <a:rPr lang="en-US" sz="2800" b="1" u="sng" dirty="0">
                <a:solidFill>
                  <a:srgbClr val="FF0000"/>
                </a:solidFill>
              </a:rPr>
              <a:t>delight to the eyes</a:t>
            </a:r>
            <a:r>
              <a:rPr lang="en-US" sz="2800" dirty="0"/>
              <a:t>, and that the tree was </a:t>
            </a:r>
            <a:r>
              <a:rPr lang="en-US" sz="2800" b="1" u="sng" dirty="0">
                <a:solidFill>
                  <a:srgbClr val="FF0000"/>
                </a:solidFill>
              </a:rPr>
              <a:t>desirable to make one wise</a:t>
            </a:r>
            <a:r>
              <a:rPr lang="en-US" sz="2800" dirty="0"/>
              <a:t>, she took the fruit and ate…”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Perfection: Not obtained through God – through yourself </a:t>
            </a:r>
          </a:p>
          <a:p>
            <a:pPr lvl="1"/>
            <a:r>
              <a:rPr lang="en-US" sz="2800" dirty="0"/>
              <a:t>Purpose: Do what is pleasing in your sight</a:t>
            </a:r>
          </a:p>
          <a:p>
            <a:pPr lvl="1"/>
            <a:r>
              <a:rPr lang="en-US" sz="2800" dirty="0"/>
              <a:t>Relationship: God is an obstacle to your happiness – which is paramount above all else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AAE1F-1311-4126-B6E0-D9738F13C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48FAB-BD3B-45C4-BCFE-D925E6303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8024-C5AE-4390-8EC3-5AE78C5F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God’s Curse and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CD15-B7D5-4B88-8B49-BD1F5ABF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800" dirty="0"/>
              <a:t>Curse: Expelled from garden, Cain &amp; Abel, Corruption of mankind, The flood, Tower of Babel</a:t>
            </a:r>
          </a:p>
          <a:p>
            <a:r>
              <a:rPr lang="en-US" sz="3800" dirty="0"/>
              <a:t>God’s Covenant with Abraham</a:t>
            </a:r>
          </a:p>
          <a:p>
            <a:pPr lvl="1"/>
            <a:r>
              <a:rPr lang="en-US" sz="2900" dirty="0"/>
              <a:t>Gen. 12:1-3; Gen. 17:7</a:t>
            </a:r>
          </a:p>
          <a:p>
            <a:pPr lvl="2"/>
            <a:r>
              <a:rPr lang="en-US" sz="2600" dirty="0"/>
              <a:t>Great nation</a:t>
            </a:r>
          </a:p>
          <a:p>
            <a:pPr lvl="2"/>
            <a:r>
              <a:rPr lang="en-US" sz="2600" dirty="0"/>
              <a:t>Bless you</a:t>
            </a:r>
          </a:p>
          <a:p>
            <a:pPr lvl="2"/>
            <a:r>
              <a:rPr lang="en-US" sz="2600" dirty="0"/>
              <a:t>In you, all the families of the earth will be blessed  </a:t>
            </a:r>
            <a:endParaRPr lang="en-US" sz="2900" dirty="0"/>
          </a:p>
          <a:p>
            <a:pPr lvl="1"/>
            <a:r>
              <a:rPr lang="en-US" sz="2900" dirty="0"/>
              <a:t>How will they be blessed?  </a:t>
            </a:r>
          </a:p>
          <a:p>
            <a:pPr lvl="2"/>
            <a:r>
              <a:rPr lang="en-US" sz="2600" dirty="0"/>
              <a:t>(restoration of relationship, purpose, and access to God’s presence)</a:t>
            </a:r>
          </a:p>
          <a:p>
            <a:pPr lvl="2"/>
            <a:endParaRPr lang="en-US" sz="2600" dirty="0"/>
          </a:p>
          <a:p>
            <a:r>
              <a:rPr lang="en-US" sz="3800" dirty="0"/>
              <a:t>Parallels</a:t>
            </a:r>
          </a:p>
          <a:p>
            <a:pPr lvl="1"/>
            <a:r>
              <a:rPr lang="en-US" sz="2900" dirty="0"/>
              <a:t>Gen. 15:7 “…I am the Lord who brought you out of the Ur of the Chaldeans, to give you this land to possess it.”</a:t>
            </a:r>
          </a:p>
          <a:p>
            <a:pPr lvl="1"/>
            <a:r>
              <a:rPr lang="en-US" sz="2900" dirty="0"/>
              <a:t>Ex. 20:2 “…I am the Lord your God, who brought you out of the land of Egypt, out of the house of slavery.”</a:t>
            </a:r>
          </a:p>
          <a:p>
            <a:r>
              <a:rPr lang="en-US" sz="3800" dirty="0"/>
              <a:t>“I am your God and your Creator who delivered you from a strange land to be My people”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B2E91-1244-4082-99E8-0AD9C2974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C8F11-2B75-4F08-8EE2-CE0CCF0CA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CD71-D3E3-446F-91D8-44FE6746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All Leads to Mount Sinai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7D31-AD72-46E0-A938-B1944F920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Abraham – Isaac – Jacob – Levi – Kohath – Amram – Moses</a:t>
            </a:r>
          </a:p>
          <a:p>
            <a:pPr lvl="1"/>
            <a:r>
              <a:rPr lang="en-US" dirty="0"/>
              <a:t>Abraham is Moses’s three times great grandfather</a:t>
            </a:r>
          </a:p>
          <a:p>
            <a:endParaRPr lang="en-US" dirty="0"/>
          </a:p>
          <a:p>
            <a:r>
              <a:rPr lang="en-US" dirty="0"/>
              <a:t>Mankind continues it’s fall – doing what is right in their own eyes</a:t>
            </a:r>
          </a:p>
          <a:p>
            <a:endParaRPr lang="en-US" dirty="0"/>
          </a:p>
          <a:p>
            <a:r>
              <a:rPr lang="en-US" dirty="0"/>
              <a:t>Exodus 1-18</a:t>
            </a:r>
          </a:p>
          <a:p>
            <a:pPr lvl="1"/>
            <a:r>
              <a:rPr lang="en-US" dirty="0"/>
              <a:t>Birth of Moses – burning bush – Egyptian plagues – Passover Lamb – Exodus from slavery – Lord provides manna from heaven – 1</a:t>
            </a:r>
            <a:r>
              <a:rPr lang="en-US" baseline="30000" dirty="0"/>
              <a:t>st</a:t>
            </a:r>
            <a:r>
              <a:rPr lang="en-US" dirty="0"/>
              <a:t> Sabbath observed – Mt. Sinai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000D9-2816-492D-AF64-58D1CC354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FC987-F66D-4E3E-A1B8-F732F9CC3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2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56F8-F5D7-467F-ABC7-477C7589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Mount Sinai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961C-3559-4CC3-8A97-997E7C86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Israel is camped in front of the mountain</a:t>
            </a:r>
          </a:p>
          <a:p>
            <a:r>
              <a:rPr lang="en-US" sz="3600" dirty="0"/>
              <a:t>Exodus 19:3-6</a:t>
            </a:r>
          </a:p>
          <a:p>
            <a:pPr lvl="1"/>
            <a:r>
              <a:rPr lang="en-US" sz="3200" dirty="0"/>
              <a:t>What are the terms of this agreement?</a:t>
            </a:r>
          </a:p>
          <a:p>
            <a:pPr lvl="1"/>
            <a:r>
              <a:rPr lang="en-US" sz="3200" dirty="0"/>
              <a:t>“…if you will </a:t>
            </a:r>
            <a:r>
              <a:rPr lang="en-US" sz="3200" b="1" u="sng" dirty="0">
                <a:solidFill>
                  <a:srgbClr val="FF0000"/>
                </a:solidFill>
              </a:rPr>
              <a:t>indeed obey My voice </a:t>
            </a:r>
            <a:r>
              <a:rPr lang="en-US" sz="3200" dirty="0"/>
              <a:t>and </a:t>
            </a:r>
            <a:r>
              <a:rPr lang="en-US" sz="3200" b="1" u="sng" dirty="0">
                <a:solidFill>
                  <a:srgbClr val="FF0000"/>
                </a:solidFill>
              </a:rPr>
              <a:t>keep My covenant</a:t>
            </a:r>
            <a:r>
              <a:rPr lang="en-US" sz="3200" dirty="0"/>
              <a:t>, then you shall be </a:t>
            </a:r>
            <a:r>
              <a:rPr lang="en-US" sz="3200" b="1" u="sng" dirty="0">
                <a:solidFill>
                  <a:srgbClr val="0070C0"/>
                </a:solidFill>
              </a:rPr>
              <a:t>My own possession</a:t>
            </a:r>
            <a:r>
              <a:rPr lang="en-US" sz="3200" dirty="0"/>
              <a:t> among all the peoples, for all the earth is Mine; and you shall be to Me </a:t>
            </a:r>
            <a:r>
              <a:rPr lang="en-US" sz="3200" b="1" u="sng" dirty="0">
                <a:solidFill>
                  <a:srgbClr val="0070C0"/>
                </a:solidFill>
              </a:rPr>
              <a:t>a kingdom of priests </a:t>
            </a:r>
            <a:r>
              <a:rPr lang="en-US" sz="3200" dirty="0"/>
              <a:t>and a </a:t>
            </a:r>
            <a:r>
              <a:rPr lang="en-US" sz="3200" b="1" u="sng" dirty="0">
                <a:solidFill>
                  <a:srgbClr val="0070C0"/>
                </a:solidFill>
              </a:rPr>
              <a:t>holy nation</a:t>
            </a:r>
            <a:r>
              <a:rPr lang="en-US" sz="3200" dirty="0"/>
              <a:t>.”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Establish a RELATIONSHIP + DIVINE PURPOSE + ACCESS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EEB0F-8272-4734-911A-BBFDEB191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62698-DCD6-44FB-9EF1-3566F6179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976C-480A-413F-ACC3-23A6EF56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God’s Covenant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3EEA-4960-4980-BA48-62A1E057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“…Obey My voice and keep My covenant…”</a:t>
            </a:r>
          </a:p>
          <a:p>
            <a:endParaRPr lang="en-US" dirty="0"/>
          </a:p>
          <a:p>
            <a:r>
              <a:rPr lang="en-US" dirty="0"/>
              <a:t>Covenant: A binding agreement, a contract, or agreement </a:t>
            </a:r>
          </a:p>
          <a:p>
            <a:r>
              <a:rPr lang="en-US" dirty="0"/>
              <a:t>Ten Commandments themselves are a treaty document</a:t>
            </a:r>
          </a:p>
          <a:p>
            <a:pPr lvl="1"/>
            <a:r>
              <a:rPr lang="en-US" dirty="0"/>
              <a:t>Formal written agreement btw God and His people.</a:t>
            </a:r>
          </a:p>
          <a:p>
            <a:pPr lvl="1"/>
            <a:r>
              <a:rPr lang="en-US" dirty="0"/>
              <a:t>Written to secure the oath of loyalty between God and His people </a:t>
            </a:r>
          </a:p>
          <a:p>
            <a:pPr lvl="1"/>
            <a:r>
              <a:rPr lang="en-US" dirty="0"/>
              <a:t>To establish a separate and unique identity for God’s people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What happens to the covenant if nonperformance or violation of terms?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3169F-0FA2-40F9-A058-6BB89EF3D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5A274-FF88-4C2B-A5EC-0CF7877BD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3361-D775-44C8-A4D1-F00673E9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Historical Context: Ancient Treaties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C18E-B81D-4077-893E-A34220B2A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Suzerain: A nation that controls another nation (vassal/lord)</a:t>
            </a:r>
          </a:p>
          <a:p>
            <a:r>
              <a:rPr lang="en-US" i="1" u="sng" dirty="0"/>
              <a:t>Preamble</a:t>
            </a:r>
            <a:r>
              <a:rPr lang="en-US" dirty="0"/>
              <a:t>: Identifies the giver and recipients of the covenant</a:t>
            </a:r>
          </a:p>
          <a:p>
            <a:pPr lvl="1"/>
            <a:r>
              <a:rPr lang="en-US" dirty="0"/>
              <a:t>Ex. 20:2 “I am the Lord your God…”</a:t>
            </a:r>
          </a:p>
          <a:p>
            <a:r>
              <a:rPr lang="en-US" i="1" u="sng" dirty="0"/>
              <a:t>Prologue</a:t>
            </a:r>
            <a:r>
              <a:rPr lang="en-US" dirty="0"/>
              <a:t>: Reminder of relationship of the suzerain to the people</a:t>
            </a:r>
          </a:p>
          <a:p>
            <a:pPr lvl="1"/>
            <a:r>
              <a:rPr lang="en-US" dirty="0"/>
              <a:t>Ex. 20:2 “…who brought you out of the land of Egypt…”</a:t>
            </a:r>
          </a:p>
          <a:p>
            <a:r>
              <a:rPr lang="en-US" i="1" u="sng" dirty="0"/>
              <a:t>Stipulations</a:t>
            </a:r>
            <a:r>
              <a:rPr lang="en-US" dirty="0"/>
              <a:t>: various laws/obligations on the part of the people</a:t>
            </a:r>
          </a:p>
          <a:p>
            <a:pPr lvl="1"/>
            <a:r>
              <a:rPr lang="en-US" dirty="0"/>
              <a:t>Ex. 20:3-23 – Ten Commandments </a:t>
            </a:r>
          </a:p>
          <a:p>
            <a:r>
              <a:rPr lang="en-US" dirty="0"/>
              <a:t>List of </a:t>
            </a:r>
            <a:r>
              <a:rPr lang="en-US" i="1" u="sng" dirty="0"/>
              <a:t>witnesses</a:t>
            </a:r>
            <a:r>
              <a:rPr lang="en-US" dirty="0"/>
              <a:t> to the covenant</a:t>
            </a:r>
          </a:p>
          <a:p>
            <a:r>
              <a:rPr lang="en-US" i="1" u="sng" dirty="0"/>
              <a:t>Document</a:t>
            </a:r>
            <a:r>
              <a:rPr lang="en-US" dirty="0"/>
              <a:t> </a:t>
            </a:r>
            <a:r>
              <a:rPr lang="en-US" i="1" u="sng" dirty="0"/>
              <a:t>Clause</a:t>
            </a:r>
            <a:r>
              <a:rPr lang="en-US" dirty="0"/>
              <a:t>: providing for writing down of the covenant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08BDC-4D86-4721-97EE-7231512EE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FE60-6F0A-48E7-906C-73D384FB4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C3E0-9BE0-44CC-9E29-43C4929E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Words / Decalogue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9159-CC3A-4D90-82E8-23E73725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Never referred to as </a:t>
            </a:r>
            <a:r>
              <a:rPr lang="en-US" sz="3500" i="1" dirty="0"/>
              <a:t>Ten Commandments </a:t>
            </a:r>
          </a:p>
          <a:p>
            <a:endParaRPr lang="en-US" sz="3500" dirty="0"/>
          </a:p>
          <a:p>
            <a:r>
              <a:rPr lang="en-US" sz="3500" dirty="0"/>
              <a:t>Hebrew expression appears 3 times in Old Testament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Ex. 34:28, Deut. 4:13, Deut. 10:4</a:t>
            </a:r>
          </a:p>
          <a:p>
            <a:pPr lvl="1"/>
            <a:r>
              <a:rPr lang="en-US" sz="3000" dirty="0"/>
              <a:t>Literally means </a:t>
            </a:r>
            <a:r>
              <a:rPr lang="en-US" sz="3000" i="1" dirty="0"/>
              <a:t>Ten Words </a:t>
            </a:r>
          </a:p>
          <a:p>
            <a:pPr lvl="2"/>
            <a:r>
              <a:rPr lang="en-US" sz="2600" dirty="0"/>
              <a:t>Greek: Decalogue </a:t>
            </a:r>
          </a:p>
          <a:p>
            <a:pPr lvl="2"/>
            <a:r>
              <a:rPr lang="en-US" sz="2600" dirty="0"/>
              <a:t>Deka – “Ten”</a:t>
            </a:r>
          </a:p>
          <a:p>
            <a:pPr lvl="2"/>
            <a:r>
              <a:rPr lang="en-US" sz="2600" dirty="0"/>
              <a:t>Logos – “Words”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Ten words, statements, sayings, commands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54FE4-C0D7-4C3E-B71F-27745CD27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38FD2-228C-473D-922A-FBAE6739C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4D0A9F-9D67-4B8D-8704-FE4DF437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the Ten Commandments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65345B-1CEC-4F71-A8D5-7097CA3CE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Historical relevance and centrality to New Testament scripture.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52ECC-756C-40A4-A2B5-94147A9B47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C247-F0E7-46B2-A557-0D245FE00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C3CE2E-0138-4147-A697-94E6EAD6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Covenant Renewals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263F12-8AA7-4A8C-B2CA-E24AA327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Warnings/Admonition</a:t>
            </a:r>
          </a:p>
          <a:p>
            <a:pPr lvl="1"/>
            <a:r>
              <a:rPr lang="en-US" dirty="0"/>
              <a:t>Deut. 4:9-14</a:t>
            </a:r>
          </a:p>
          <a:p>
            <a:pPr lvl="1"/>
            <a:r>
              <a:rPr lang="en-US" dirty="0"/>
              <a:t>Deut. 5:15 - Remember you were a slave!</a:t>
            </a:r>
          </a:p>
          <a:p>
            <a:pPr lvl="1"/>
            <a:r>
              <a:rPr lang="en-US" dirty="0"/>
              <a:t>Deut. 6:5-6 – “You shall love the Lord your God with all your heart and with all your soul and with all your might.  These words, which I am commanding you today, </a:t>
            </a:r>
            <a:r>
              <a:rPr lang="en-US" b="1" u="sng" dirty="0">
                <a:solidFill>
                  <a:srgbClr val="FF0000"/>
                </a:solidFill>
              </a:rPr>
              <a:t>shall be on your heart.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At Shechem under Joshua (Josh. 24)</a:t>
            </a:r>
          </a:p>
          <a:p>
            <a:r>
              <a:rPr lang="en-US" dirty="0"/>
              <a:t>At the coronation of David (II Sam. 5)</a:t>
            </a:r>
          </a:p>
          <a:p>
            <a:r>
              <a:rPr lang="en-US" dirty="0"/>
              <a:t>At the dedication of Solomon’s temple (I Kings 8)</a:t>
            </a:r>
          </a:p>
          <a:p>
            <a:r>
              <a:rPr lang="en-US" dirty="0"/>
              <a:t>At the Passover celebrated under Josiah (II Kings 23)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Ten Words: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724960"/>
              </p:ext>
            </p:extLst>
          </p:nvPr>
        </p:nvGraphicFramePr>
        <p:xfrm>
          <a:off x="838200" y="1486531"/>
          <a:ext cx="10515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</a:tblGrid>
              <a:tr h="3633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Introduction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Bellaire Business Meeting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Other Gods Before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1/29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Graven Images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Lord’s Name in Vain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Remember the Sabbath 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Honor your Father and Mother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Murder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Commit Adultery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Steal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Wed. 2/22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Bear False Witness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363308">
                <a:tc>
                  <a:txBody>
                    <a:bodyPr/>
                    <a:lstStyle/>
                    <a:p>
                      <a:r>
                        <a:rPr lang="en-US" dirty="0"/>
                        <a:t>Sun. 2/26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Covet / Class Conclusion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3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659C-18B7-42F1-8272-15343C2B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Fulfilled in </a:t>
            </a:r>
            <a:r>
              <a:rPr lang="en-US" sz="6600" dirty="0">
                <a:solidFill>
                  <a:srgbClr val="FF0000"/>
                </a:solidFill>
              </a:rPr>
              <a:t>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386B-56A9-4356-90A4-009298AB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Jesus fulfill the law?</a:t>
            </a:r>
          </a:p>
          <a:p>
            <a:r>
              <a:rPr lang="en-US" dirty="0"/>
              <a:t>Matt. 5:17 “Do not think that I came to abolish the Law or the Prophets; I did not come to abolish but to fulfill.”</a:t>
            </a:r>
          </a:p>
          <a:p>
            <a:r>
              <a:rPr lang="en-US" dirty="0"/>
              <a:t>Matt. 22:37, 39 “…’You shall love the Lord your God with all your heart, and with all your soul, and with all your mind’ … the second is like it, ‘You shall love your neighbor as yourself”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Christ demonstrated the Greatest Command in every facet of His life!</a:t>
            </a:r>
          </a:p>
          <a:p>
            <a:pPr lvl="1"/>
            <a:r>
              <a:rPr lang="en-US" dirty="0"/>
              <a:t>Revealed the deeper meaning behind the decalogue </a:t>
            </a:r>
          </a:p>
          <a:p>
            <a:pPr lvl="2"/>
            <a:r>
              <a:rPr lang="en-US" dirty="0"/>
              <a:t>Matt 5 – murder/hate, adultery/lust, etc.</a:t>
            </a:r>
          </a:p>
          <a:p>
            <a:pPr lvl="2"/>
            <a:r>
              <a:rPr lang="en-US" dirty="0"/>
              <a:t>Conditions of the heart born from a person's true allegiance (self or God)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656B7-2DDA-4B92-B93C-8368358CE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E3B2-1AB9-4884-8659-0E06CD8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14A6B7-81CA-42AD-BCEE-AFE6C310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Wednesday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10F54-9262-479F-83E2-C67E25FC2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Exodus 20:3 “You shall have no other gods before 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87D2A-9243-4CCA-A2D1-6254C4877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6380A-73D3-46E0-8510-5DA9752B5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8FAB2E-9215-400F-B8DA-041EFA24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READ: EXODUS 20:1-20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20AD67-BF94-45F7-81ED-141C58FC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Review/Reflect on Passage</a:t>
            </a:r>
          </a:p>
          <a:p>
            <a:r>
              <a:rPr lang="en-US" sz="3600" dirty="0"/>
              <a:t>Discuss with neighbor(s) the following questions: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Why is it important we study the Ten Commandments today?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are some things from the text that jump out to you that are important for the world to remember today?  </a:t>
            </a:r>
            <a:r>
              <a:rPr lang="en-US" sz="3200" i="1" dirty="0"/>
              <a:t>Why</a:t>
            </a:r>
            <a:r>
              <a:rPr lang="en-US" sz="3200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D35D5-B86B-47A7-BC9A-1420C7B16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DD6BA-5A88-41BA-BDF8-4298C499E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9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3EE0-DAFA-4108-B0D0-4B362355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Why Study the Ten Commandments?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290B-6556-4C4C-96BF-5A332413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To know </a:t>
            </a:r>
            <a:r>
              <a:rPr lang="en-US" sz="3600" i="1" dirty="0"/>
              <a:t>who God is </a:t>
            </a:r>
            <a:r>
              <a:rPr lang="en-US" sz="3600" dirty="0"/>
              <a:t>and what His children ought to be.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Application to our lives today.</a:t>
            </a:r>
          </a:p>
          <a:p>
            <a:pPr lvl="1"/>
            <a:r>
              <a:rPr lang="en-US" sz="3100" dirty="0"/>
              <a:t>Micro/Macro: World, Country, Community, Culture, Church, Family, Self</a:t>
            </a:r>
          </a:p>
          <a:p>
            <a:pPr lvl="1"/>
            <a:r>
              <a:rPr lang="en-US" sz="3100" dirty="0"/>
              <a:t>General ignorance of God’s covenant laws and their profound </a:t>
            </a:r>
            <a:r>
              <a:rPr lang="en-US" sz="3100" b="1" dirty="0">
                <a:solidFill>
                  <a:srgbClr val="FF0000"/>
                </a:solidFill>
              </a:rPr>
              <a:t>meaning</a:t>
            </a:r>
            <a:r>
              <a:rPr lang="en-US" sz="3100" dirty="0"/>
              <a:t> and </a:t>
            </a:r>
            <a:r>
              <a:rPr lang="en-US" sz="3100" b="1" dirty="0">
                <a:solidFill>
                  <a:srgbClr val="FF0000"/>
                </a:solidFill>
              </a:rPr>
              <a:t>transformative power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Historical relevance to Mosaic Law.</a:t>
            </a:r>
          </a:p>
          <a:p>
            <a:pPr lvl="1"/>
            <a:r>
              <a:rPr lang="en-US" sz="3100" dirty="0"/>
              <a:t>Role in God’s promise and relationship with His people</a:t>
            </a:r>
          </a:p>
          <a:p>
            <a:pPr lvl="1"/>
            <a:endParaRPr lang="en-US" sz="3100" dirty="0"/>
          </a:p>
          <a:p>
            <a:r>
              <a:rPr lang="en-US" sz="3600" dirty="0"/>
              <a:t>Historical relevance and centrality to New Testament scripture.</a:t>
            </a:r>
          </a:p>
          <a:p>
            <a:pPr lvl="1"/>
            <a:r>
              <a:rPr lang="en-US" sz="3100" dirty="0"/>
              <a:t>Role in God’s redemptive plan of salvation </a:t>
            </a:r>
          </a:p>
          <a:p>
            <a:endParaRPr lang="en-US" sz="3200" dirty="0"/>
          </a:p>
          <a:p>
            <a:pPr lvl="1"/>
            <a:endParaRPr lang="en-US" sz="3100" dirty="0"/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935AC-1B59-4797-8978-BFF6DE6AC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3B42A-5B03-430A-9BCB-2933225CB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4D0A9F-9D67-4B8D-8704-FE4DF437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the Ten Commandments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65345B-1CEC-4F71-A8D5-7097CA3CE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Application to our Lives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52ECC-756C-40A4-A2B5-94147A9B47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C247-F0E7-46B2-A557-0D245FE00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8D34-7456-4DFB-A932-E6A5EACD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/>
              <a:t>The Atheist's New Ten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9ABC-41DB-40CB-B95C-7304A3A7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067875" cy="4572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 open-minded and be willing to alter your beliefs with new evidence.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Strive to understand what is most likely to be true, not to believe what you wish to be true.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scientific method is the most reliable way of understanding the natural world.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Every person has the right to control of their body.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God is not necessary to be a good person or to live a full and meaningful life.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 mindful of the consequences of all your actions and recognize that you must take responsibility for them.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Treat others as you would want them to treat you and can reasonably expect them to want to be treated.  Think about their perspective.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have the responsibility to consider others, including future generations.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is no one right way to live.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Leave the world a better place than you found it.</a:t>
            </a:r>
            <a:endParaRPr lang="en-US" sz="24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8C348-904F-4D93-9D52-78C6FBA2C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944DE-518B-47C1-B922-FEDD49837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36BD-E6D2-4BEF-9AA6-B38F953247B3}"/>
              </a:ext>
            </a:extLst>
          </p:cNvPr>
          <p:cNvSpPr txBox="1"/>
          <p:nvPr/>
        </p:nvSpPr>
        <p:spPr>
          <a:xfrm>
            <a:off x="7264866" y="5511567"/>
            <a:ext cx="38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 observations here?</a:t>
            </a:r>
          </a:p>
        </p:txBody>
      </p:sp>
    </p:spTree>
    <p:extLst>
      <p:ext uri="{BB962C8B-B14F-4D97-AF65-F5344CB8AC3E}">
        <p14:creationId xmlns:p14="http://schemas.microsoft.com/office/powerpoint/2010/main" val="27943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DDCC-FCE5-4EC3-A54E-EC6EE1FE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Important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2D64-1D60-4699-BDFA-9288B98F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sz="3200" dirty="0"/>
              <a:t>People say right and wrong is </a:t>
            </a:r>
            <a:r>
              <a:rPr lang="en-US" sz="3200" i="1" dirty="0"/>
              <a:t>what you decide for yourself …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Yet same people will rebuke others for violating any number of assumed “</a:t>
            </a:r>
            <a:r>
              <a:rPr lang="en-US" sz="3200" b="1" i="1" dirty="0"/>
              <a:t>commands”</a:t>
            </a:r>
            <a:r>
              <a:rPr lang="en-US" sz="3200" dirty="0"/>
              <a:t>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We are still a society of moral code – just the </a:t>
            </a:r>
            <a:r>
              <a:rPr lang="en-US" sz="3200" u="sng" dirty="0"/>
              <a:t>WRONG moral code</a:t>
            </a:r>
          </a:p>
          <a:p>
            <a:pPr lvl="1"/>
            <a:endParaRPr lang="en-US" sz="3200" dirty="0"/>
          </a:p>
          <a:p>
            <a:pPr lvl="1"/>
            <a:r>
              <a:rPr lang="en-US" sz="3200" u="sng" dirty="0"/>
              <a:t>Proverbs 14:12 </a:t>
            </a:r>
            <a:r>
              <a:rPr lang="en-US" sz="3200" dirty="0"/>
              <a:t>“There is a way which seems right to a man, but the end thereof are the ways of death.”</a:t>
            </a:r>
          </a:p>
          <a:p>
            <a:pPr lvl="1"/>
            <a:r>
              <a:rPr lang="en-US" sz="3200" u="sng" dirty="0"/>
              <a:t>Proverbs 9:10 </a:t>
            </a:r>
            <a:r>
              <a:rPr lang="en-US" sz="3200" dirty="0"/>
              <a:t>“The fear of the Lord is the beginning of wisdom, And the knowledge of the Holy One is understanding.”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BEE8D-5D30-4A28-A1DE-05FEC9816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A30A2-A2F7-40CB-B62E-E8F93D29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E7B9-3585-467E-8A7C-5E897156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Ignorance of God’s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5894-C1DC-4E9E-B891-2B0F878E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Recent survey: Only 14 percent of Americans could name the Ten Commandments</a:t>
            </a:r>
          </a:p>
          <a:p>
            <a:r>
              <a:rPr lang="en-US" sz="3200" dirty="0"/>
              <a:t>Do we understand/appreciate the deeper implications of the Ten Commandments?</a:t>
            </a:r>
          </a:p>
          <a:p>
            <a:endParaRPr lang="en-US" sz="3200" dirty="0"/>
          </a:p>
          <a:p>
            <a:r>
              <a:rPr lang="en-US" sz="3200" dirty="0"/>
              <a:t>Deut. 4:6 “Keep them and do them, for that will be your wisdom and your understanding in the sight of the peoples, who, when they hear all these statutes, will say, ‘</a:t>
            </a:r>
            <a:r>
              <a:rPr lang="en-US" sz="3200" u="sng" dirty="0"/>
              <a:t>Surely this great nation is a wise and understanding people</a:t>
            </a:r>
            <a:r>
              <a:rPr lang="en-US" sz="3200" dirty="0"/>
              <a:t>’”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65E35-A757-4AFD-9FCB-D7198D52F4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E40AE-2004-4652-9DD1-CEECD1FB5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4D0A9F-9D67-4B8D-8704-FE4DF437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the Ten Commandments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65345B-1CEC-4F71-A8D5-7097CA3CE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Historical Relevance and Centrality to Mosaic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52ECC-756C-40A4-A2B5-94147A9B47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Ten Words Bible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C247-F0E7-46B2-A557-0D245FE00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{637FF22F-599D-4F7C-8127-A4799A62078E}tf56410444_win32</Template>
  <TotalTime>527</TotalTime>
  <Words>1668</Words>
  <Application>Microsoft Office PowerPoint</Application>
  <PresentationFormat>Widescreen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Ten Words</vt:lpstr>
      <vt:lpstr>Ten Words: Class Schedule</vt:lpstr>
      <vt:lpstr>READ: EXODUS 20:1-20</vt:lpstr>
      <vt:lpstr>Why Study the Ten Commandments?</vt:lpstr>
      <vt:lpstr>Why Study the Ten Commandments Today?</vt:lpstr>
      <vt:lpstr>The Atheist's New Ten Commandments</vt:lpstr>
      <vt:lpstr>Important Point</vt:lpstr>
      <vt:lpstr>Ignorance of God’s Laws</vt:lpstr>
      <vt:lpstr>Why Study the Ten Commandments Today?</vt:lpstr>
      <vt:lpstr>In the beginning…</vt:lpstr>
      <vt:lpstr>The Fall of Man</vt:lpstr>
      <vt:lpstr>God’s Curse and Promise</vt:lpstr>
      <vt:lpstr>All Leads to Mount Sinai</vt:lpstr>
      <vt:lpstr>Mount Sinai</vt:lpstr>
      <vt:lpstr>God’s Covenant Agreement </vt:lpstr>
      <vt:lpstr>Historical Context: Ancient Treaties</vt:lpstr>
      <vt:lpstr>Ten Words / Decalogue</vt:lpstr>
      <vt:lpstr>Why Study the Ten Commandments Today?</vt:lpstr>
      <vt:lpstr>Covenant Renewals</vt:lpstr>
      <vt:lpstr>Fulfilled in Christ</vt:lpstr>
      <vt:lpstr>Next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Words</dc:title>
  <dc:creator>Haley David</dc:creator>
  <cp:lastModifiedBy>Haley David</cp:lastModifiedBy>
  <cp:revision>5</cp:revision>
  <dcterms:created xsi:type="dcterms:W3CDTF">2023-01-18T13:53:31Z</dcterms:created>
  <dcterms:modified xsi:type="dcterms:W3CDTF">2023-01-18T22:40:48Z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