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5"/>
  </p:notesMasterIdLst>
  <p:handoutMasterIdLst>
    <p:handoutMasterId r:id="rId26"/>
  </p:handoutMasterIdLst>
  <p:sldIdLst>
    <p:sldId id="305" r:id="rId6"/>
    <p:sldId id="318" r:id="rId7"/>
    <p:sldId id="325" r:id="rId8"/>
    <p:sldId id="321" r:id="rId9"/>
    <p:sldId id="346" r:id="rId10"/>
    <p:sldId id="343" r:id="rId11"/>
    <p:sldId id="340" r:id="rId12"/>
    <p:sldId id="344" r:id="rId13"/>
    <p:sldId id="345" r:id="rId14"/>
    <p:sldId id="350" r:id="rId15"/>
    <p:sldId id="347" r:id="rId16"/>
    <p:sldId id="348" r:id="rId17"/>
    <p:sldId id="349" r:id="rId18"/>
    <p:sldId id="353" r:id="rId19"/>
    <p:sldId id="341" r:id="rId20"/>
    <p:sldId id="351" r:id="rId21"/>
    <p:sldId id="352" r:id="rId22"/>
    <p:sldId id="337"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93" d="100"/>
          <a:sy n="93" d="100"/>
        </p:scale>
        <p:origin x="64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9"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3" y="4157469"/>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3"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6"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5" y="1164257"/>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2"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70"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4"/>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2" y="319219"/>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9"/>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21"/>
            <a:ext cx="2400300" cy="3320861"/>
          </a:xfrm>
        </p:spPr>
        <p:txBody>
          <a:bodyPr>
            <a:normAutofit/>
          </a:bodyPr>
          <a:lstStyle>
            <a:lvl1pPr marL="228594" indent="-228594">
              <a:buClr>
                <a:srgbClr val="73292A"/>
              </a:buClr>
              <a:buFont typeface="Arial" panose="020B0604020202020204" pitchFamily="34" charset="0"/>
              <a:buChar char="•"/>
              <a:defRPr sz="1600"/>
            </a:lvl1pPr>
            <a:lvl2pPr marL="685783" indent="-228594">
              <a:buClr>
                <a:srgbClr val="73292A"/>
              </a:buClr>
              <a:buFont typeface="Arial" panose="020B0604020202020204" pitchFamily="34" charset="0"/>
              <a:buChar char="•"/>
              <a:defRPr sz="1400"/>
            </a:lvl2pPr>
            <a:lvl3pPr marL="1142971" indent="-228594">
              <a:buClr>
                <a:srgbClr val="73292A"/>
              </a:buClr>
              <a:buFont typeface="Arial" panose="020B0604020202020204" pitchFamily="34" charset="0"/>
              <a:buChar char="•"/>
              <a:defRPr sz="1200"/>
            </a:lvl3pPr>
            <a:lvl4pPr marL="1600160" indent="-228594">
              <a:buClr>
                <a:srgbClr val="73292A"/>
              </a:buClr>
              <a:buFont typeface="Arial" panose="020B0604020202020204" pitchFamily="34" charset="0"/>
              <a:buChar char="•"/>
              <a:defRPr sz="1100"/>
            </a:lvl4pPr>
            <a:lvl5pPr marL="2057349" indent="-228594">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8"/>
            <a:ext cx="2400300" cy="427797"/>
          </a:xfrm>
        </p:spPr>
        <p:txBody>
          <a:bodyPr anchor="b">
            <a:normAutofit/>
          </a:bodyPr>
          <a:lstStyle>
            <a:lvl1pPr marL="0" indent="0">
              <a:buNone/>
              <a:defRPr sz="20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21"/>
            <a:ext cx="24003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8"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3"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4"/>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6"/>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3" y="5"/>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7" y="319218"/>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30"/>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1"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9"/>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2400"/>
            </a:lvl1pPr>
            <a:lvl2pPr marL="228594">
              <a:buClr>
                <a:srgbClr val="73292A"/>
              </a:buClr>
              <a:defRPr sz="2000"/>
            </a:lvl2pPr>
            <a:lvl3pPr marL="685783">
              <a:buClr>
                <a:srgbClr val="73292A"/>
              </a:buClr>
              <a:defRPr sz="1800"/>
            </a:lvl3pPr>
            <a:lvl4pPr marL="1142971">
              <a:buClr>
                <a:srgbClr val="73292A"/>
              </a:buClr>
              <a:defRPr sz="1600"/>
            </a:lvl4pPr>
            <a:lvl5pPr marL="160016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9999">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7907" y="0"/>
            <a:ext cx="6294020"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3269907"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7471" y="4157465"/>
            <a:ext cx="729059"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2585651"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4504" y="4814449"/>
            <a:ext cx="1251581"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48083" y="1164253"/>
            <a:ext cx="6141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anchor="b">
            <a:noAutofit/>
          </a:bodyPr>
          <a:lstStyle>
            <a:lvl1pPr algn="ctr">
              <a:defRPr sz="34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54056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0"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9852" flipH="1">
            <a:off x="1320716" y="2048835"/>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1800"/>
            </a:lvl1pPr>
            <a:lvl2pPr marL="171450">
              <a:buClr>
                <a:srgbClr val="73292A"/>
              </a:buClr>
              <a:defRPr sz="1500"/>
            </a:lvl2pPr>
            <a:lvl3pPr marL="514350">
              <a:buClr>
                <a:srgbClr val="73292A"/>
              </a:buClr>
              <a:defRPr sz="1350"/>
            </a:lvl3pPr>
            <a:lvl4pPr marL="857250">
              <a:buClr>
                <a:srgbClr val="73292A"/>
              </a:buClr>
              <a:defRPr sz="1200"/>
            </a:lvl4pPr>
            <a:lvl5pPr marL="1200150">
              <a:buClr>
                <a:srgbClr val="73292A"/>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25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84835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7"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2"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1"/>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1500">
                <a:latin typeface="Gill Sans Nova Light" panose="020F0302020204030204" pitchFamily="34" charset="0"/>
                <a:cs typeface="Gill Sans Nova Light" panose="020F0302020204030204" pitchFamily="34" charset="0"/>
              </a:defRPr>
            </a:lvl1pPr>
            <a:lvl2pPr algn="ctr">
              <a:lnSpc>
                <a:spcPct val="100000"/>
              </a:lnSpc>
              <a:defRPr sz="135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3402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4"/>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8998"/>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3"/>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5" y="3252855"/>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886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47558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3578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1"/>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1" y="3964517"/>
            <a:ext cx="6528817" cy="457200"/>
          </a:xfrm>
        </p:spPr>
        <p:txBody>
          <a:bodyPr anchor="ctr"/>
          <a:lstStyle>
            <a:lvl1pPr marL="0" indent="0" algn="ctr">
              <a:buNone/>
              <a:defRPr sz="18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1" y="3189069"/>
            <a:ext cx="709105" cy="1936750"/>
          </a:xfrm>
        </p:spPr>
        <p:txBody>
          <a:bodyPr>
            <a:noAutofit/>
          </a:bodyPr>
          <a:lstStyle>
            <a:lvl1pPr marL="0" indent="0">
              <a:buNone/>
              <a:defRPr sz="105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05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152751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9989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7723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628650"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790950" y="485162"/>
            <a:ext cx="1562100" cy="329565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746568"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558403" y="803579"/>
            <a:ext cx="749300" cy="206692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0527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880709"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203144"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89625" y="5110815"/>
            <a:ext cx="905666"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3716118" y="-1281488"/>
            <a:ext cx="1485900" cy="4029075"/>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35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866459" flipH="1">
            <a:off x="1590247" y="1869210"/>
            <a:ext cx="970220" cy="1677095"/>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anchor="b">
            <a:normAutofit/>
          </a:bodyPr>
          <a:lstStyle>
            <a:lvl1pPr marL="0" indent="0">
              <a:buFont typeface="Arial" panose="020B0604020202020204" pitchFamily="34" charse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a:normAutofit/>
          </a:bodyPr>
          <a:lstStyle>
            <a:lvl1pPr marL="171450" indent="-171450">
              <a:buClr>
                <a:srgbClr val="73292A"/>
              </a:buClr>
              <a:buFont typeface="Arial" panose="020B0604020202020204" pitchFamily="34" charset="0"/>
              <a:buChar char="•"/>
              <a:defRPr sz="1200"/>
            </a:lvl1pPr>
            <a:lvl2pPr marL="514350" indent="-171450">
              <a:buClr>
                <a:srgbClr val="73292A"/>
              </a:buClr>
              <a:buFont typeface="Arial" panose="020B0604020202020204" pitchFamily="34" charset="0"/>
              <a:buChar char="•"/>
              <a:defRPr sz="1050"/>
            </a:lvl2pPr>
            <a:lvl3pPr marL="857250" indent="-171450">
              <a:buClr>
                <a:srgbClr val="73292A"/>
              </a:buClr>
              <a:buFont typeface="Arial" panose="020B0604020202020204" pitchFamily="34" charset="0"/>
              <a:buChar char="•"/>
              <a:defRPr sz="900"/>
            </a:lvl3pPr>
            <a:lvl4pPr marL="1200150" indent="-171450">
              <a:buClr>
                <a:srgbClr val="73292A"/>
              </a:buClr>
              <a:buFont typeface="Arial" panose="020B0604020202020204" pitchFamily="34" charset="0"/>
              <a:buChar char="•"/>
              <a:defRPr sz="825"/>
            </a:lvl4pPr>
            <a:lvl5pPr marL="1543050" indent="-171450">
              <a:buClr>
                <a:srgbClr val="73292A"/>
              </a:buClr>
              <a:buFont typeface="Arial" panose="020B0604020202020204" pitchFamily="34" charset="0"/>
              <a:buChar cha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anchor="b">
            <a:normAutofit/>
          </a:bodyPr>
          <a:lstStyle>
            <a:lvl1pPr marL="0" indent="0">
              <a:buFont typeface="Arial" panose="020B0604020202020204" pitchFamily="34" charse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764313" y="2260473"/>
            <a:ext cx="933982"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anchor="ctr">
            <a:normAutofit/>
          </a:bodyPr>
          <a:lstStyle>
            <a:lvl1pPr marL="0" indent="0" algn="ctr">
              <a:spcBef>
                <a:spcPts val="0"/>
              </a:spcBef>
              <a:buNone/>
              <a:defRPr sz="225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90285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368760" y="319215"/>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627926" y="1767119"/>
            <a:ext cx="7887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1743" y="1631193"/>
            <a:ext cx="905666"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841" y="365126"/>
            <a:ext cx="78867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3534"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3534" y="2629117"/>
            <a:ext cx="2400300" cy="3320861"/>
          </a:xfrm>
        </p:spPr>
        <p:txBody>
          <a:bodyPr>
            <a:normAutofit/>
          </a:bodyPr>
          <a:lstStyle>
            <a:lvl1pPr marL="171450" indent="-171450">
              <a:buClr>
                <a:srgbClr val="73292A"/>
              </a:buClr>
              <a:buFont typeface="Arial" panose="020B0604020202020204" pitchFamily="34" charset="0"/>
              <a:buChar char="•"/>
              <a:defRPr sz="1200"/>
            </a:lvl1pPr>
            <a:lvl2pPr marL="514350" indent="-171450">
              <a:buClr>
                <a:srgbClr val="73292A"/>
              </a:buClr>
              <a:buFont typeface="Arial" panose="020B0604020202020204" pitchFamily="34" charset="0"/>
              <a:buChar char="•"/>
              <a:defRPr sz="1050"/>
            </a:lvl2pPr>
            <a:lvl3pPr marL="857250" indent="-171450">
              <a:buClr>
                <a:srgbClr val="73292A"/>
              </a:buClr>
              <a:buFont typeface="Arial" panose="020B0604020202020204" pitchFamily="34" charset="0"/>
              <a:buChar char="•"/>
              <a:defRPr sz="900"/>
            </a:lvl3pPr>
            <a:lvl4pPr marL="1200150" indent="-171450">
              <a:buClr>
                <a:srgbClr val="73292A"/>
              </a:buClr>
              <a:buFont typeface="Arial" panose="020B0604020202020204" pitchFamily="34" charset="0"/>
              <a:buChar char="•"/>
              <a:defRPr sz="825"/>
            </a:lvl4pPr>
            <a:lvl5pPr marL="1543050" indent="-171450">
              <a:buClr>
                <a:srgbClr val="73292A"/>
              </a:buClr>
              <a:buFont typeface="Arial" panose="020B0604020202020204" pitchFamily="34" charset="0"/>
              <a:buChar cha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74136" y="2629117"/>
            <a:ext cx="2400300" cy="3320861"/>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4"/>
            <a:ext cx="2400300" cy="427797"/>
          </a:xfrm>
        </p:spPr>
        <p:txBody>
          <a:bodyPr anchor="b">
            <a:normAutofit/>
          </a:bodyPr>
          <a:lstStyle>
            <a:lvl1pPr marL="0" indent="0">
              <a:buNone/>
              <a:defRPr sz="15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17"/>
            <a:ext cx="2400300" cy="3320861"/>
          </a:xfrm>
        </p:spPr>
        <p:txBody>
          <a:bodyPr>
            <a:normAutofit/>
          </a:bodyPr>
          <a:lstStyle>
            <a:lvl1pPr>
              <a:buClr>
                <a:srgbClr val="73292A"/>
              </a:buClr>
              <a:defRPr sz="1200"/>
            </a:lvl1pPr>
            <a:lvl2pPr>
              <a:buClr>
                <a:srgbClr val="73292A"/>
              </a:buClr>
              <a:defRPr sz="1050"/>
            </a:lvl2pPr>
            <a:lvl3pPr>
              <a:buClr>
                <a:srgbClr val="73292A"/>
              </a:buClr>
              <a:defRPr sz="900"/>
            </a:lvl3pPr>
            <a:lvl4pPr>
              <a:buClr>
                <a:srgbClr val="73292A"/>
              </a:buClr>
              <a:defRPr sz="825"/>
            </a:lvl4pPr>
            <a:lvl5pPr>
              <a:buClr>
                <a:srgbClr val="73292A"/>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8140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0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628650" y="2628462"/>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4629150" y="2628462"/>
            <a:ext cx="38862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30819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676" y="1631193"/>
            <a:ext cx="905666"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19784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33713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26994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97749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8"/>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3862692" y="3847911"/>
            <a:ext cx="1422400" cy="39624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3864279" y="959000"/>
            <a:ext cx="1485900" cy="4029075"/>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590193">
            <a:off x="5218047" y="5090397"/>
            <a:ext cx="642624"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22236" y="3252859"/>
            <a:ext cx="904820"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anchor="ctr"/>
          <a:lstStyle>
            <a:lvl1pPr marL="0" indent="0" algn="ctr">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3523796" y="-1018022"/>
            <a:ext cx="2147050" cy="4529752"/>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599241" y="196330"/>
            <a:ext cx="1051334" cy="2900078"/>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19166" y="4923385"/>
            <a:ext cx="905666"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307593" y="3964517"/>
            <a:ext cx="6528817" cy="457200"/>
          </a:xfrm>
        </p:spPr>
        <p:txBody>
          <a:bodyPr anchor="ctr"/>
          <a:lstStyle>
            <a:lvl1pPr marL="0" indent="0" algn="ctr">
              <a:buNone/>
              <a:defRPr sz="24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3" y="3189069"/>
            <a:ext cx="709105"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4" y="5"/>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7"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8458" y="5738225"/>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5"/>
            <a:ext cx="30861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5"/>
            <a:ext cx="20574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377"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783" indent="-228594" algn="l" defTabSz="914377"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2971" indent="-228594" algn="l" defTabSz="914377"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160"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349" indent="-228594" algn="l" defTabSz="914377"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1"/>
            <a:ext cx="3086100" cy="365125"/>
          </a:xfrm>
          <a:prstGeom prst="rect">
            <a:avLst/>
          </a:prstGeom>
        </p:spPr>
        <p:txBody>
          <a:bodyPr vert="horz" lIns="91440" tIns="45720" rIns="91440" bIns="45720" rtlCol="0" anchor="ctr"/>
          <a:lstStyle>
            <a:lvl1pPr algn="l">
              <a:defRPr sz="9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1"/>
            <a:ext cx="2057400" cy="365125"/>
          </a:xfrm>
          <a:prstGeom prst="rect">
            <a:avLst/>
          </a:prstGeom>
        </p:spPr>
        <p:txBody>
          <a:bodyPr vert="horz" lIns="91440" tIns="45720" rIns="91440" bIns="45720" rtlCol="0" anchor="ctr"/>
          <a:lstStyle>
            <a:lvl1pPr algn="r">
              <a:defRPr sz="9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104859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73292A"/>
        </a:buClr>
        <a:buFont typeface="Arial" panose="020B0604020202020204" pitchFamily="34" charset="0"/>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Clr>
          <a:srgbClr val="73292A"/>
        </a:buClr>
        <a:buFont typeface="Arial" panose="020B0604020202020204" pitchFamily="34" charset="0"/>
        <a:buChar char="•"/>
        <a:defRPr sz="18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Clr>
          <a:srgbClr val="73292A"/>
        </a:buClr>
        <a:buFont typeface="Arial" panose="020B0604020202020204" pitchFamily="34" charset="0"/>
        <a:buChar char="•"/>
        <a:defRPr sz="15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Clr>
          <a:srgbClr val="73292A"/>
        </a:buClr>
        <a:buFont typeface="Arial" panose="020B0604020202020204" pitchFamily="34" charset="0"/>
        <a:buChar char="•"/>
        <a:defRPr sz="135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Clr>
          <a:srgbClr val="73292A"/>
        </a:buClr>
        <a:buFont typeface="Arial" panose="020B0604020202020204" pitchFamily="34" charset="0"/>
        <a:buChar char="•"/>
        <a:defRPr sz="135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Exodus%2032&amp;version=NIV#fen-NIV-2443b" TargetMode="External"/><Relationship Id="rId2" Type="http://schemas.openxmlformats.org/officeDocument/2006/relationships/hyperlink" Target="https://www.biblegateway.com/passage/?search=Exodus%2032&amp;version=NIV#fen-NIV-2440a"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iblehub.com/interlinear/exodus/20.htm" TargetMode="External"/><Relationship Id="rId2" Type="http://schemas.openxmlformats.org/officeDocument/2006/relationships/hyperlink" Target="https://biblehub.com/text/exodus/20-4.htm" TargetMode="External"/><Relationship Id="rId1" Type="http://schemas.openxmlformats.org/officeDocument/2006/relationships/slideLayout" Target="../slideLayouts/slideLayout6.xml"/><Relationship Id="rId6" Type="http://schemas.openxmlformats.org/officeDocument/2006/relationships/hyperlink" Target="https://biblehub.com/interlinear/exodus/20-4.htm" TargetMode="External"/><Relationship Id="rId5" Type="http://schemas.openxmlformats.org/officeDocument/2006/relationships/hyperlink" Target="https://biblehub.com/kjvs/exodus/20.htm" TargetMode="External"/><Relationship Id="rId4" Type="http://schemas.openxmlformats.org/officeDocument/2006/relationships/hyperlink" Target="https://biblehub.com/nas/exodus/20.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sz="4800"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156095"/>
            <a:ext cx="4261608" cy="2139518"/>
          </a:xfrm>
        </p:spPr>
        <p:txBody>
          <a:bodyPr>
            <a:normAutofit/>
          </a:bodyPr>
          <a:lstStyle/>
          <a:p>
            <a:r>
              <a:rPr lang="en-US" sz="2800" b="1" dirty="0">
                <a:latin typeface="+mj-lt"/>
              </a:rPr>
              <a:t>A Study of the Ten </a:t>
            </a:r>
          </a:p>
          <a:p>
            <a:r>
              <a:rPr lang="en-US" sz="2800" b="1" dirty="0">
                <a:latin typeface="+mj-lt"/>
              </a:rPr>
              <a:t>Commandments</a:t>
            </a:r>
          </a:p>
          <a:p>
            <a:endParaRPr lang="en-US" sz="2800" b="1" dirty="0">
              <a:latin typeface="+mj-lt"/>
            </a:endParaRPr>
          </a:p>
          <a:p>
            <a:r>
              <a:rPr lang="en-US" sz="2800" b="1" dirty="0">
                <a:latin typeface="+mj-lt"/>
              </a:rPr>
              <a:t>2. No Graven Image</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latin typeface="+mj-lt"/>
                <a:ea typeface="Times New Roman" panose="02020603050405020304" pitchFamily="18" charset="0"/>
                <a:cs typeface="Times New Roman" panose="02020603050405020304" pitchFamily="18" charset="0"/>
              </a:rPr>
              <a:t>The Why…God was and is a Jealous God</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043709"/>
            <a:ext cx="8791956" cy="5402535"/>
          </a:xfrm>
        </p:spPr>
        <p:txBody>
          <a:bodyPr>
            <a:normAutofit lnSpcReduction="10000"/>
          </a:bodyPr>
          <a:lstStyle/>
          <a:p>
            <a:pPr marL="0" lvl="1" indent="0" fontAlgn="base">
              <a:buNone/>
            </a:pPr>
            <a:r>
              <a:rPr lang="en-US" sz="2800" b="1" dirty="0">
                <a:latin typeface="+mj-lt"/>
              </a:rPr>
              <a:t>No image can capture God’s glory.  Man cannot create the image of God. </a:t>
            </a:r>
            <a:endParaRPr lang="en-US" sz="2800" dirty="0">
              <a:latin typeface="+mj-lt"/>
            </a:endParaRPr>
          </a:p>
          <a:p>
            <a:pPr fontAlgn="base"/>
            <a:r>
              <a:rPr lang="en-US" dirty="0">
                <a:latin typeface="+mj-lt"/>
              </a:rPr>
              <a:t>This commandment prohibits creation of image for particular purpose: to bow before and serve</a:t>
            </a:r>
          </a:p>
          <a:p>
            <a:pPr fontAlgn="base"/>
            <a:endParaRPr lang="en-US" dirty="0">
              <a:latin typeface="+mj-lt"/>
            </a:endParaRPr>
          </a:p>
          <a:p>
            <a:pPr fontAlgn="base"/>
            <a:r>
              <a:rPr lang="en-US" dirty="0">
                <a:latin typeface="+mj-lt"/>
              </a:rPr>
              <a:t>Is God a Jealous God – Ex 34:14; Num 25:11; </a:t>
            </a:r>
            <a:r>
              <a:rPr lang="en-US" dirty="0" err="1">
                <a:latin typeface="+mj-lt"/>
              </a:rPr>
              <a:t>Deut</a:t>
            </a:r>
            <a:r>
              <a:rPr lang="en-US" dirty="0">
                <a:latin typeface="+mj-lt"/>
              </a:rPr>
              <a:t> 4:24; </a:t>
            </a:r>
            <a:r>
              <a:rPr lang="en-US" dirty="0" err="1">
                <a:latin typeface="+mj-lt"/>
              </a:rPr>
              <a:t>Deut</a:t>
            </a:r>
            <a:r>
              <a:rPr lang="en-US" dirty="0">
                <a:latin typeface="+mj-lt"/>
              </a:rPr>
              <a:t> 6:14-15; Josh 24:19; </a:t>
            </a:r>
            <a:r>
              <a:rPr lang="en-US" dirty="0" err="1">
                <a:latin typeface="+mj-lt"/>
              </a:rPr>
              <a:t>Ezk</a:t>
            </a:r>
            <a:r>
              <a:rPr lang="en-US" dirty="0">
                <a:latin typeface="+mj-lt"/>
              </a:rPr>
              <a:t> 39:25; Acts 12:21-23</a:t>
            </a:r>
          </a:p>
          <a:p>
            <a:pPr fontAlgn="base"/>
            <a:endParaRPr lang="en-US" dirty="0">
              <a:latin typeface="+mj-lt"/>
            </a:endParaRPr>
          </a:p>
          <a:p>
            <a:pPr fontAlgn="base"/>
            <a:r>
              <a:rPr lang="en-US" dirty="0">
                <a:latin typeface="+mj-lt"/>
              </a:rPr>
              <a:t>Why is God jealous?  </a:t>
            </a:r>
          </a:p>
          <a:p>
            <a:pPr lvl="1" fontAlgn="base"/>
            <a:r>
              <a:rPr lang="en-US" dirty="0">
                <a:latin typeface="+mj-lt"/>
              </a:rPr>
              <a:t>He created us; He cared for us; He desires for us to be His children; He loves us</a:t>
            </a:r>
          </a:p>
          <a:p>
            <a:pPr lvl="1" fontAlgn="base"/>
            <a:r>
              <a:rPr lang="en-US" dirty="0">
                <a:latin typeface="+mj-lt"/>
              </a:rPr>
              <a:t>Gen. 1:26-27 - “Let us make man in our image according to our likeness…”</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2671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173018"/>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Why did God spend so much time with the people on this commandment?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405094"/>
            <a:ext cx="8791956" cy="5041150"/>
          </a:xfrm>
        </p:spPr>
        <p:txBody>
          <a:bodyPr>
            <a:normAutofit fontScale="92500" lnSpcReduction="20000"/>
          </a:bodyPr>
          <a:lstStyle/>
          <a:p>
            <a:pPr marL="0" indent="0">
              <a:buNone/>
            </a:pPr>
            <a:r>
              <a:rPr lang="en-US" sz="3000" b="1" dirty="0">
                <a:latin typeface="+mj-lt"/>
              </a:rPr>
              <a:t>God foresaw the hold these idols had over them.  </a:t>
            </a:r>
          </a:p>
          <a:p>
            <a:pPr marL="0" indent="0">
              <a:buNone/>
            </a:pPr>
            <a:endParaRPr lang="en-US" b="1" dirty="0">
              <a:latin typeface="+mj-lt"/>
            </a:endParaRPr>
          </a:p>
          <a:p>
            <a:pPr marL="0" indent="0">
              <a:buNone/>
            </a:pPr>
            <a:r>
              <a:rPr lang="en-US" dirty="0">
                <a:latin typeface="+mj-lt"/>
              </a:rPr>
              <a:t>Exodus 32:1-4 (Aaron – spokesman for the true and living God)</a:t>
            </a:r>
          </a:p>
          <a:p>
            <a:r>
              <a:rPr lang="en-US" dirty="0"/>
              <a:t>When the people saw that Moses was so long in coming down from the mountain, they gathered around Aaron and said, “Come, make us gods</a:t>
            </a:r>
            <a:r>
              <a:rPr lang="en-US" baseline="30000" dirty="0"/>
              <a:t>[</a:t>
            </a:r>
            <a:r>
              <a:rPr lang="en-US" baseline="30000" dirty="0">
                <a:hlinkClick r:id="rId2" tooltip="See footnote a"/>
              </a:rPr>
              <a:t>a</a:t>
            </a:r>
            <a:r>
              <a:rPr lang="en-US" baseline="30000" dirty="0"/>
              <a:t>]</a:t>
            </a:r>
            <a:r>
              <a:rPr lang="en-US" dirty="0"/>
              <a:t> who will go before us. As for this fellow Moses who brought us up out of Egypt, we don’t know what has happened to him.”</a:t>
            </a:r>
          </a:p>
          <a:p>
            <a:r>
              <a:rPr lang="en-US" b="1" baseline="30000" dirty="0"/>
              <a:t>2 </a:t>
            </a:r>
            <a:r>
              <a:rPr lang="en-US" dirty="0"/>
              <a:t>Aaron answered them, “Take off the gold earrings that your wives, your sons and your daughters are wearing, and bring them to me.” </a:t>
            </a:r>
            <a:r>
              <a:rPr lang="en-US" b="1" baseline="30000" dirty="0"/>
              <a:t>3 </a:t>
            </a:r>
            <a:r>
              <a:rPr lang="en-US" dirty="0"/>
              <a:t>So all the people took off their earrings and brought them to Aaron. </a:t>
            </a:r>
            <a:r>
              <a:rPr lang="en-US" b="1" baseline="30000" dirty="0"/>
              <a:t>4 </a:t>
            </a:r>
            <a:r>
              <a:rPr lang="en-US" dirty="0"/>
              <a:t>He took what they handed him and made it into an idol cast in the shape of a calf, fashioning it with a tool. Then they said, “These are your gods,</a:t>
            </a:r>
            <a:r>
              <a:rPr lang="en-US" baseline="30000" dirty="0"/>
              <a:t>[</a:t>
            </a:r>
            <a:r>
              <a:rPr lang="en-US" baseline="30000" dirty="0">
                <a:hlinkClick r:id="rId3" tooltip="See footnote b"/>
              </a:rPr>
              <a:t>b</a:t>
            </a:r>
            <a:r>
              <a:rPr lang="en-US" baseline="30000" dirty="0"/>
              <a:t>]</a:t>
            </a:r>
            <a:r>
              <a:rPr lang="en-US" dirty="0"/>
              <a:t> Israel, who brought you up out of Egypt.”</a:t>
            </a:r>
            <a:endParaRPr lang="en-US" dirty="0">
              <a:latin typeface="+mj-lt"/>
            </a:endParaRPr>
          </a:p>
          <a:p>
            <a:pPr marL="0" indent="0">
              <a:buNone/>
            </a:pPr>
            <a:endParaRPr lang="en-US"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154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845127"/>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In David’s Time – Psalm 115:3-8</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405094"/>
            <a:ext cx="8791956" cy="4607779"/>
          </a:xfrm>
        </p:spPr>
        <p:txBody>
          <a:bodyPr>
            <a:normAutofit/>
          </a:bodyPr>
          <a:lstStyle/>
          <a:p>
            <a:pPr marL="0" indent="0">
              <a:buNone/>
            </a:pPr>
            <a:r>
              <a:rPr lang="en-US" i="1" dirty="0">
                <a:latin typeface="+mj-lt"/>
              </a:rPr>
              <a:t>Our God is in the heavens; he does whatever he pleases. </a:t>
            </a:r>
          </a:p>
          <a:p>
            <a:pPr marL="0" indent="0">
              <a:buNone/>
            </a:pPr>
            <a:r>
              <a:rPr lang="en-US" i="1" dirty="0">
                <a:latin typeface="+mj-lt"/>
              </a:rPr>
              <a:t>Their idols are silver and gold, the work of men’s hands. </a:t>
            </a:r>
            <a:br>
              <a:rPr lang="en-US" dirty="0">
                <a:latin typeface="+mj-lt"/>
              </a:rPr>
            </a:br>
            <a:r>
              <a:rPr lang="en-US" i="1" dirty="0">
                <a:latin typeface="+mj-lt"/>
              </a:rPr>
              <a:t>They have mouths, but do not speak; eyes, but do not see. </a:t>
            </a:r>
            <a:br>
              <a:rPr lang="en-US" dirty="0">
                <a:latin typeface="+mj-lt"/>
              </a:rPr>
            </a:br>
            <a:r>
              <a:rPr lang="en-US" i="1" dirty="0">
                <a:latin typeface="+mj-lt"/>
              </a:rPr>
              <a:t>They have ears, but do not hear; noses, but do not smell. </a:t>
            </a:r>
            <a:br>
              <a:rPr lang="en-US" dirty="0">
                <a:latin typeface="+mj-lt"/>
              </a:rPr>
            </a:br>
            <a:r>
              <a:rPr lang="en-US" i="1" dirty="0">
                <a:latin typeface="+mj-lt"/>
              </a:rPr>
              <a:t>They have hands, but do not feel; feet, but do not walk; </a:t>
            </a:r>
            <a:br>
              <a:rPr lang="en-US" dirty="0">
                <a:latin typeface="+mj-lt"/>
              </a:rPr>
            </a:br>
            <a:r>
              <a:rPr lang="en-US" i="1" dirty="0">
                <a:latin typeface="+mj-lt"/>
              </a:rPr>
              <a:t>and they do not make a sound in their throat. </a:t>
            </a:r>
          </a:p>
          <a:p>
            <a:pPr marL="0" indent="0">
              <a:buNone/>
            </a:pPr>
            <a:r>
              <a:rPr lang="en-US" i="1" dirty="0">
                <a:latin typeface="+mj-lt"/>
              </a:rPr>
              <a:t>Those who make them are like them; so are all who trust in them. </a:t>
            </a:r>
            <a:endParaRPr lang="en-US"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55389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83491"/>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In Isaiah’s time – Isaiah 44:9-21</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618836"/>
            <a:ext cx="8791956" cy="5737519"/>
          </a:xfrm>
        </p:spPr>
        <p:txBody>
          <a:bodyPr>
            <a:noAutofit/>
          </a:bodyPr>
          <a:lstStyle/>
          <a:p>
            <a:pPr marL="0" indent="0">
              <a:buNone/>
            </a:pPr>
            <a:r>
              <a:rPr lang="en-US" sz="1600" dirty="0">
                <a:latin typeface="Times New Roman" panose="02020603050405020304" pitchFamily="18" charset="0"/>
                <a:cs typeface="Times New Roman" panose="02020603050405020304" pitchFamily="18" charset="0"/>
              </a:rPr>
              <a:t>9 All who make idols are nothing, and the things they treasure are worthless. Those who would speak up for them are blind; they are ignorant, to their own shame. 10 Who shapes a god and casts an idol, which can profit him nothing? 11 He and his kind will be put to shame; craftsmen are nothing but men. Let them all come together and take their stand; they will be brought down to terror and infamy. </a:t>
            </a:r>
          </a:p>
          <a:p>
            <a:pPr marL="0" indent="0">
              <a:buNone/>
            </a:pPr>
            <a:r>
              <a:rPr lang="en-US" sz="1600" dirty="0">
                <a:latin typeface="Times New Roman" panose="02020603050405020304" pitchFamily="18" charset="0"/>
                <a:cs typeface="Times New Roman" panose="02020603050405020304" pitchFamily="18" charset="0"/>
              </a:rPr>
              <a:t>12 The blacksmith takes a tool and works with it in the coals; he shapes an idol with hammers, he forges it with the might of his arm. He gets hungry and loses his strength; he drinks no water and grows faint. 13 The carpenter measures with a line and makes an outline with a marker; he roughs it out with chisels and marks it with compasses. He shapes it in the form of man, of man in all his glory, that it may dwell in a shrine. 14 He cut down cedars, or perhaps took a cypress or oak. He let it grow among the trees of the forest, or planted a pine, and the rain made it grow. 15 It is man's fuel for burning; some of it he takes and warms himself, he kindles a fire and bakes bread. But he also fashions a god and worships it; he makes an idol and bows down to it.</a:t>
            </a:r>
          </a:p>
          <a:p>
            <a:pPr marL="0" indent="0">
              <a:buNone/>
            </a:pPr>
            <a:r>
              <a:rPr lang="en-US" sz="1600" dirty="0">
                <a:latin typeface="Times New Roman" panose="02020603050405020304" pitchFamily="18" charset="0"/>
                <a:cs typeface="Times New Roman" panose="02020603050405020304" pitchFamily="18" charset="0"/>
              </a:rPr>
              <a:t>16 Half of the wood he burns in the fire; over it he prepares his meal, he roasts his meat and eats his fill. He also warms himself and says, "Ah! I am warm; I see the fire."17 From the rest he makes a god, his idol; he bows down to it and worships. He prays to it and says, "Save me; you are my god.“ 18 They know nothing, they understand nothing; their eyes are plastered over so they cannot see, and their minds closed so they cannot understand.</a:t>
            </a:r>
          </a:p>
          <a:p>
            <a:pPr marL="0" indent="0">
              <a:buNone/>
            </a:pPr>
            <a:r>
              <a:rPr lang="en-US" sz="1600" dirty="0">
                <a:latin typeface="Times New Roman" panose="02020603050405020304" pitchFamily="18" charset="0"/>
                <a:cs typeface="Times New Roman" panose="02020603050405020304" pitchFamily="18" charset="0"/>
              </a:rPr>
              <a:t>19 No one stops to think, no one has the knowledge or understanding to say, "Half of it I used for fuel; I even baked bread over its coals, I roasted meat and I ate. Shall I make a detestable thing from what is left? Shall I bow down to a block of wood?“ 20 He feeds on ashes, a deluded heart misleads him; he cannot save himself, or say, "Is not this thing in my right hand a lie?“ 21 "Remember these things, O Jacob, for you are my servant, O Israel. I have made you, you are my servant; O Israel, I will not forget you.</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8344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F8EF-2F43-9C48-6147-FDE0A1621187}"/>
              </a:ext>
            </a:extLst>
          </p:cNvPr>
          <p:cNvSpPr>
            <a:spLocks noGrp="1"/>
          </p:cNvSpPr>
          <p:nvPr>
            <p:ph type="title"/>
          </p:nvPr>
        </p:nvSpPr>
        <p:spPr>
          <a:xfrm>
            <a:off x="628650" y="0"/>
            <a:ext cx="7886700" cy="954641"/>
          </a:xfrm>
        </p:spPr>
        <p:txBody>
          <a:bodyPr/>
          <a:lstStyle/>
          <a:p>
            <a:r>
              <a:rPr lang="en-US" b="1" dirty="0"/>
              <a:t>In Christ’s Time – Acts 17</a:t>
            </a:r>
          </a:p>
        </p:txBody>
      </p:sp>
      <p:sp>
        <p:nvSpPr>
          <p:cNvPr id="3" name="Content Placeholder 2">
            <a:extLst>
              <a:ext uri="{FF2B5EF4-FFF2-40B4-BE49-F238E27FC236}">
                <a16:creationId xmlns:a16="http://schemas.microsoft.com/office/drawing/2014/main" id="{244EDC2C-05FD-865D-ADF9-8630D0554035}"/>
              </a:ext>
            </a:extLst>
          </p:cNvPr>
          <p:cNvSpPr>
            <a:spLocks noGrp="1"/>
          </p:cNvSpPr>
          <p:nvPr>
            <p:ph idx="1"/>
          </p:nvPr>
        </p:nvSpPr>
        <p:spPr/>
        <p:txBody>
          <a:bodyPr>
            <a:normAutofit fontScale="92500"/>
          </a:bodyPr>
          <a:lstStyle/>
          <a:p>
            <a:r>
              <a:rPr lang="en-US" dirty="0">
                <a:latin typeface="+mj-lt"/>
              </a:rPr>
              <a:t>Verse 16</a:t>
            </a:r>
          </a:p>
          <a:p>
            <a:pPr lvl="1"/>
            <a:r>
              <a:rPr lang="en-US" dirty="0">
                <a:latin typeface="+mj-lt"/>
              </a:rPr>
              <a:t>16 While Paul was waiting for them in Athens, he was greatly distressed to see that the city was full of idols.</a:t>
            </a:r>
          </a:p>
          <a:p>
            <a:r>
              <a:rPr lang="en-US" dirty="0">
                <a:latin typeface="+mj-lt"/>
              </a:rPr>
              <a:t>Verses 21-23</a:t>
            </a:r>
          </a:p>
          <a:p>
            <a:pPr lvl="1"/>
            <a:r>
              <a:rPr lang="en-US" dirty="0">
                <a:latin typeface="+mj-lt"/>
              </a:rPr>
              <a:t> 21 (All the Athenians and the foreigners who lived there spent their time doing nothing but talking about and listening to the latest ideas.)</a:t>
            </a:r>
          </a:p>
          <a:p>
            <a:pPr lvl="1"/>
            <a:r>
              <a:rPr lang="en-US" dirty="0">
                <a:latin typeface="+mj-lt"/>
              </a:rPr>
              <a:t>22 Paul then stood up in the meeting of the Areopagus and said: “People of Athens! I see that in every way you are very religious. 23 For as I walked around and looked carefully at your objects of worship, I even found an altar with this inscription: to an unknown god. So you are ignorant of the very thing you worship—and this is what I am going to proclaim to you.</a:t>
            </a:r>
          </a:p>
        </p:txBody>
      </p:sp>
      <p:sp>
        <p:nvSpPr>
          <p:cNvPr id="4" name="Footer Placeholder 3">
            <a:extLst>
              <a:ext uri="{FF2B5EF4-FFF2-40B4-BE49-F238E27FC236}">
                <a16:creationId xmlns:a16="http://schemas.microsoft.com/office/drawing/2014/main" id="{C0D89AB7-40ED-34DF-3370-1506D77BD958}"/>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5A2681A-179E-559F-CFAF-F0D10C5C5310}"/>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54239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4041525"/>
            <a:ext cx="8780016" cy="875249"/>
          </a:xfrm>
        </p:spPr>
        <p:txBody>
          <a:bodyPr>
            <a:normAutofit fontScale="90000"/>
          </a:bodyPr>
          <a:lstStyle/>
          <a:p>
            <a:r>
              <a:rPr lang="en-US" sz="4400" b="1" dirty="0">
                <a:solidFill>
                  <a:schemeClr val="tx1"/>
                </a:solidFill>
                <a:latin typeface="+mj-lt"/>
              </a:rPr>
              <a:t>How can we apply no graven images to us today?</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790936"/>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94741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678584"/>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What </a:t>
            </a:r>
            <a:r>
              <a:rPr lang="en-US" sz="3600" b="1" dirty="0">
                <a:solidFill>
                  <a:srgbClr val="000000"/>
                </a:solidFill>
                <a:latin typeface="+mj-lt"/>
                <a:ea typeface="Calibri" panose="020F0502020204030204" pitchFamily="34" charset="0"/>
                <a:cs typeface="Times New Roman" panose="02020603050405020304" pitchFamily="18" charset="0"/>
              </a:rPr>
              <a:t>About Us Today?</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1763"/>
            <a:ext cx="8791956" cy="5634481"/>
          </a:xfrm>
        </p:spPr>
        <p:txBody>
          <a:bodyPr>
            <a:normAutofit/>
          </a:bodyPr>
          <a:lstStyle/>
          <a:p>
            <a:pPr marL="0" lvl="1" indent="0" fontAlgn="base">
              <a:buNone/>
            </a:pPr>
            <a:r>
              <a:rPr lang="en-US" sz="2800" b="1" dirty="0">
                <a:latin typeface="+mj-lt"/>
              </a:rPr>
              <a:t>What is the definition of an idol today?</a:t>
            </a:r>
          </a:p>
          <a:p>
            <a:pPr marL="342900" lvl="1" indent="-342900" fontAlgn="base"/>
            <a:r>
              <a:rPr lang="en-US" dirty="0">
                <a:latin typeface="+mj-lt"/>
              </a:rPr>
              <a:t>Not just a physical representation - anything that functions as a focus for our worship - even if it has NO physical representation.</a:t>
            </a:r>
          </a:p>
          <a:p>
            <a:pPr marL="342900" lvl="1" indent="-342900" fontAlgn="base"/>
            <a:endParaRPr lang="en-US" sz="2600" dirty="0">
              <a:latin typeface="+mj-lt"/>
            </a:endParaRPr>
          </a:p>
          <a:p>
            <a:pPr marL="342900" lvl="1" indent="-342900" fontAlgn="base"/>
            <a:r>
              <a:rPr lang="en-US" dirty="0">
                <a:latin typeface="+mj-lt"/>
              </a:rPr>
              <a:t>Think in terms of God being a jealous God</a:t>
            </a:r>
          </a:p>
          <a:p>
            <a:pPr marL="800088" lvl="2" indent="-342900" fontAlgn="base"/>
            <a:r>
              <a:rPr lang="en-US" sz="2200" dirty="0">
                <a:latin typeface="+mj-lt"/>
              </a:rPr>
              <a:t>Anything that gets between us and God is an idol</a:t>
            </a:r>
          </a:p>
          <a:p>
            <a:pPr marL="800088" lvl="2" indent="-342900" fontAlgn="base"/>
            <a:r>
              <a:rPr lang="en-US" sz="2200" dirty="0">
                <a:latin typeface="+mj-lt"/>
              </a:rPr>
              <a:t>To establish any idol in our hearts is to forsake Him.</a:t>
            </a:r>
          </a:p>
          <a:p>
            <a:pPr marL="0" lvl="1" indent="0" fontAlgn="base">
              <a:buNone/>
            </a:pPr>
            <a:endParaRPr lang="en-US" sz="2800" b="1" dirty="0">
              <a:latin typeface="+mj-lt"/>
            </a:endParaRPr>
          </a:p>
          <a:p>
            <a:pPr marL="0" lvl="1" indent="0" fontAlgn="base">
              <a:buNone/>
            </a:pPr>
            <a:r>
              <a:rPr lang="en-US" sz="2800" b="1" dirty="0">
                <a:latin typeface="+mj-lt"/>
              </a:rPr>
              <a:t>What are examples of idols today?</a:t>
            </a:r>
          </a:p>
          <a:p>
            <a:pPr marL="344488" indent="-344488"/>
            <a:r>
              <a:rPr lang="en-US" sz="2400" dirty="0">
                <a:latin typeface="+mj-lt"/>
              </a:rPr>
              <a:t>Money, possessions, career, family, addiction, sports, etc. </a:t>
            </a:r>
          </a:p>
          <a:p>
            <a:pPr marL="344488" indent="-344488"/>
            <a:endParaRPr lang="en-US" sz="2400" dirty="0">
              <a:latin typeface="+mj-lt"/>
            </a:endParaRPr>
          </a:p>
          <a:p>
            <a:pPr marL="0" indent="0">
              <a:buNone/>
            </a:pPr>
            <a:r>
              <a:rPr lang="en-US" b="1" dirty="0">
                <a:latin typeface="+mj-lt"/>
              </a:rPr>
              <a:t>How do we recognize when idols creep in and prevent it?</a:t>
            </a:r>
          </a:p>
          <a:p>
            <a:pPr marL="0" indent="0">
              <a:buNone/>
            </a:pPr>
            <a:endParaRPr lang="en-US"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42580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793102"/>
          </a:xfrm>
        </p:spPr>
        <p:txBody>
          <a:bodyPr>
            <a:normAutofit/>
          </a:bodyPr>
          <a:lstStyle/>
          <a:p>
            <a:pPr marL="0" marR="0">
              <a:lnSpc>
                <a:spcPct val="107000"/>
              </a:lnSpc>
              <a:spcBef>
                <a:spcPts val="0"/>
              </a:spcBef>
              <a:spcAft>
                <a:spcPts val="0"/>
              </a:spcAft>
            </a:pPr>
            <a:r>
              <a:rPr lang="en-US" sz="3600" b="1" dirty="0">
                <a:solidFill>
                  <a:srgbClr val="000000"/>
                </a:solidFill>
                <a:effectLst/>
                <a:latin typeface="+mj-lt"/>
                <a:ea typeface="Calibri" panose="020F0502020204030204" pitchFamily="34" charset="0"/>
                <a:cs typeface="Times New Roman" panose="02020603050405020304" pitchFamily="18" charset="0"/>
              </a:rPr>
              <a:t>Focus on Christ – Support Each Other</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678585"/>
            <a:ext cx="8791956" cy="5767660"/>
          </a:xfrm>
        </p:spPr>
        <p:txBody>
          <a:bodyPr>
            <a:normAutofit lnSpcReduction="10000"/>
          </a:bodyPr>
          <a:lstStyle/>
          <a:p>
            <a:pPr marL="342900" lvl="1" indent="-342900" fontAlgn="base"/>
            <a:r>
              <a:rPr lang="en-US" sz="2000" dirty="0">
                <a:solidFill>
                  <a:srgbClr val="000000"/>
                </a:solidFill>
                <a:effectLst/>
                <a:latin typeface="+mj-lt"/>
                <a:ea typeface="Times New Roman" panose="02020603050405020304" pitchFamily="18" charset="0"/>
              </a:rPr>
              <a:t>Mistreating other people and worshiping idols have the same root: </a:t>
            </a:r>
            <a:r>
              <a:rPr lang="en-US" sz="2000" b="1" dirty="0">
                <a:solidFill>
                  <a:srgbClr val="000000"/>
                </a:solidFill>
                <a:effectLst/>
                <a:latin typeface="+mj-lt"/>
                <a:ea typeface="Times New Roman" panose="02020603050405020304" pitchFamily="18" charset="0"/>
              </a:rPr>
              <a:t>a violation of the divine image</a:t>
            </a:r>
            <a:r>
              <a:rPr lang="en-US" sz="2000" dirty="0">
                <a:solidFill>
                  <a:srgbClr val="000000"/>
                </a:solidFill>
                <a:effectLst/>
                <a:latin typeface="+mj-lt"/>
                <a:ea typeface="Times New Roman" panose="02020603050405020304" pitchFamily="18" charset="0"/>
              </a:rPr>
              <a:t> </a:t>
            </a:r>
          </a:p>
          <a:p>
            <a:pPr marL="342900" lvl="1" indent="-342900" fontAlgn="base"/>
            <a:endParaRPr lang="en-US" sz="2000" dirty="0">
              <a:solidFill>
                <a:srgbClr val="000000"/>
              </a:solidFill>
              <a:latin typeface="+mj-lt"/>
            </a:endParaRPr>
          </a:p>
          <a:p>
            <a:pPr marL="342900" lvl="1" indent="-342900" fontAlgn="base"/>
            <a:r>
              <a:rPr lang="en-US" sz="2000" dirty="0">
                <a:solidFill>
                  <a:srgbClr val="000000"/>
                </a:solidFill>
                <a:latin typeface="+mj-lt"/>
              </a:rPr>
              <a:t>Strengthen our belief / faith in God</a:t>
            </a:r>
          </a:p>
          <a:p>
            <a:pPr marL="800088" lvl="2" indent="-342900" fontAlgn="base"/>
            <a:r>
              <a:rPr lang="en-US" sz="1800" dirty="0">
                <a:solidFill>
                  <a:srgbClr val="000000"/>
                </a:solidFill>
                <a:effectLst/>
                <a:latin typeface="+mj-lt"/>
                <a:ea typeface="Times New Roman" panose="02020603050405020304" pitchFamily="18" charset="0"/>
                <a:cs typeface="Times New Roman" panose="02020603050405020304" pitchFamily="18" charset="0"/>
              </a:rPr>
              <a:t>Deut. 4:12 - didn’t see but heard on Mt. Sinai.</a:t>
            </a:r>
            <a:endParaRPr lang="en-US" sz="1800" dirty="0">
              <a:effectLst/>
              <a:latin typeface="+mj-lt"/>
              <a:ea typeface="Calibri" panose="020F0502020204030204" pitchFamily="34" charset="0"/>
              <a:cs typeface="Times New Roman" panose="02020603050405020304" pitchFamily="18" charset="0"/>
            </a:endParaRPr>
          </a:p>
          <a:p>
            <a:pPr marL="800088" lvl="2" indent="-342900" fontAlgn="base"/>
            <a:r>
              <a:rPr lang="en-US" sz="1800" dirty="0">
                <a:solidFill>
                  <a:srgbClr val="000000"/>
                </a:solidFill>
                <a:effectLst/>
                <a:latin typeface="+mj-lt"/>
                <a:ea typeface="Times New Roman" panose="02020603050405020304" pitchFamily="18" charset="0"/>
                <a:cs typeface="Times New Roman" panose="02020603050405020304" pitchFamily="18" charset="0"/>
              </a:rPr>
              <a:t>Rom. 10:17 - Faith comes by hearing - this is how God chose to reveal himself.</a:t>
            </a:r>
            <a:endParaRPr lang="en-US" sz="1800" dirty="0">
              <a:effectLst/>
              <a:latin typeface="+mj-lt"/>
              <a:ea typeface="Calibri" panose="020F0502020204030204" pitchFamily="34" charset="0"/>
              <a:cs typeface="Times New Roman" panose="02020603050405020304" pitchFamily="18" charset="0"/>
            </a:endParaRPr>
          </a:p>
          <a:p>
            <a:pPr marL="342900" lvl="1" indent="-342900" fontAlgn="base"/>
            <a:endParaRPr lang="en-US" sz="2000" dirty="0">
              <a:solidFill>
                <a:srgbClr val="000000"/>
              </a:solidFill>
              <a:effectLst/>
              <a:latin typeface="+mj-lt"/>
              <a:ea typeface="Times New Roman" panose="02020603050405020304" pitchFamily="18" charset="0"/>
              <a:cs typeface="Times New Roman" panose="02020603050405020304" pitchFamily="18" charset="0"/>
            </a:endParaRPr>
          </a:p>
          <a:p>
            <a:pPr marL="342900" lvl="1" indent="-342900" fontAlgn="base"/>
            <a:r>
              <a:rPr lang="en-US" sz="2000" dirty="0">
                <a:solidFill>
                  <a:srgbClr val="000000"/>
                </a:solidFill>
                <a:effectLst/>
                <a:latin typeface="+mj-lt"/>
                <a:ea typeface="Times New Roman" panose="02020603050405020304" pitchFamily="18" charset="0"/>
                <a:cs typeface="Times New Roman" panose="02020603050405020304" pitchFamily="18" charset="0"/>
              </a:rPr>
              <a:t>Live in this world, but not of this world</a:t>
            </a:r>
          </a:p>
          <a:p>
            <a:pPr marL="800088" lvl="2" indent="-342900" fontAlgn="base"/>
            <a:r>
              <a:rPr lang="en-US" sz="1800" dirty="0">
                <a:solidFill>
                  <a:srgbClr val="000000"/>
                </a:solidFill>
                <a:effectLst/>
                <a:latin typeface="+mj-lt"/>
                <a:ea typeface="Times New Roman" panose="02020603050405020304" pitchFamily="18" charset="0"/>
                <a:cs typeface="Times New Roman" panose="02020603050405020304" pitchFamily="18" charset="0"/>
              </a:rPr>
              <a:t>Matt. 22:17-21 - “Give to Caesar what is Caesar and to God what is God’s…”</a:t>
            </a:r>
          </a:p>
          <a:p>
            <a:pPr marL="800088" lvl="2" indent="-342900" fontAlgn="base"/>
            <a:r>
              <a:rPr lang="en-US" sz="1800" dirty="0">
                <a:solidFill>
                  <a:srgbClr val="000000"/>
                </a:solidFill>
                <a:effectLst/>
                <a:latin typeface="+mj-lt"/>
                <a:ea typeface="Calibri" panose="020F0502020204030204" pitchFamily="34" charset="0"/>
                <a:cs typeface="Times New Roman" panose="02020603050405020304" pitchFamily="18" charset="0"/>
              </a:rPr>
              <a:t>Rom. 12:1-2 - worship God in everything we do.  Heart, soul and body.  12 Therefore, I urge you, brothers and sisters, in view of God’s mercy, to offer your bodies as a living sacrifice, holy and pleasing to God—this is your true and proper worship. 2 Do not conform to the pattern of this world, but be transformed by the renewing of your mind. Then you will be able to test and approve what God’s will is—his good, pleasing and perfect will.</a:t>
            </a:r>
          </a:p>
          <a:p>
            <a:pPr marL="342900" lvl="1" indent="-342900" fontAlgn="base"/>
            <a:endParaRPr lang="en-US" sz="2000" dirty="0">
              <a:solidFill>
                <a:srgbClr val="000000"/>
              </a:solidFill>
              <a:effectLst/>
              <a:latin typeface="+mj-lt"/>
              <a:ea typeface="Times New Roman" panose="02020603050405020304" pitchFamily="18" charset="0"/>
            </a:endParaRPr>
          </a:p>
          <a:p>
            <a:pPr marL="342900" lvl="1" indent="-342900" fontAlgn="base"/>
            <a:r>
              <a:rPr lang="en-US" sz="2000" dirty="0">
                <a:solidFill>
                  <a:srgbClr val="000000"/>
                </a:solidFill>
                <a:effectLst/>
                <a:latin typeface="+mj-lt"/>
                <a:ea typeface="Times New Roman" panose="02020603050405020304" pitchFamily="18" charset="0"/>
              </a:rPr>
              <a:t>We do not need a physical representation of Christ to worship Him.  </a:t>
            </a:r>
          </a:p>
          <a:p>
            <a:pPr marL="800088" lvl="2" indent="-342900" fontAlgn="base"/>
            <a:r>
              <a:rPr lang="en-US" sz="1800" dirty="0">
                <a:latin typeface="+mj-lt"/>
              </a:rPr>
              <a:t>1 Cor 3:16 Don’t you know that you yourselves are God’s temple and that God’s Spirit dwells in your midst? </a:t>
            </a:r>
          </a:p>
          <a:p>
            <a:pPr marL="800088" lvl="2" indent="-342900" fontAlgn="base"/>
            <a:r>
              <a:rPr lang="en-US" sz="1800" dirty="0">
                <a:latin typeface="+mj-lt"/>
              </a:rPr>
              <a:t>Image of God in His church: John 17:21 - Jesus unites us to Himself so that we are made in His image.  We are one.</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18051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225296" y="1562387"/>
            <a:ext cx="6693408" cy="1065403"/>
          </a:xfrm>
        </p:spPr>
        <p:txBody>
          <a:bodyPr/>
          <a:lstStyle/>
          <a:p>
            <a:r>
              <a:rPr lang="en-US" b="1"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2441196" y="3351404"/>
            <a:ext cx="4261608" cy="2139518"/>
          </a:xfrm>
        </p:spPr>
        <p:txBody>
          <a:bodyPr>
            <a:normAutofit/>
          </a:bodyPr>
          <a:lstStyle/>
          <a:p>
            <a:r>
              <a:rPr lang="en-US" sz="2800" b="1" dirty="0">
                <a:latin typeface="+mj-lt"/>
              </a:rPr>
              <a:t>For Next Wednesday</a:t>
            </a:r>
          </a:p>
          <a:p>
            <a:endParaRPr lang="en-US" sz="2800" b="1" dirty="0">
              <a:latin typeface="+mj-lt"/>
            </a:endParaRPr>
          </a:p>
          <a:p>
            <a:r>
              <a:rPr lang="en-US" sz="2800" b="1" dirty="0">
                <a:latin typeface="+mj-lt"/>
              </a:rPr>
              <a:t>3. Lord’s Name in Vain</a:t>
            </a:r>
          </a:p>
        </p:txBody>
      </p:sp>
    </p:spTree>
    <p:extLst>
      <p:ext uri="{BB962C8B-B14F-4D97-AF65-F5344CB8AC3E}">
        <p14:creationId xmlns:p14="http://schemas.microsoft.com/office/powerpoint/2010/main" val="121738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a:xfrm>
            <a:off x="628650" y="136525"/>
            <a:ext cx="7886700" cy="751242"/>
          </a:xfrm>
        </p:spPr>
        <p:txBody>
          <a:bodyPr>
            <a:normAutofit/>
          </a:bodyPr>
          <a:lstStyle/>
          <a:p>
            <a:r>
              <a:rPr lang="en-US" sz="4000" b="1"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3664913706"/>
              </p:ext>
            </p:extLst>
          </p:nvPr>
        </p:nvGraphicFramePr>
        <p:xfrm>
          <a:off x="877225" y="1002030"/>
          <a:ext cx="7802096" cy="4853940"/>
        </p:xfrm>
        <a:graphic>
          <a:graphicData uri="http://schemas.openxmlformats.org/drawingml/2006/table">
            <a:tbl>
              <a:tblPr firstRow="1" bandRow="1">
                <a:tableStyleId>{6E25E649-3F16-4E02-A733-19D2CDBF48F0}</a:tableStyleId>
              </a:tblPr>
              <a:tblGrid>
                <a:gridCol w="1657563">
                  <a:extLst>
                    <a:ext uri="{9D8B030D-6E8A-4147-A177-3AD203B41FA5}">
                      <a16:colId xmlns:a16="http://schemas.microsoft.com/office/drawing/2014/main" val="1186317163"/>
                    </a:ext>
                  </a:extLst>
                </a:gridCol>
                <a:gridCol w="3818798">
                  <a:extLst>
                    <a:ext uri="{9D8B030D-6E8A-4147-A177-3AD203B41FA5}">
                      <a16:colId xmlns:a16="http://schemas.microsoft.com/office/drawing/2014/main" val="1758429838"/>
                    </a:ext>
                  </a:extLst>
                </a:gridCol>
                <a:gridCol w="2325735">
                  <a:extLst>
                    <a:ext uri="{9D8B030D-6E8A-4147-A177-3AD203B41FA5}">
                      <a16:colId xmlns:a16="http://schemas.microsoft.com/office/drawing/2014/main" val="3067097297"/>
                    </a:ext>
                  </a:extLst>
                </a:gridCol>
              </a:tblGrid>
              <a:tr h="272481">
                <a:tc>
                  <a:txBody>
                    <a:bodyPr/>
                    <a:lstStyle/>
                    <a:p>
                      <a:pPr algn="ctr"/>
                      <a:r>
                        <a:rPr lang="en-US" sz="2000" dirty="0">
                          <a:latin typeface="Bahnschrift" panose="020B0502040204020203" pitchFamily="34" charset="0"/>
                        </a:rPr>
                        <a:t>Date</a:t>
                      </a:r>
                    </a:p>
                  </a:txBody>
                  <a:tcPr marL="68580" marR="68580" marT="34290" marB="34290"/>
                </a:tc>
                <a:tc>
                  <a:txBody>
                    <a:bodyPr/>
                    <a:lstStyle/>
                    <a:p>
                      <a:pPr algn="ctr"/>
                      <a:r>
                        <a:rPr lang="en-US" sz="2000" dirty="0">
                          <a:latin typeface="Bahnschrift" panose="020B0502040204020203" pitchFamily="34" charset="0"/>
                        </a:rPr>
                        <a:t>Class</a:t>
                      </a:r>
                    </a:p>
                  </a:txBody>
                  <a:tcPr marL="68580" marR="68580" marT="34290" marB="34290"/>
                </a:tc>
                <a:tc>
                  <a:txBody>
                    <a:bodyPr/>
                    <a:lstStyle/>
                    <a:p>
                      <a:pPr algn="ctr"/>
                      <a:r>
                        <a:rPr lang="en-US" sz="2000" dirty="0">
                          <a:latin typeface="Bahnschrift" panose="020B0502040204020203" pitchFamily="34" charset="0"/>
                        </a:rPr>
                        <a:t>Teacher</a:t>
                      </a:r>
                    </a:p>
                  </a:txBody>
                  <a:tcPr marL="68580" marR="68580" marT="34290" marB="34290"/>
                </a:tc>
                <a:extLst>
                  <a:ext uri="{0D108BD9-81ED-4DB2-BD59-A6C34878D82A}">
                    <a16:rowId xmlns:a16="http://schemas.microsoft.com/office/drawing/2014/main" val="3619193871"/>
                  </a:ext>
                </a:extLst>
              </a:tr>
              <a:tr h="272481">
                <a:tc>
                  <a:txBody>
                    <a:bodyPr/>
                    <a:lstStyle/>
                    <a:p>
                      <a:r>
                        <a:rPr lang="en-US" sz="2000" dirty="0">
                          <a:latin typeface="Bahnschrift" panose="020B0502040204020203" pitchFamily="34" charset="0"/>
                        </a:rPr>
                        <a:t>Wed. 1/18</a:t>
                      </a:r>
                    </a:p>
                  </a:txBody>
                  <a:tcPr marL="68580" marR="68580" marT="34290" marB="34290"/>
                </a:tc>
                <a:tc>
                  <a:txBody>
                    <a:bodyPr/>
                    <a:lstStyle/>
                    <a:p>
                      <a:r>
                        <a:rPr lang="en-US" sz="2000" dirty="0">
                          <a:latin typeface="Bahnschrift" panose="020B0502040204020203" pitchFamily="34" charset="0"/>
                        </a:rPr>
                        <a:t>Class Introduction </a:t>
                      </a:r>
                    </a:p>
                  </a:txBody>
                  <a:tcPr marL="68580" marR="68580" marT="34290" marB="34290"/>
                </a:tc>
                <a:tc>
                  <a:txBody>
                    <a:bodyPr/>
                    <a:lstStyle/>
                    <a:p>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4156605872"/>
                  </a:ext>
                </a:extLst>
              </a:tr>
              <a:tr h="272481">
                <a:tc>
                  <a:txBody>
                    <a:bodyPr/>
                    <a:lstStyle/>
                    <a:p>
                      <a:r>
                        <a:rPr lang="en-US" sz="2000" dirty="0">
                          <a:latin typeface="Bahnschrift" panose="020B0502040204020203" pitchFamily="34" charset="0"/>
                        </a:rPr>
                        <a:t>Sun. 1/22</a:t>
                      </a:r>
                    </a:p>
                  </a:txBody>
                  <a:tcPr marL="68580" marR="68580" marT="34290" marB="34290"/>
                </a:tc>
                <a:tc>
                  <a:txBody>
                    <a:bodyPr/>
                    <a:lstStyle/>
                    <a:p>
                      <a:r>
                        <a:rPr lang="en-US" sz="2000" dirty="0">
                          <a:latin typeface="Bahnschrift" panose="020B0502040204020203" pitchFamily="34" charset="0"/>
                        </a:rPr>
                        <a:t>Bellaire Business Meeting </a:t>
                      </a:r>
                    </a:p>
                  </a:txBody>
                  <a:tcPr marL="68580" marR="68580" marT="34290" marB="34290"/>
                </a:tc>
                <a:tc>
                  <a:txBody>
                    <a:bodyPr/>
                    <a:lstStyle/>
                    <a:p>
                      <a:r>
                        <a:rPr lang="en-US" sz="2000" dirty="0">
                          <a:latin typeface="Bahnschrift" panose="020B0502040204020203" pitchFamily="34" charset="0"/>
                        </a:rPr>
                        <a:t>N/A</a:t>
                      </a:r>
                    </a:p>
                  </a:txBody>
                  <a:tcPr marL="68580" marR="68580" marT="34290" marB="34290"/>
                </a:tc>
                <a:extLst>
                  <a:ext uri="{0D108BD9-81ED-4DB2-BD59-A6C34878D82A}">
                    <a16:rowId xmlns:a16="http://schemas.microsoft.com/office/drawing/2014/main" val="219016917"/>
                  </a:ext>
                </a:extLst>
              </a:tr>
              <a:tr h="272481">
                <a:tc>
                  <a:txBody>
                    <a:bodyPr/>
                    <a:lstStyle/>
                    <a:p>
                      <a:r>
                        <a:rPr lang="en-US" sz="2000" dirty="0">
                          <a:latin typeface="Bahnschrift" panose="020B0502040204020203" pitchFamily="34" charset="0"/>
                        </a:rPr>
                        <a:t>Wed. 1/25</a:t>
                      </a:r>
                    </a:p>
                  </a:txBody>
                  <a:tcPr marL="68580" marR="68580" marT="34290" marB="34290"/>
                </a:tc>
                <a:tc>
                  <a:txBody>
                    <a:bodyPr/>
                    <a:lstStyle/>
                    <a:p>
                      <a:r>
                        <a:rPr lang="en-US" sz="2000" dirty="0">
                          <a:latin typeface="Bahnschrift" panose="020B0502040204020203" pitchFamily="34" charset="0"/>
                        </a:rPr>
                        <a:t>No Other Gods Before Me</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23040058"/>
                  </a:ext>
                </a:extLst>
              </a:tr>
              <a:tr h="272481">
                <a:tc>
                  <a:txBody>
                    <a:bodyPr/>
                    <a:lstStyle/>
                    <a:p>
                      <a:r>
                        <a:rPr lang="en-US" sz="2000" dirty="0">
                          <a:latin typeface="Bahnschrift" panose="020B0502040204020203" pitchFamily="34" charset="0"/>
                        </a:rPr>
                        <a:t>Sun. 1/29</a:t>
                      </a:r>
                    </a:p>
                  </a:txBody>
                  <a:tcPr marL="68580" marR="68580" marT="34290" marB="34290"/>
                </a:tc>
                <a:tc>
                  <a:txBody>
                    <a:bodyPr/>
                    <a:lstStyle/>
                    <a:p>
                      <a:r>
                        <a:rPr lang="en-US" sz="2000" dirty="0">
                          <a:latin typeface="Bahnschrift" panose="020B0502040204020203" pitchFamily="34" charset="0"/>
                        </a:rPr>
                        <a:t>No Graven Images </a:t>
                      </a:r>
                    </a:p>
                  </a:txBody>
                  <a:tcPr marL="68580" marR="68580" marT="34290" marB="34290"/>
                </a:tc>
                <a:tc>
                  <a:txBody>
                    <a:bodyPr/>
                    <a:lstStyle/>
                    <a:p>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415991692"/>
                  </a:ext>
                </a:extLst>
              </a:tr>
              <a:tr h="272481">
                <a:tc>
                  <a:txBody>
                    <a:bodyPr/>
                    <a:lstStyle/>
                    <a:p>
                      <a:r>
                        <a:rPr lang="en-US" sz="2000" dirty="0">
                          <a:latin typeface="Bahnschrift" panose="020B0502040204020203" pitchFamily="34" charset="0"/>
                        </a:rPr>
                        <a:t>Wed. 2/1</a:t>
                      </a:r>
                    </a:p>
                  </a:txBody>
                  <a:tcPr marL="68580" marR="68580" marT="34290" marB="34290"/>
                </a:tc>
                <a:tc>
                  <a:txBody>
                    <a:bodyPr/>
                    <a:lstStyle/>
                    <a:p>
                      <a:r>
                        <a:rPr lang="en-US" sz="2000" dirty="0">
                          <a:latin typeface="Bahnschrift" panose="020B0502040204020203" pitchFamily="34" charset="0"/>
                        </a:rPr>
                        <a:t>Lord’s Name in Vain </a:t>
                      </a:r>
                    </a:p>
                  </a:txBody>
                  <a:tcPr marL="68580" marR="68580" marT="34290" marB="34290"/>
                </a:tc>
                <a:tc>
                  <a:txBody>
                    <a:bodyPr/>
                    <a:lstStyle/>
                    <a:p>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972019432"/>
                  </a:ext>
                </a:extLst>
              </a:tr>
              <a:tr h="272481">
                <a:tc>
                  <a:txBody>
                    <a:bodyPr/>
                    <a:lstStyle/>
                    <a:p>
                      <a:r>
                        <a:rPr lang="en-US" sz="2000" dirty="0">
                          <a:latin typeface="Bahnschrift" panose="020B0502040204020203" pitchFamily="34" charset="0"/>
                        </a:rPr>
                        <a:t>Sun. 2/5</a:t>
                      </a:r>
                    </a:p>
                  </a:txBody>
                  <a:tcPr marL="68580" marR="68580" marT="34290" marB="34290"/>
                </a:tc>
                <a:tc>
                  <a:txBody>
                    <a:bodyPr/>
                    <a:lstStyle/>
                    <a:p>
                      <a:r>
                        <a:rPr lang="en-US" sz="2000" dirty="0">
                          <a:latin typeface="Bahnschrift" panose="020B0502040204020203" pitchFamily="34" charset="0"/>
                        </a:rPr>
                        <a:t>Remember the Sabbath Day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1280986965"/>
                  </a:ext>
                </a:extLst>
              </a:tr>
              <a:tr h="272481">
                <a:tc>
                  <a:txBody>
                    <a:bodyPr/>
                    <a:lstStyle/>
                    <a:p>
                      <a:r>
                        <a:rPr lang="en-US" sz="2000" dirty="0">
                          <a:latin typeface="Bahnschrift" panose="020B0502040204020203" pitchFamily="34" charset="0"/>
                        </a:rPr>
                        <a:t>Wed. 2/8</a:t>
                      </a:r>
                    </a:p>
                  </a:txBody>
                  <a:tcPr marL="68580" marR="68580" marT="34290" marB="34290"/>
                </a:tc>
                <a:tc>
                  <a:txBody>
                    <a:bodyPr/>
                    <a:lstStyle/>
                    <a:p>
                      <a:r>
                        <a:rPr lang="en-US" sz="2000" dirty="0">
                          <a:latin typeface="Bahnschrift" panose="020B0502040204020203" pitchFamily="34" charset="0"/>
                        </a:rPr>
                        <a:t>Honor your Father and Mother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303999704"/>
                  </a:ext>
                </a:extLst>
              </a:tr>
              <a:tr h="272481">
                <a:tc>
                  <a:txBody>
                    <a:bodyPr/>
                    <a:lstStyle/>
                    <a:p>
                      <a:r>
                        <a:rPr lang="en-US" sz="2000" dirty="0">
                          <a:latin typeface="Bahnschrift" panose="020B0502040204020203" pitchFamily="34" charset="0"/>
                        </a:rPr>
                        <a:t>Sun. 2/12</a:t>
                      </a:r>
                    </a:p>
                  </a:txBody>
                  <a:tcPr marL="68580" marR="68580" marT="34290" marB="34290"/>
                </a:tc>
                <a:tc>
                  <a:txBody>
                    <a:bodyPr/>
                    <a:lstStyle/>
                    <a:p>
                      <a:r>
                        <a:rPr lang="en-US" sz="2000" dirty="0">
                          <a:latin typeface="Bahnschrift" panose="020B0502040204020203" pitchFamily="34" charset="0"/>
                        </a:rPr>
                        <a:t>Do Not Murder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9223779"/>
                  </a:ext>
                </a:extLst>
              </a:tr>
              <a:tr h="272481">
                <a:tc>
                  <a:txBody>
                    <a:bodyPr/>
                    <a:lstStyle/>
                    <a:p>
                      <a:r>
                        <a:rPr lang="en-US" sz="2000" dirty="0">
                          <a:latin typeface="Bahnschrift" panose="020B0502040204020203" pitchFamily="34" charset="0"/>
                        </a:rPr>
                        <a:t>Wed. 2/15</a:t>
                      </a:r>
                    </a:p>
                  </a:txBody>
                  <a:tcPr marL="68580" marR="68580" marT="34290" marB="34290"/>
                </a:tc>
                <a:tc>
                  <a:txBody>
                    <a:bodyPr/>
                    <a:lstStyle/>
                    <a:p>
                      <a:r>
                        <a:rPr lang="en-US" sz="2000" dirty="0">
                          <a:latin typeface="Bahnschrift" panose="020B0502040204020203" pitchFamily="34" charset="0"/>
                        </a:rPr>
                        <a:t>Do Not Commit Adultery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Robert McDonald</a:t>
                      </a:r>
                    </a:p>
                  </a:txBody>
                  <a:tcPr marL="68580" marR="68580" marT="34290" marB="34290"/>
                </a:tc>
                <a:extLst>
                  <a:ext uri="{0D108BD9-81ED-4DB2-BD59-A6C34878D82A}">
                    <a16:rowId xmlns:a16="http://schemas.microsoft.com/office/drawing/2014/main" val="2329284091"/>
                  </a:ext>
                </a:extLst>
              </a:tr>
              <a:tr h="272481">
                <a:tc>
                  <a:txBody>
                    <a:bodyPr/>
                    <a:lstStyle/>
                    <a:p>
                      <a:r>
                        <a:rPr lang="en-US" sz="2000" dirty="0">
                          <a:latin typeface="Bahnschrift" panose="020B0502040204020203" pitchFamily="34" charset="0"/>
                        </a:rPr>
                        <a:t>Sun. 2/19</a:t>
                      </a:r>
                    </a:p>
                  </a:txBody>
                  <a:tcPr marL="68580" marR="68580" marT="34290" marB="34290"/>
                </a:tc>
                <a:tc>
                  <a:txBody>
                    <a:bodyPr/>
                    <a:lstStyle/>
                    <a:p>
                      <a:r>
                        <a:rPr lang="en-US" sz="2000" dirty="0">
                          <a:latin typeface="Bahnschrift" panose="020B0502040204020203" pitchFamily="34" charset="0"/>
                        </a:rPr>
                        <a:t>Do Not Steal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2041149782"/>
                  </a:ext>
                </a:extLst>
              </a:tr>
              <a:tr h="272481">
                <a:tc>
                  <a:txBody>
                    <a:bodyPr/>
                    <a:lstStyle/>
                    <a:p>
                      <a:r>
                        <a:rPr lang="en-US" sz="2000" dirty="0">
                          <a:latin typeface="Bahnschrift" panose="020B0502040204020203" pitchFamily="34" charset="0"/>
                        </a:rPr>
                        <a:t>Wed. 2/22</a:t>
                      </a:r>
                    </a:p>
                  </a:txBody>
                  <a:tcPr marL="68580" marR="68580" marT="34290" marB="34290"/>
                </a:tc>
                <a:tc>
                  <a:txBody>
                    <a:bodyPr/>
                    <a:lstStyle/>
                    <a:p>
                      <a:r>
                        <a:rPr lang="en-US" sz="2000" dirty="0">
                          <a:latin typeface="Bahnschrift" panose="020B0502040204020203" pitchFamily="34" charset="0"/>
                        </a:rPr>
                        <a:t>Do Not Bear False Witness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511816182"/>
                  </a:ext>
                </a:extLst>
              </a:tr>
              <a:tr h="272481">
                <a:tc>
                  <a:txBody>
                    <a:bodyPr/>
                    <a:lstStyle/>
                    <a:p>
                      <a:r>
                        <a:rPr lang="en-US" sz="2000" dirty="0">
                          <a:latin typeface="Bahnschrift" panose="020B0502040204020203" pitchFamily="34" charset="0"/>
                        </a:rPr>
                        <a:t>Sun. 2/26</a:t>
                      </a:r>
                    </a:p>
                  </a:txBody>
                  <a:tcPr marL="68580" marR="68580" marT="34290" marB="34290"/>
                </a:tc>
                <a:tc>
                  <a:txBody>
                    <a:bodyPr/>
                    <a:lstStyle/>
                    <a:p>
                      <a:r>
                        <a:rPr lang="en-US" sz="2000" dirty="0">
                          <a:latin typeface="Bahnschrift" panose="020B0502040204020203" pitchFamily="34" charset="0"/>
                        </a:rPr>
                        <a:t>Do Not Covet / Class Conclusion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Bahnschrift" panose="020B0502040204020203" pitchFamily="34" charset="0"/>
                        </a:rPr>
                        <a:t>David Haley</a:t>
                      </a:r>
                    </a:p>
                  </a:txBody>
                  <a:tcPr marL="68580" marR="68580" marT="34290" marB="34290"/>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pPr defTabSz="685800"/>
            <a:r>
              <a:rPr lang="en-US" dirty="0">
                <a:solidFill>
                  <a:srgbClr val="000000"/>
                </a:solidFill>
              </a:rPr>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pPr defTabSz="685800"/>
            <a:fld id="{294A09A9-5501-47C1-A89A-A340965A2BE2}" type="slidenum">
              <a:rPr lang="en-US">
                <a:solidFill>
                  <a:srgbClr val="000000"/>
                </a:solidFill>
              </a:rPr>
              <a:pPr defTabSz="685800"/>
              <a:t>19</a:t>
            </a:fld>
            <a:endParaRPr lang="en-US" dirty="0">
              <a:solidFill>
                <a:srgbClr val="000000"/>
              </a:solidFill>
            </a:endParaRPr>
          </a:p>
        </p:txBody>
      </p:sp>
    </p:spTree>
    <p:extLst>
      <p:ext uri="{BB962C8B-B14F-4D97-AF65-F5344CB8AC3E}">
        <p14:creationId xmlns:p14="http://schemas.microsoft.com/office/powerpoint/2010/main" val="44943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FAB2E-9215-400F-B8DA-041EFA24FE75}"/>
              </a:ext>
            </a:extLst>
          </p:cNvPr>
          <p:cNvSpPr>
            <a:spLocks noGrp="1"/>
          </p:cNvSpPr>
          <p:nvPr>
            <p:ph type="title"/>
          </p:nvPr>
        </p:nvSpPr>
        <p:spPr>
          <a:xfrm>
            <a:off x="557628" y="136520"/>
            <a:ext cx="7886700" cy="1325880"/>
          </a:xfrm>
        </p:spPr>
        <p:txBody>
          <a:bodyPr>
            <a:noAutofit/>
          </a:bodyPr>
          <a:lstStyle/>
          <a:p>
            <a:r>
              <a:rPr lang="en-US" sz="4800" u="sng" dirty="0">
                <a:latin typeface="Bahnschrift" panose="020B0502040204020203" pitchFamily="34" charset="0"/>
              </a:rPr>
              <a:t>READ: EXODUS 20:1-6</a:t>
            </a:r>
          </a:p>
        </p:txBody>
      </p:sp>
      <p:sp>
        <p:nvSpPr>
          <p:cNvPr id="7" name="Content Placeholder 6">
            <a:extLst>
              <a:ext uri="{FF2B5EF4-FFF2-40B4-BE49-F238E27FC236}">
                <a16:creationId xmlns:a16="http://schemas.microsoft.com/office/drawing/2014/main" id="{DD20AD67-BF94-45F7-81ED-141C58FCDABF}"/>
              </a:ext>
            </a:extLst>
          </p:cNvPr>
          <p:cNvSpPr>
            <a:spLocks noGrp="1"/>
          </p:cNvSpPr>
          <p:nvPr>
            <p:ph idx="1"/>
          </p:nvPr>
        </p:nvSpPr>
        <p:spPr/>
        <p:txBody>
          <a:bodyPr>
            <a:noAutofit/>
          </a:bodyPr>
          <a:lstStyle/>
          <a:p>
            <a:pPr marL="0" indent="0">
              <a:buNone/>
            </a:pPr>
            <a:r>
              <a:rPr lang="en-US" dirty="0">
                <a:latin typeface="Arial Rounded MT Bold" panose="020F0704030504030204" pitchFamily="34" charset="0"/>
              </a:rPr>
              <a:t>Review / Reflect on Passage</a:t>
            </a:r>
          </a:p>
          <a:p>
            <a:pPr marL="0" indent="0">
              <a:buNone/>
            </a:pPr>
            <a:endParaRPr lang="en-US" dirty="0">
              <a:latin typeface="Arial Rounded MT Bold" panose="020F0704030504030204" pitchFamily="34" charset="0"/>
            </a:endParaRPr>
          </a:p>
          <a:p>
            <a:pPr marL="0" indent="0">
              <a:buNone/>
            </a:pPr>
            <a:r>
              <a:rPr lang="en-US" dirty="0">
                <a:latin typeface="Arial Rounded MT Bold" panose="020F0704030504030204" pitchFamily="34" charset="0"/>
              </a:rPr>
              <a:t>Topics for our class today:</a:t>
            </a:r>
          </a:p>
          <a:p>
            <a:pPr marL="971539" lvl="1" indent="-514350">
              <a:buFont typeface="+mj-lt"/>
              <a:buAutoNum type="arabicPeriod"/>
            </a:pPr>
            <a:r>
              <a:rPr lang="en-US" dirty="0">
                <a:latin typeface="Arial Rounded MT Bold" panose="020F0704030504030204" pitchFamily="34" charset="0"/>
              </a:rPr>
              <a:t>What is a graven image and why is it bad?</a:t>
            </a:r>
          </a:p>
          <a:p>
            <a:pPr marL="971539" lvl="1" indent="-514350">
              <a:buFont typeface="+mj-lt"/>
              <a:buAutoNum type="arabicPeriod"/>
            </a:pPr>
            <a:r>
              <a:rPr lang="en-US" dirty="0">
                <a:latin typeface="Arial Rounded MT Bold" panose="020F0704030504030204" pitchFamily="34" charset="0"/>
              </a:rPr>
              <a:t>What was God’s purpose regarding this commandment for His People at Mt Sinai?</a:t>
            </a:r>
          </a:p>
          <a:p>
            <a:pPr marL="971539" lvl="1" indent="-514350">
              <a:buFont typeface="+mj-lt"/>
              <a:buAutoNum type="arabicPeriod"/>
            </a:pPr>
            <a:r>
              <a:rPr lang="en-US" dirty="0">
                <a:latin typeface="Arial Rounded MT Bold" panose="020F0704030504030204" pitchFamily="34" charset="0"/>
              </a:rPr>
              <a:t>What does God want us to learn / know / do today?</a:t>
            </a:r>
          </a:p>
        </p:txBody>
      </p:sp>
      <p:sp>
        <p:nvSpPr>
          <p:cNvPr id="4" name="Footer Placeholder 3">
            <a:extLst>
              <a:ext uri="{FF2B5EF4-FFF2-40B4-BE49-F238E27FC236}">
                <a16:creationId xmlns:a16="http://schemas.microsoft.com/office/drawing/2014/main" id="{6BED35D5-B86B-47A7-BC9A-1420C7B16C15}"/>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175DD6BA-5A88-41BA-BDF8-4298C499EE26}"/>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98089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3695295"/>
            <a:ext cx="8780016" cy="875249"/>
          </a:xfrm>
        </p:spPr>
        <p:txBody>
          <a:bodyPr>
            <a:normAutofit/>
          </a:bodyPr>
          <a:lstStyle/>
          <a:p>
            <a:r>
              <a:rPr lang="en-US" sz="4400" b="1" dirty="0">
                <a:solidFill>
                  <a:schemeClr val="tx1"/>
                </a:solidFill>
                <a:latin typeface="+mj-lt"/>
              </a:rPr>
              <a:t>What exactly IS a Graven Image?</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1053" y="4790936"/>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9176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770969"/>
          </a:xfrm>
        </p:spPr>
        <p:txBody>
          <a:bodyPr>
            <a:normAutofit/>
          </a:bodyPr>
          <a:lstStyle/>
          <a:p>
            <a:r>
              <a:rPr lang="en-US" sz="3600" b="1" dirty="0">
                <a:latin typeface="+mj-lt"/>
              </a:rPr>
              <a:t>Commandment 2 – </a:t>
            </a:r>
            <a:r>
              <a:rPr lang="en-US" sz="3600" b="1" dirty="0"/>
              <a:t>No Graven Images</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100831"/>
            <a:ext cx="8791956" cy="5054695"/>
          </a:xfrm>
        </p:spPr>
        <p:txBody>
          <a:bodyPr>
            <a:normAutofit fontScale="92500" lnSpcReduction="10000"/>
          </a:bodyPr>
          <a:lstStyle/>
          <a:p>
            <a:pPr marL="0" indent="0">
              <a:buNone/>
            </a:pPr>
            <a:r>
              <a:rPr lang="en-US" sz="3600" b="1" dirty="0">
                <a:latin typeface="+mj-lt"/>
              </a:rPr>
              <a:t>What does the text say?</a:t>
            </a:r>
          </a:p>
          <a:p>
            <a:pPr marL="0" indent="0">
              <a:buNone/>
            </a:pPr>
            <a:endParaRPr lang="en-US" sz="2600" dirty="0">
              <a:latin typeface="+mj-lt"/>
            </a:endParaRPr>
          </a:p>
          <a:p>
            <a:pPr marL="0" indent="0">
              <a:buNone/>
            </a:pPr>
            <a:r>
              <a:rPr lang="en-US" b="1" dirty="0">
                <a:latin typeface="+mj-lt"/>
              </a:rPr>
              <a:t>Exodus 20:4-6 (NASB) </a:t>
            </a:r>
          </a:p>
          <a:p>
            <a:pPr marL="0" indent="0">
              <a:buNone/>
            </a:pPr>
            <a:r>
              <a:rPr lang="en-US" dirty="0">
                <a:latin typeface="+mj-lt"/>
              </a:rPr>
              <a:t>“(4) You shall not make for yourself an idol [KJV “</a:t>
            </a:r>
            <a:r>
              <a:rPr lang="en-US" i="1" dirty="0">
                <a:latin typeface="+mj-lt"/>
              </a:rPr>
              <a:t>carved image</a:t>
            </a:r>
            <a:r>
              <a:rPr lang="en-US" dirty="0">
                <a:latin typeface="+mj-lt"/>
              </a:rPr>
              <a:t>”], or any likeness of what is in heaven above or on the earth beneath or in the water under the earth.  </a:t>
            </a:r>
          </a:p>
          <a:p>
            <a:pPr marL="0" indent="0">
              <a:buNone/>
            </a:pPr>
            <a:r>
              <a:rPr lang="en-US" dirty="0">
                <a:latin typeface="+mj-lt"/>
              </a:rPr>
              <a:t>(5) You shall not worship them or serve them; for I, the Lord your God, am a jealous God, visiting the iniquity of the fathers on the children, on the third and the fourth generations of those who hate Me, </a:t>
            </a:r>
          </a:p>
          <a:p>
            <a:pPr marL="0" indent="0">
              <a:buNone/>
            </a:pPr>
            <a:r>
              <a:rPr lang="en-US" dirty="0">
                <a:latin typeface="+mj-lt"/>
              </a:rPr>
              <a:t>(6) but showing lovingkindness to thousands, to those who love Me and keep My commandments.</a:t>
            </a:r>
            <a:endParaRPr lang="en-US" sz="36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5605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90165"/>
            <a:ext cx="7886700" cy="770969"/>
          </a:xfrm>
        </p:spPr>
        <p:txBody>
          <a:bodyPr>
            <a:normAutofit/>
          </a:bodyPr>
          <a:lstStyle/>
          <a:p>
            <a:r>
              <a:rPr lang="en-US" sz="3600" b="1" dirty="0">
                <a:latin typeface="+mj-lt"/>
              </a:rPr>
              <a:t>What does </a:t>
            </a:r>
            <a:r>
              <a:rPr lang="en-US" sz="3600" b="1" dirty="0"/>
              <a:t>Graven Image mean?</a:t>
            </a:r>
            <a:endParaRPr lang="en-US" sz="3600" b="1" dirty="0">
              <a:latin typeface="+mj-lt"/>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6022" y="989994"/>
            <a:ext cx="8791956" cy="5054695"/>
          </a:xfrm>
        </p:spPr>
        <p:txBody>
          <a:bodyPr>
            <a:normAutofit/>
          </a:bodyPr>
          <a:lstStyle/>
          <a:p>
            <a:pPr marL="0" indent="0">
              <a:buNone/>
            </a:pPr>
            <a:r>
              <a:rPr lang="en-US" b="1" dirty="0">
                <a:latin typeface="+mj-lt"/>
              </a:rPr>
              <a:t>Exodus 20:4-6 (NASB) – Strong’s Concordance </a:t>
            </a:r>
          </a:p>
          <a:p>
            <a:pPr marL="0" indent="0">
              <a:buNone/>
            </a:pPr>
            <a:r>
              <a:rPr lang="en-US" sz="2400" b="1" dirty="0">
                <a:latin typeface="+mj-lt"/>
                <a:hlinkClick r:id="rId2" tooltip="Biblos Lexicon"/>
              </a:rPr>
              <a:t>Exodus 20:4</a:t>
            </a:r>
            <a:r>
              <a:rPr lang="en-US" sz="2400" b="1" dirty="0">
                <a:latin typeface="+mj-lt"/>
              </a:rPr>
              <a:t> - </a:t>
            </a:r>
            <a:r>
              <a:rPr lang="en-US" b="1" dirty="0" err="1"/>
              <a:t>pesel</a:t>
            </a:r>
            <a:r>
              <a:rPr lang="en-US" b="1" dirty="0"/>
              <a:t>: an idol, image</a:t>
            </a:r>
            <a:br>
              <a:rPr lang="en-US" sz="2400" dirty="0">
                <a:latin typeface="+mj-lt"/>
              </a:rPr>
            </a:br>
            <a:r>
              <a:rPr lang="en-US" sz="2400" dirty="0">
                <a:latin typeface="+mj-lt"/>
                <a:hlinkClick r:id="rId3" tooltip="Hebrew"/>
              </a:rPr>
              <a:t>HEB:</a:t>
            </a:r>
            <a:r>
              <a:rPr lang="en-US" sz="2400" dirty="0">
                <a:latin typeface="+mj-lt"/>
              </a:rPr>
              <a:t> </a:t>
            </a:r>
            <a:r>
              <a:rPr lang="he-IL" sz="2400" dirty="0"/>
              <a:t>תַֽעֲשֶׂ֨ה־ לְךָ֥֣ </a:t>
            </a:r>
            <a:r>
              <a:rPr lang="he-IL" sz="2400" b="1" dirty="0"/>
              <a:t>פֶ֣֙סֶל֙ ׀ </a:t>
            </a:r>
            <a:r>
              <a:rPr lang="he-IL" sz="2400" dirty="0"/>
              <a:t>וְכָל־ תְּמוּנָ֡֔ה</a:t>
            </a:r>
            <a:br>
              <a:rPr lang="he-IL" sz="2400" dirty="0"/>
            </a:br>
            <a:r>
              <a:rPr lang="en-US" sz="2400" dirty="0">
                <a:latin typeface="+mj-lt"/>
                <a:hlinkClick r:id="rId4" tooltip="New American Standard Bible"/>
              </a:rPr>
              <a:t>NAS:</a:t>
            </a:r>
            <a:r>
              <a:rPr lang="en-US" sz="2400" dirty="0">
                <a:latin typeface="+mj-lt"/>
              </a:rPr>
              <a:t> You shall not make </a:t>
            </a:r>
            <a:r>
              <a:rPr lang="en-US" sz="2400" i="1" dirty="0">
                <a:latin typeface="+mj-lt"/>
              </a:rPr>
              <a:t>for yourself an idol,</a:t>
            </a:r>
            <a:r>
              <a:rPr lang="en-US" sz="2400" dirty="0">
                <a:latin typeface="+mj-lt"/>
              </a:rPr>
              <a:t> or any</a:t>
            </a:r>
            <a:br>
              <a:rPr lang="en-US" sz="2400" dirty="0">
                <a:latin typeface="+mj-lt"/>
              </a:rPr>
            </a:br>
            <a:r>
              <a:rPr lang="en-US" sz="2400" dirty="0">
                <a:latin typeface="+mj-lt"/>
                <a:hlinkClick r:id="rId5" tooltip="King James Bible with Strong's"/>
              </a:rPr>
              <a:t>KJV:</a:t>
            </a:r>
            <a:r>
              <a:rPr lang="en-US" sz="2400" dirty="0">
                <a:latin typeface="+mj-lt"/>
              </a:rPr>
              <a:t> Thou shalt not make </a:t>
            </a:r>
            <a:r>
              <a:rPr lang="en-US" sz="2400" i="1" dirty="0">
                <a:latin typeface="+mj-lt"/>
              </a:rPr>
              <a:t>unto thee any graven image,</a:t>
            </a:r>
            <a:r>
              <a:rPr lang="en-US" sz="2400" dirty="0">
                <a:latin typeface="+mj-lt"/>
              </a:rPr>
              <a:t> or any likeness</a:t>
            </a:r>
            <a:br>
              <a:rPr lang="en-US" sz="2400" dirty="0">
                <a:latin typeface="+mj-lt"/>
              </a:rPr>
            </a:br>
            <a:r>
              <a:rPr lang="en-US" sz="2400" dirty="0">
                <a:latin typeface="+mj-lt"/>
                <a:hlinkClick r:id="rId6" tooltip="Biblos Interlinear Bible"/>
              </a:rPr>
              <a:t>INT:</a:t>
            </a:r>
            <a:r>
              <a:rPr lang="en-US" sz="2400" dirty="0">
                <a:latin typeface="+mj-lt"/>
              </a:rPr>
              <a:t> shall not make </a:t>
            </a:r>
            <a:r>
              <a:rPr lang="en-US" sz="2400" i="1" dirty="0">
                <a:latin typeface="+mj-lt"/>
              </a:rPr>
              <a:t>an idol</a:t>
            </a:r>
            <a:r>
              <a:rPr lang="en-US" sz="2400" dirty="0">
                <a:latin typeface="+mj-lt"/>
              </a:rPr>
              <a:t> any likeness</a:t>
            </a:r>
          </a:p>
          <a:p>
            <a:pPr marL="0" indent="0">
              <a:buNone/>
            </a:pPr>
            <a:endParaRPr lang="en-US" b="1" dirty="0">
              <a:latin typeface="+mj-lt"/>
            </a:endParaRPr>
          </a:p>
          <a:p>
            <a:pPr marL="0" indent="0">
              <a:buNone/>
            </a:pPr>
            <a:r>
              <a:rPr lang="en-US" b="1" dirty="0">
                <a:latin typeface="+mj-lt"/>
              </a:rPr>
              <a:t>Deuteronomy 27:15 (NIV – Parallel Passage)</a:t>
            </a:r>
          </a:p>
          <a:p>
            <a:pPr marL="0" indent="0">
              <a:buNone/>
            </a:pPr>
            <a:r>
              <a:rPr lang="en-US" sz="2400" dirty="0">
                <a:latin typeface="+mj-lt"/>
              </a:rPr>
              <a:t>“Cursed is anyone who makes an idol—a thing detestable to the LORD, the work of skilled hands—and sets it up in secret.” Then all the people shall say, “Amen!”</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307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628650" y="0"/>
            <a:ext cx="7886700" cy="813161"/>
          </a:xfrm>
        </p:spPr>
        <p:txBody>
          <a:bodyPr>
            <a:normAutofit/>
          </a:bodyPr>
          <a:lstStyle/>
          <a:p>
            <a:r>
              <a:rPr lang="en-US" sz="3600" b="1" dirty="0">
                <a:latin typeface="+mj-lt"/>
              </a:rPr>
              <a:t>Commandment 2 – No Graven Images</a:t>
            </a: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813162"/>
            <a:ext cx="8791956" cy="5720804"/>
          </a:xfrm>
        </p:spPr>
        <p:txBody>
          <a:bodyPr>
            <a:normAutofit fontScale="85000" lnSpcReduction="20000"/>
          </a:bodyPr>
          <a:lstStyle/>
          <a:p>
            <a:pPr marL="0" indent="0">
              <a:buNone/>
            </a:pPr>
            <a:r>
              <a:rPr lang="en-US" sz="3600" b="1" dirty="0">
                <a:solidFill>
                  <a:srgbClr val="0070C0"/>
                </a:solidFill>
                <a:latin typeface="+mj-lt"/>
              </a:rPr>
              <a:t>What are the people NOT to do?</a:t>
            </a:r>
          </a:p>
          <a:p>
            <a:pPr marL="0" indent="0">
              <a:buNone/>
            </a:pPr>
            <a:r>
              <a:rPr lang="en-US" b="1" dirty="0">
                <a:latin typeface="+mj-lt"/>
              </a:rPr>
              <a:t>Exodus 20:4-6 (NASB) </a:t>
            </a:r>
          </a:p>
          <a:p>
            <a:pPr marL="0" indent="0">
              <a:buNone/>
            </a:pPr>
            <a:r>
              <a:rPr lang="en-US" dirty="0">
                <a:latin typeface="+mj-lt"/>
              </a:rPr>
              <a:t>“(4) You shall not </a:t>
            </a:r>
            <a:r>
              <a:rPr lang="en-US" dirty="0">
                <a:solidFill>
                  <a:srgbClr val="FF0000"/>
                </a:solidFill>
                <a:latin typeface="+mj-lt"/>
              </a:rPr>
              <a:t>make</a:t>
            </a:r>
            <a:r>
              <a:rPr lang="en-US" dirty="0">
                <a:latin typeface="+mj-lt"/>
              </a:rPr>
              <a:t> for yourself an </a:t>
            </a:r>
            <a:r>
              <a:rPr lang="en-US" dirty="0">
                <a:solidFill>
                  <a:srgbClr val="FF0000"/>
                </a:solidFill>
                <a:latin typeface="+mj-lt"/>
              </a:rPr>
              <a:t>idol</a:t>
            </a:r>
            <a:r>
              <a:rPr lang="en-US" dirty="0">
                <a:latin typeface="+mj-lt"/>
              </a:rPr>
              <a:t> [KJV “</a:t>
            </a:r>
            <a:r>
              <a:rPr lang="en-US" i="1" dirty="0">
                <a:latin typeface="+mj-lt"/>
              </a:rPr>
              <a:t>carved image</a:t>
            </a:r>
            <a:r>
              <a:rPr lang="en-US" dirty="0">
                <a:latin typeface="+mj-lt"/>
              </a:rPr>
              <a:t>”], </a:t>
            </a:r>
          </a:p>
          <a:p>
            <a:pPr marL="0" indent="0">
              <a:buNone/>
            </a:pPr>
            <a:r>
              <a:rPr lang="en-US" dirty="0">
                <a:latin typeface="+mj-lt"/>
              </a:rPr>
              <a:t>or any likeness of what is in heaven above </a:t>
            </a:r>
          </a:p>
          <a:p>
            <a:pPr marL="0" indent="0">
              <a:buNone/>
            </a:pPr>
            <a:r>
              <a:rPr lang="en-US" dirty="0">
                <a:latin typeface="+mj-lt"/>
              </a:rPr>
              <a:t>or on the earth beneath </a:t>
            </a:r>
          </a:p>
          <a:p>
            <a:pPr marL="0" indent="0">
              <a:buNone/>
            </a:pPr>
            <a:r>
              <a:rPr lang="en-US" dirty="0">
                <a:latin typeface="+mj-lt"/>
              </a:rPr>
              <a:t>or in the water under the earth.  </a:t>
            </a:r>
          </a:p>
          <a:p>
            <a:pPr marL="0" indent="0">
              <a:buNone/>
            </a:pPr>
            <a:r>
              <a:rPr lang="en-US" dirty="0">
                <a:latin typeface="+mj-lt"/>
              </a:rPr>
              <a:t>(5) You shall not </a:t>
            </a:r>
            <a:r>
              <a:rPr lang="en-US" dirty="0">
                <a:solidFill>
                  <a:srgbClr val="FF0000"/>
                </a:solidFill>
                <a:latin typeface="+mj-lt"/>
              </a:rPr>
              <a:t>worship</a:t>
            </a:r>
            <a:r>
              <a:rPr lang="en-US" dirty="0">
                <a:latin typeface="+mj-lt"/>
              </a:rPr>
              <a:t> them or </a:t>
            </a:r>
            <a:r>
              <a:rPr lang="en-US" dirty="0">
                <a:solidFill>
                  <a:srgbClr val="FF0000"/>
                </a:solidFill>
                <a:latin typeface="+mj-lt"/>
              </a:rPr>
              <a:t>serve</a:t>
            </a:r>
            <a:r>
              <a:rPr lang="en-US" dirty="0">
                <a:latin typeface="+mj-lt"/>
              </a:rPr>
              <a:t> them; </a:t>
            </a:r>
          </a:p>
          <a:p>
            <a:pPr marL="0" indent="0">
              <a:buNone/>
            </a:pPr>
            <a:endParaRPr lang="en-US" dirty="0">
              <a:latin typeface="+mj-lt"/>
            </a:endParaRPr>
          </a:p>
          <a:p>
            <a:pPr marL="0" indent="0">
              <a:buNone/>
            </a:pPr>
            <a:r>
              <a:rPr lang="en-US" sz="3600" b="1" dirty="0">
                <a:solidFill>
                  <a:srgbClr val="0070C0"/>
                </a:solidFill>
                <a:latin typeface="+mj-lt"/>
              </a:rPr>
              <a:t>Why are they not to do it?</a:t>
            </a:r>
          </a:p>
          <a:p>
            <a:pPr marL="0" indent="0">
              <a:buNone/>
            </a:pPr>
            <a:r>
              <a:rPr lang="en-US" dirty="0">
                <a:latin typeface="+mj-lt"/>
              </a:rPr>
              <a:t>(5) for I, the Lord your God, am a </a:t>
            </a:r>
            <a:r>
              <a:rPr lang="en-US" dirty="0">
                <a:solidFill>
                  <a:srgbClr val="FF0000"/>
                </a:solidFill>
                <a:latin typeface="+mj-lt"/>
              </a:rPr>
              <a:t>jealous</a:t>
            </a:r>
            <a:r>
              <a:rPr lang="en-US" dirty="0">
                <a:latin typeface="+mj-lt"/>
              </a:rPr>
              <a:t> God, </a:t>
            </a:r>
          </a:p>
          <a:p>
            <a:pPr marL="0" indent="0">
              <a:buNone/>
            </a:pPr>
            <a:r>
              <a:rPr lang="en-US" dirty="0">
                <a:latin typeface="+mj-lt"/>
              </a:rPr>
              <a:t>visiting the iniquity of the fathers on the children, on the third and the fourth generations of those who hate Me, </a:t>
            </a:r>
          </a:p>
          <a:p>
            <a:pPr marL="0" indent="0">
              <a:buNone/>
            </a:pPr>
            <a:r>
              <a:rPr lang="en-US" dirty="0">
                <a:latin typeface="+mj-lt"/>
              </a:rPr>
              <a:t>(6) but showing lovingkindness to thousands, to those who love Me and keep My commandments.</a:t>
            </a:r>
            <a:endParaRPr lang="en-US" sz="3600"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831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D0A9F-9D67-4B8D-8704-FE4DF437D700}"/>
              </a:ext>
            </a:extLst>
          </p:cNvPr>
          <p:cNvSpPr>
            <a:spLocks noGrp="1"/>
          </p:cNvSpPr>
          <p:nvPr>
            <p:ph type="title"/>
          </p:nvPr>
        </p:nvSpPr>
        <p:spPr>
          <a:xfrm>
            <a:off x="181992" y="4093718"/>
            <a:ext cx="8780016" cy="875249"/>
          </a:xfrm>
        </p:spPr>
        <p:txBody>
          <a:bodyPr>
            <a:normAutofit fontScale="90000"/>
          </a:bodyPr>
          <a:lstStyle/>
          <a:p>
            <a:r>
              <a:rPr lang="en-US" sz="4400" b="1" dirty="0">
                <a:solidFill>
                  <a:schemeClr val="tx1"/>
                </a:solidFill>
                <a:latin typeface="+mj-lt"/>
              </a:rPr>
              <a:t>Why did God elaborate so much on this commandment at Mt. Sinai?</a:t>
            </a:r>
          </a:p>
        </p:txBody>
      </p:sp>
      <p:sp>
        <p:nvSpPr>
          <p:cNvPr id="7" name="Text Placeholder 6">
            <a:extLst>
              <a:ext uri="{FF2B5EF4-FFF2-40B4-BE49-F238E27FC236}">
                <a16:creationId xmlns:a16="http://schemas.microsoft.com/office/drawing/2014/main" id="{2665345B-1CEC-4F71-A8D5-7097CA3CEEC8}"/>
              </a:ext>
            </a:extLst>
          </p:cNvPr>
          <p:cNvSpPr>
            <a:spLocks noGrp="1"/>
          </p:cNvSpPr>
          <p:nvPr>
            <p:ph type="body" idx="1"/>
          </p:nvPr>
        </p:nvSpPr>
        <p:spPr>
          <a:xfrm>
            <a:off x="1009931" y="4949719"/>
            <a:ext cx="7413498" cy="457200"/>
          </a:xfrm>
        </p:spPr>
        <p:txBody>
          <a:bodyPr>
            <a:normAutofit/>
          </a:bodyPr>
          <a:lstStyle/>
          <a:p>
            <a:r>
              <a:rPr lang="en-US" b="1" dirty="0">
                <a:solidFill>
                  <a:schemeClr val="tx1"/>
                </a:solidFill>
                <a:latin typeface="+mj-lt"/>
              </a:rPr>
              <a:t>Ten Words – A Study of the 10 Commandments </a:t>
            </a:r>
          </a:p>
        </p:txBody>
      </p:sp>
      <p:sp>
        <p:nvSpPr>
          <p:cNvPr id="4" name="Footer Placeholder 3">
            <a:extLst>
              <a:ext uri="{FF2B5EF4-FFF2-40B4-BE49-F238E27FC236}">
                <a16:creationId xmlns:a16="http://schemas.microsoft.com/office/drawing/2014/main" id="{22F52ECC-756C-40A4-A2B5-94147A9B47CC}"/>
              </a:ext>
            </a:extLst>
          </p:cNvPr>
          <p:cNvSpPr>
            <a:spLocks noGrp="1"/>
          </p:cNvSpPr>
          <p:nvPr>
            <p:ph type="ftr" sz="quarter" idx="4294967295"/>
          </p:nvPr>
        </p:nvSpPr>
        <p:spPr>
          <a:xfrm>
            <a:off x="181992" y="6382929"/>
            <a:ext cx="41148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B17BC247-F0E7-46B2-A557-0D245FE00F16}"/>
              </a:ext>
            </a:extLst>
          </p:cNvPr>
          <p:cNvSpPr>
            <a:spLocks noGrp="1"/>
          </p:cNvSpPr>
          <p:nvPr>
            <p:ph type="sldNum" sz="quarter" idx="4294967295"/>
          </p:nvPr>
        </p:nvSpPr>
        <p:spPr>
          <a:xfrm>
            <a:off x="7924800" y="6356354"/>
            <a:ext cx="2743200" cy="365125"/>
          </a:xfrm>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08298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4" y="63348"/>
            <a:ext cx="8679320" cy="836032"/>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What system of worship did the Israelites see while in Egypt?</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80594" y="988750"/>
            <a:ext cx="8791956" cy="1364195"/>
          </a:xfrm>
        </p:spPr>
        <p:txBody>
          <a:bodyPr>
            <a:normAutofit/>
          </a:bodyPr>
          <a:lstStyle/>
          <a:p>
            <a:pPr marL="0" indent="0">
              <a:buNone/>
            </a:pPr>
            <a:r>
              <a:rPr lang="en-US" b="1" dirty="0">
                <a:latin typeface="+mj-lt"/>
              </a:rPr>
              <a:t>Brief Timeline</a:t>
            </a:r>
          </a:p>
          <a:p>
            <a:pPr marL="1200139" lvl="1" indent="-742950">
              <a:buAutoNum type="arabicPeriod"/>
            </a:pPr>
            <a:r>
              <a:rPr lang="en-US" dirty="0">
                <a:latin typeface="+mj-lt"/>
              </a:rPr>
              <a:t>Israelites in Egypt ~1500-1300 BCE </a:t>
            </a:r>
          </a:p>
          <a:p>
            <a:pPr marL="1200139" lvl="1" indent="-742950">
              <a:buAutoNum type="arabicPeriod"/>
            </a:pPr>
            <a:r>
              <a:rPr lang="en-US" dirty="0">
                <a:latin typeface="+mj-lt"/>
              </a:rPr>
              <a:t>Egyptian deities first mentioned ~3000 BCE</a:t>
            </a:r>
          </a:p>
          <a:p>
            <a:pPr marL="1200139" lvl="1" indent="-742950">
              <a:buAutoNum type="arabicPeriod"/>
            </a:pPr>
            <a:endParaRPr lang="en-US" dirty="0">
              <a:latin typeface="+mj-lt"/>
            </a:endParaRPr>
          </a:p>
          <a:p>
            <a:pPr marL="457189" lvl="1" indent="0">
              <a:buNone/>
            </a:pPr>
            <a:endParaRPr lang="en-US" dirty="0">
              <a:latin typeface="+mj-lt"/>
            </a:endParaRP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
        <p:nvSpPr>
          <p:cNvPr id="6" name="TextBox 5">
            <a:extLst>
              <a:ext uri="{FF2B5EF4-FFF2-40B4-BE49-F238E27FC236}">
                <a16:creationId xmlns:a16="http://schemas.microsoft.com/office/drawing/2014/main" id="{AD021723-CFD0-2854-739E-0E55A5E57936}"/>
              </a:ext>
            </a:extLst>
          </p:cNvPr>
          <p:cNvSpPr txBox="1"/>
          <p:nvPr/>
        </p:nvSpPr>
        <p:spPr>
          <a:xfrm>
            <a:off x="0" y="2989711"/>
            <a:ext cx="1505527" cy="2862322"/>
          </a:xfrm>
          <a:prstGeom prst="rect">
            <a:avLst/>
          </a:prstGeom>
          <a:noFill/>
        </p:spPr>
        <p:txBody>
          <a:bodyPr wrap="square" rtlCol="0">
            <a:spAutoFit/>
          </a:bodyPr>
          <a:lstStyle/>
          <a:p>
            <a:pPr marL="0" lvl="1">
              <a:buNone/>
            </a:pPr>
            <a:r>
              <a:rPr lang="en-US" sz="1800" dirty="0">
                <a:latin typeface="+mj-lt"/>
              </a:rPr>
              <a:t>- Amun</a:t>
            </a:r>
          </a:p>
          <a:p>
            <a:pPr marL="0" lvl="1">
              <a:buNone/>
            </a:pPr>
            <a:r>
              <a:rPr lang="en-US" sz="1800" dirty="0">
                <a:latin typeface="+mj-lt"/>
              </a:rPr>
              <a:t>- Anubis</a:t>
            </a:r>
          </a:p>
          <a:p>
            <a:pPr marL="0" lvl="1">
              <a:buNone/>
            </a:pPr>
            <a:r>
              <a:rPr lang="en-US" sz="1800" dirty="0">
                <a:latin typeface="+mj-lt"/>
              </a:rPr>
              <a:t>- Bastet (Bast)</a:t>
            </a:r>
          </a:p>
          <a:p>
            <a:pPr marL="0" lvl="1">
              <a:buNone/>
            </a:pPr>
            <a:r>
              <a:rPr lang="en-US" sz="1800" dirty="0">
                <a:latin typeface="+mj-lt"/>
              </a:rPr>
              <a:t>- Bes</a:t>
            </a:r>
          </a:p>
          <a:p>
            <a:pPr marL="0" lvl="1">
              <a:buNone/>
            </a:pPr>
            <a:r>
              <a:rPr lang="en-US" sz="1800" dirty="0">
                <a:latin typeface="+mj-lt"/>
              </a:rPr>
              <a:t>- Geb</a:t>
            </a:r>
          </a:p>
          <a:p>
            <a:pPr marL="0" lvl="1">
              <a:buNone/>
            </a:pPr>
            <a:r>
              <a:rPr lang="en-US" sz="1800" dirty="0">
                <a:latin typeface="+mj-lt"/>
              </a:rPr>
              <a:t>- Hathor</a:t>
            </a:r>
          </a:p>
          <a:p>
            <a:pPr marL="0" lvl="1">
              <a:buNone/>
            </a:pPr>
            <a:r>
              <a:rPr lang="en-US" sz="1800" dirty="0">
                <a:latin typeface="+mj-lt"/>
              </a:rPr>
              <a:t>- Horus</a:t>
            </a:r>
          </a:p>
          <a:p>
            <a:pPr marL="0" lvl="1">
              <a:buNone/>
            </a:pPr>
            <a:r>
              <a:rPr lang="en-US" sz="1800" dirty="0">
                <a:latin typeface="+mj-lt"/>
              </a:rPr>
              <a:t>- Isis</a:t>
            </a:r>
          </a:p>
          <a:p>
            <a:pPr marL="0" lvl="1">
              <a:buNone/>
            </a:pPr>
            <a:r>
              <a:rPr lang="en-US" sz="1800" dirty="0">
                <a:latin typeface="+mj-lt"/>
              </a:rPr>
              <a:t>- </a:t>
            </a:r>
            <a:r>
              <a:rPr lang="en-US" sz="1800" dirty="0" err="1">
                <a:latin typeface="+mj-lt"/>
              </a:rPr>
              <a:t>Ma’at</a:t>
            </a:r>
            <a:endParaRPr lang="en-US" sz="1800" dirty="0">
              <a:latin typeface="+mj-lt"/>
            </a:endParaRPr>
          </a:p>
          <a:p>
            <a:pPr marL="0" lvl="1">
              <a:buNone/>
            </a:pPr>
            <a:r>
              <a:rPr lang="en-US" sz="1800" dirty="0">
                <a:latin typeface="+mj-lt"/>
              </a:rPr>
              <a:t>- </a:t>
            </a:r>
            <a:r>
              <a:rPr lang="en-US" sz="1800" dirty="0" err="1">
                <a:latin typeface="+mj-lt"/>
              </a:rPr>
              <a:t>Neith</a:t>
            </a:r>
            <a:endParaRPr lang="en-US" sz="1800" dirty="0">
              <a:latin typeface="+mj-lt"/>
            </a:endParaRPr>
          </a:p>
        </p:txBody>
      </p:sp>
      <p:sp>
        <p:nvSpPr>
          <p:cNvPr id="7" name="TextBox 6">
            <a:extLst>
              <a:ext uri="{FF2B5EF4-FFF2-40B4-BE49-F238E27FC236}">
                <a16:creationId xmlns:a16="http://schemas.microsoft.com/office/drawing/2014/main" id="{18259E48-D9E3-DCE1-1C8C-E6E2A9130B19}"/>
              </a:ext>
            </a:extLst>
          </p:cNvPr>
          <p:cNvSpPr txBox="1"/>
          <p:nvPr/>
        </p:nvSpPr>
        <p:spPr>
          <a:xfrm>
            <a:off x="850439" y="2989711"/>
            <a:ext cx="1871812" cy="2585323"/>
          </a:xfrm>
          <a:prstGeom prst="rect">
            <a:avLst/>
          </a:prstGeom>
          <a:noFill/>
        </p:spPr>
        <p:txBody>
          <a:bodyPr wrap="square" rtlCol="0">
            <a:spAutoFit/>
          </a:bodyPr>
          <a:lstStyle/>
          <a:p>
            <a:pPr marL="457189" lvl="1" indent="0">
              <a:buNone/>
            </a:pPr>
            <a:r>
              <a:rPr lang="en-US" sz="1800" dirty="0">
                <a:latin typeface="+mj-lt"/>
              </a:rPr>
              <a:t>- Nephthys</a:t>
            </a:r>
          </a:p>
          <a:p>
            <a:pPr marL="457189" lvl="1" indent="0">
              <a:buNone/>
            </a:pPr>
            <a:r>
              <a:rPr lang="en-US" sz="1800" dirty="0">
                <a:latin typeface="+mj-lt"/>
              </a:rPr>
              <a:t>- Nut</a:t>
            </a:r>
          </a:p>
          <a:p>
            <a:pPr marL="457189" lvl="1" indent="0">
              <a:buNone/>
            </a:pPr>
            <a:r>
              <a:rPr lang="en-US" sz="1800" dirty="0">
                <a:latin typeface="+mj-lt"/>
              </a:rPr>
              <a:t>- Osiris</a:t>
            </a:r>
          </a:p>
          <a:p>
            <a:pPr marL="457189" lvl="1" indent="0">
              <a:buNone/>
            </a:pPr>
            <a:r>
              <a:rPr lang="en-US" sz="1800" dirty="0">
                <a:latin typeface="+mj-lt"/>
              </a:rPr>
              <a:t>- Ptah</a:t>
            </a:r>
          </a:p>
          <a:p>
            <a:pPr marL="457189" lvl="1" indent="0">
              <a:buNone/>
            </a:pPr>
            <a:r>
              <a:rPr lang="en-US" sz="1800" dirty="0">
                <a:latin typeface="+mj-lt"/>
              </a:rPr>
              <a:t>- Ra</a:t>
            </a:r>
          </a:p>
          <a:p>
            <a:pPr marL="457189" lvl="1" indent="0">
              <a:buNone/>
            </a:pPr>
            <a:r>
              <a:rPr lang="en-US" sz="1800" dirty="0">
                <a:latin typeface="+mj-lt"/>
              </a:rPr>
              <a:t>- Sekhmet</a:t>
            </a:r>
          </a:p>
          <a:p>
            <a:pPr marL="457189" lvl="1" indent="0">
              <a:buNone/>
            </a:pPr>
            <a:r>
              <a:rPr lang="en-US" sz="1800" dirty="0">
                <a:latin typeface="+mj-lt"/>
              </a:rPr>
              <a:t>- Seth</a:t>
            </a:r>
          </a:p>
          <a:p>
            <a:pPr marL="457189" lvl="1" indent="0">
              <a:buNone/>
            </a:pPr>
            <a:r>
              <a:rPr lang="en-US" sz="1800" dirty="0">
                <a:latin typeface="+mj-lt"/>
              </a:rPr>
              <a:t>- Sobek</a:t>
            </a:r>
          </a:p>
          <a:p>
            <a:pPr marL="457189" lvl="1" indent="0">
              <a:buNone/>
            </a:pPr>
            <a:r>
              <a:rPr lang="en-US" sz="1800" dirty="0">
                <a:latin typeface="+mj-lt"/>
              </a:rPr>
              <a:t>- Thoth</a:t>
            </a:r>
            <a:endParaRPr lang="en-US" dirty="0"/>
          </a:p>
        </p:txBody>
      </p:sp>
      <p:sp>
        <p:nvSpPr>
          <p:cNvPr id="9" name="TextBox 8">
            <a:extLst>
              <a:ext uri="{FF2B5EF4-FFF2-40B4-BE49-F238E27FC236}">
                <a16:creationId xmlns:a16="http://schemas.microsoft.com/office/drawing/2014/main" id="{D47F8EBA-76E3-AEFA-7261-08F16F171573}"/>
              </a:ext>
            </a:extLst>
          </p:cNvPr>
          <p:cNvSpPr txBox="1"/>
          <p:nvPr/>
        </p:nvSpPr>
        <p:spPr>
          <a:xfrm>
            <a:off x="2497723" y="2350813"/>
            <a:ext cx="6408380" cy="1200329"/>
          </a:xfrm>
          <a:prstGeom prst="rect">
            <a:avLst/>
          </a:prstGeom>
          <a:noFill/>
        </p:spPr>
        <p:txBody>
          <a:bodyPr wrap="square">
            <a:spAutoFit/>
          </a:bodyPr>
          <a:lstStyle/>
          <a:p>
            <a:r>
              <a:rPr lang="en-US" i="0" dirty="0">
                <a:solidFill>
                  <a:srgbClr val="0070C0"/>
                </a:solidFill>
                <a:effectLst/>
                <a:latin typeface="Open Sans" panose="020B0606030504020204" pitchFamily="34" charset="0"/>
              </a:rPr>
              <a:t>Ra was the king of the deities and the father of all creation. He was the patron of the sun, heaven, kingship, power, and light. The ancient Egyptians worshipped many gods.  </a:t>
            </a:r>
          </a:p>
        </p:txBody>
      </p:sp>
      <p:pic>
        <p:nvPicPr>
          <p:cNvPr id="1026" name="Picture 2">
            <a:extLst>
              <a:ext uri="{FF2B5EF4-FFF2-40B4-BE49-F238E27FC236}">
                <a16:creationId xmlns:a16="http://schemas.microsoft.com/office/drawing/2014/main" id="{C6FB49BC-67DD-DD71-9D36-2DC81757A4C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727" y="4956243"/>
            <a:ext cx="1714660" cy="1760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5882431-E86A-ACD0-84AC-4703FFD6E6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06273" y="5020159"/>
            <a:ext cx="1714661" cy="1714661"/>
          </a:xfrm>
          <a:prstGeom prst="rect">
            <a:avLst/>
          </a:prstGeom>
        </p:spPr>
      </p:pic>
      <p:sp>
        <p:nvSpPr>
          <p:cNvPr id="11" name="TextBox 10">
            <a:extLst>
              <a:ext uri="{FF2B5EF4-FFF2-40B4-BE49-F238E27FC236}">
                <a16:creationId xmlns:a16="http://schemas.microsoft.com/office/drawing/2014/main" id="{4C9EF127-AF7C-2ABC-2BFB-6574B755E4C5}"/>
              </a:ext>
            </a:extLst>
          </p:cNvPr>
          <p:cNvSpPr txBox="1"/>
          <p:nvPr/>
        </p:nvSpPr>
        <p:spPr>
          <a:xfrm>
            <a:off x="7200415" y="4692174"/>
            <a:ext cx="1468581" cy="369332"/>
          </a:xfrm>
          <a:prstGeom prst="rect">
            <a:avLst/>
          </a:prstGeom>
          <a:noFill/>
        </p:spPr>
        <p:txBody>
          <a:bodyPr wrap="square" rtlCol="0">
            <a:spAutoFit/>
          </a:bodyPr>
          <a:lstStyle/>
          <a:p>
            <a:pPr algn="ctr"/>
            <a:r>
              <a:rPr lang="en-US" b="1" dirty="0">
                <a:latin typeface="Arial Black" panose="020B0A04020102020204" pitchFamily="34" charset="0"/>
              </a:rPr>
              <a:t>Thoth</a:t>
            </a:r>
          </a:p>
        </p:txBody>
      </p:sp>
      <p:sp>
        <p:nvSpPr>
          <p:cNvPr id="12" name="TextBox 11">
            <a:extLst>
              <a:ext uri="{FF2B5EF4-FFF2-40B4-BE49-F238E27FC236}">
                <a16:creationId xmlns:a16="http://schemas.microsoft.com/office/drawing/2014/main" id="{9F2D0251-3493-38AF-80AD-FBF81C37B4F2}"/>
              </a:ext>
            </a:extLst>
          </p:cNvPr>
          <p:cNvSpPr txBox="1"/>
          <p:nvPr/>
        </p:nvSpPr>
        <p:spPr>
          <a:xfrm>
            <a:off x="2749195" y="4638048"/>
            <a:ext cx="531805" cy="369332"/>
          </a:xfrm>
          <a:prstGeom prst="rect">
            <a:avLst/>
          </a:prstGeom>
          <a:noFill/>
        </p:spPr>
        <p:txBody>
          <a:bodyPr wrap="square" rtlCol="0">
            <a:spAutoFit/>
          </a:bodyPr>
          <a:lstStyle/>
          <a:p>
            <a:pPr algn="ctr"/>
            <a:r>
              <a:rPr lang="en-US" b="1" dirty="0">
                <a:latin typeface="Arial Black" panose="020B0A04020102020204" pitchFamily="34" charset="0"/>
              </a:rPr>
              <a:t>Ra</a:t>
            </a:r>
          </a:p>
        </p:txBody>
      </p:sp>
      <p:pic>
        <p:nvPicPr>
          <p:cNvPr id="1030" name="Picture 6">
            <a:extLst>
              <a:ext uri="{FF2B5EF4-FFF2-40B4-BE49-F238E27FC236}">
                <a16:creationId xmlns:a16="http://schemas.microsoft.com/office/drawing/2014/main" id="{1F47DBB3-B347-F6DD-A724-8971387C3A1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336128" y="4956243"/>
            <a:ext cx="2207491" cy="17608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3ACCD4D-3571-B4F9-D40B-810F5A35DB1C}"/>
              </a:ext>
            </a:extLst>
          </p:cNvPr>
          <p:cNvSpPr txBox="1"/>
          <p:nvPr/>
        </p:nvSpPr>
        <p:spPr>
          <a:xfrm>
            <a:off x="4679384" y="4586911"/>
            <a:ext cx="1468581" cy="369332"/>
          </a:xfrm>
          <a:prstGeom prst="rect">
            <a:avLst/>
          </a:prstGeom>
          <a:noFill/>
        </p:spPr>
        <p:txBody>
          <a:bodyPr wrap="square" rtlCol="0">
            <a:spAutoFit/>
          </a:bodyPr>
          <a:lstStyle/>
          <a:p>
            <a:pPr algn="ctr"/>
            <a:r>
              <a:rPr lang="en-US" b="1" dirty="0">
                <a:latin typeface="Arial Black" panose="020B0A04020102020204" pitchFamily="34" charset="0"/>
              </a:rPr>
              <a:t>Bast</a:t>
            </a:r>
          </a:p>
        </p:txBody>
      </p:sp>
      <p:sp>
        <p:nvSpPr>
          <p:cNvPr id="14" name="TextBox 13">
            <a:extLst>
              <a:ext uri="{FF2B5EF4-FFF2-40B4-BE49-F238E27FC236}">
                <a16:creationId xmlns:a16="http://schemas.microsoft.com/office/drawing/2014/main" id="{C5FB7E4B-2C7C-DFB3-A0BF-68DCCD2C05DF}"/>
              </a:ext>
            </a:extLst>
          </p:cNvPr>
          <p:cNvSpPr txBox="1"/>
          <p:nvPr/>
        </p:nvSpPr>
        <p:spPr>
          <a:xfrm>
            <a:off x="0" y="2414607"/>
            <a:ext cx="2384227" cy="646331"/>
          </a:xfrm>
          <a:prstGeom prst="rect">
            <a:avLst/>
          </a:prstGeom>
          <a:noFill/>
        </p:spPr>
        <p:txBody>
          <a:bodyPr wrap="square" rtlCol="0">
            <a:spAutoFit/>
          </a:bodyPr>
          <a:lstStyle/>
          <a:p>
            <a:pPr algn="ctr"/>
            <a:r>
              <a:rPr lang="en-US" b="1" dirty="0">
                <a:latin typeface="Arial Black" panose="020B0A04020102020204" pitchFamily="34" charset="0"/>
              </a:rPr>
              <a:t>Partial List of Egyptian gods</a:t>
            </a:r>
          </a:p>
        </p:txBody>
      </p:sp>
      <p:sp>
        <p:nvSpPr>
          <p:cNvPr id="15" name="TextBox 14">
            <a:extLst>
              <a:ext uri="{FF2B5EF4-FFF2-40B4-BE49-F238E27FC236}">
                <a16:creationId xmlns:a16="http://schemas.microsoft.com/office/drawing/2014/main" id="{E21ACB38-C75C-6B49-3956-F7D67F2E3699}"/>
              </a:ext>
            </a:extLst>
          </p:cNvPr>
          <p:cNvSpPr txBox="1"/>
          <p:nvPr/>
        </p:nvSpPr>
        <p:spPr>
          <a:xfrm>
            <a:off x="2497723" y="3636647"/>
            <a:ext cx="6522986" cy="1200329"/>
          </a:xfrm>
          <a:prstGeom prst="rect">
            <a:avLst/>
          </a:prstGeom>
          <a:noFill/>
        </p:spPr>
        <p:txBody>
          <a:bodyPr wrap="square" rtlCol="0">
            <a:spAutoFit/>
          </a:bodyPr>
          <a:lstStyle/>
          <a:p>
            <a:r>
              <a:rPr lang="en-US" i="0" dirty="0">
                <a:solidFill>
                  <a:srgbClr val="0070C0"/>
                </a:solidFill>
                <a:effectLst/>
                <a:latin typeface="Open Sans" panose="020B0606030504020204" pitchFamily="34" charset="0"/>
              </a:rPr>
              <a:t>These gods and goddesses often represented the natural world, for example the sky, earth, wind, or sun. They took the form of animals or combined animal and human forms.</a:t>
            </a:r>
            <a:endParaRPr lang="en-US" dirty="0">
              <a:solidFill>
                <a:srgbClr val="0070C0"/>
              </a:solidFill>
            </a:endParaRPr>
          </a:p>
          <a:p>
            <a:endParaRPr lang="en-US" dirty="0"/>
          </a:p>
        </p:txBody>
      </p:sp>
    </p:spTree>
    <p:extLst>
      <p:ext uri="{BB962C8B-B14F-4D97-AF65-F5344CB8AC3E}">
        <p14:creationId xmlns:p14="http://schemas.microsoft.com/office/powerpoint/2010/main" val="344299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1"/>
      <p:bldP spid="11" grpId="1"/>
      <p:bldP spid="12" grpId="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3EE0-DAFA-4108-B0D0-4B36235555BF}"/>
              </a:ext>
            </a:extLst>
          </p:cNvPr>
          <p:cNvSpPr>
            <a:spLocks noGrp="1"/>
          </p:cNvSpPr>
          <p:nvPr>
            <p:ph type="title"/>
          </p:nvPr>
        </p:nvSpPr>
        <p:spPr>
          <a:xfrm>
            <a:off x="180595" y="0"/>
            <a:ext cx="8679320" cy="1051325"/>
          </a:xfrm>
        </p:spPr>
        <p:txBody>
          <a:bodyPr>
            <a:normAutofit fontScale="90000"/>
          </a:bodyPr>
          <a:lstStyle/>
          <a:p>
            <a:pPr marL="0" marR="0">
              <a:lnSpc>
                <a:spcPct val="107000"/>
              </a:lnSpc>
              <a:spcBef>
                <a:spcPts val="0"/>
              </a:spcBef>
              <a:spcAft>
                <a:spcPts val="0"/>
              </a:spcAft>
            </a:pPr>
            <a:r>
              <a:rPr lang="en-US" sz="3600" b="1" dirty="0">
                <a:solidFill>
                  <a:srgbClr val="000000"/>
                </a:solidFill>
                <a:effectLst/>
                <a:latin typeface="+mj-lt"/>
                <a:ea typeface="Times New Roman" panose="02020603050405020304" pitchFamily="18" charset="0"/>
                <a:cs typeface="Times New Roman" panose="02020603050405020304" pitchFamily="18" charset="0"/>
              </a:rPr>
              <a:t>Why did God forbid images and anything else to represent him in worship?</a:t>
            </a:r>
            <a:endParaRPr lang="en-US" sz="3600" b="1" dirty="0">
              <a:effectLst/>
              <a:latin typeface="+mj-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77290B-6556-4C4C-96BF-5A332413B44D}"/>
              </a:ext>
            </a:extLst>
          </p:cNvPr>
          <p:cNvSpPr>
            <a:spLocks noGrp="1"/>
          </p:cNvSpPr>
          <p:nvPr>
            <p:ph idx="1"/>
          </p:nvPr>
        </p:nvSpPr>
        <p:spPr>
          <a:xfrm>
            <a:off x="171450" y="1274618"/>
            <a:ext cx="8791956" cy="5264727"/>
          </a:xfrm>
        </p:spPr>
        <p:txBody>
          <a:bodyPr>
            <a:normAutofit fontScale="85000" lnSpcReduction="20000"/>
          </a:bodyPr>
          <a:lstStyle/>
          <a:p>
            <a:pPr marL="461963" indent="-461963">
              <a:buAutoNum type="arabicPeriod"/>
            </a:pPr>
            <a:r>
              <a:rPr lang="en-US" sz="3200" dirty="0">
                <a:latin typeface="+mj-lt"/>
              </a:rPr>
              <a:t>God wanted to break them of the habit / norm that they saw / participated in for 300 years in Egypt.  </a:t>
            </a:r>
          </a:p>
          <a:p>
            <a:pPr marL="461963" indent="-461963">
              <a:buAutoNum type="arabicPeriod"/>
            </a:pPr>
            <a:r>
              <a:rPr lang="en-US" sz="3200" dirty="0">
                <a:latin typeface="+mj-lt"/>
              </a:rPr>
              <a:t>Let’s explore this idea with some questions:</a:t>
            </a:r>
          </a:p>
          <a:p>
            <a:pPr lvl="1"/>
            <a:r>
              <a:rPr lang="en-US" sz="2600" dirty="0">
                <a:latin typeface="+mj-lt"/>
              </a:rPr>
              <a:t>Did the Egyptians worship idols?  </a:t>
            </a:r>
          </a:p>
          <a:p>
            <a:pPr lvl="1"/>
            <a:r>
              <a:rPr lang="en-US" sz="2600" dirty="0">
                <a:latin typeface="+mj-lt"/>
              </a:rPr>
              <a:t>What of the ‘magicians’?  Ex. 7:11, 22</a:t>
            </a:r>
          </a:p>
          <a:p>
            <a:pPr lvl="1"/>
            <a:r>
              <a:rPr lang="en-US" sz="2600" dirty="0">
                <a:latin typeface="+mj-lt"/>
              </a:rPr>
              <a:t>Did the Israelites worship idols?</a:t>
            </a:r>
          </a:p>
          <a:p>
            <a:pPr lvl="1"/>
            <a:r>
              <a:rPr lang="en-US" sz="2600" dirty="0">
                <a:latin typeface="+mj-lt"/>
              </a:rPr>
              <a:t>Did Moses or Aaron claim they were God?</a:t>
            </a:r>
            <a:endParaRPr lang="en-US" sz="2800" dirty="0">
              <a:latin typeface="+mj-lt"/>
            </a:endParaRPr>
          </a:p>
          <a:p>
            <a:pPr marL="461963" indent="-461963">
              <a:buAutoNum type="arabicPeriod"/>
            </a:pPr>
            <a:r>
              <a:rPr lang="en-US" sz="3200" dirty="0">
                <a:latin typeface="+mj-lt"/>
              </a:rPr>
              <a:t>Why is Idol worship abhorrent to God?</a:t>
            </a:r>
          </a:p>
          <a:p>
            <a:pPr lvl="1"/>
            <a:r>
              <a:rPr lang="en-US" sz="2600" dirty="0">
                <a:latin typeface="+mj-lt"/>
              </a:rPr>
              <a:t>God is free / omnipresent</a:t>
            </a:r>
          </a:p>
          <a:p>
            <a:pPr lvl="1"/>
            <a:r>
              <a:rPr lang="en-US" sz="2600" dirty="0">
                <a:latin typeface="+mj-lt"/>
              </a:rPr>
              <a:t>God cannot be contained</a:t>
            </a:r>
          </a:p>
          <a:p>
            <a:pPr lvl="1"/>
            <a:r>
              <a:rPr lang="en-US" sz="2600" dirty="0">
                <a:latin typeface="+mj-lt"/>
              </a:rPr>
              <a:t>God is a Spirit</a:t>
            </a:r>
          </a:p>
          <a:p>
            <a:pPr lvl="1"/>
            <a:r>
              <a:rPr lang="en-US" sz="2600" dirty="0">
                <a:latin typeface="+mj-lt"/>
              </a:rPr>
              <a:t>Idol worship represents a lack of trust in God</a:t>
            </a:r>
          </a:p>
          <a:p>
            <a:pPr lvl="1"/>
            <a:endParaRPr lang="en-US" sz="3200" dirty="0">
              <a:latin typeface="+mj-lt"/>
            </a:endParaRPr>
          </a:p>
          <a:p>
            <a:pPr fontAlgn="base"/>
            <a:r>
              <a:rPr lang="en-US" b="1" dirty="0"/>
              <a:t>Question:  Did the Israelites know their true God?  </a:t>
            </a:r>
          </a:p>
          <a:p>
            <a:pPr lvl="1" fontAlgn="base"/>
            <a:r>
              <a:rPr lang="en-US" dirty="0"/>
              <a:t>Hint -  Ex 2:23-25; Ex 3:4-6</a:t>
            </a:r>
          </a:p>
        </p:txBody>
      </p:sp>
      <p:sp>
        <p:nvSpPr>
          <p:cNvPr id="4" name="Footer Placeholder 3">
            <a:extLst>
              <a:ext uri="{FF2B5EF4-FFF2-40B4-BE49-F238E27FC236}">
                <a16:creationId xmlns:a16="http://schemas.microsoft.com/office/drawing/2014/main" id="{5E6935AC-1B59-4797-8978-BFF6DE6ACD3C}"/>
              </a:ext>
            </a:extLst>
          </p:cNvPr>
          <p:cNvSpPr>
            <a:spLocks noGrp="1"/>
          </p:cNvSpPr>
          <p:nvPr>
            <p:ph type="ftr" sz="quarter" idx="10"/>
          </p:nvPr>
        </p:nvSpPr>
        <p:spPr>
          <a:xfrm>
            <a:off x="180594" y="6446244"/>
            <a:ext cx="3086100" cy="365125"/>
          </a:xfrm>
        </p:spPr>
        <p:txBody>
          <a:bodyPr/>
          <a:lstStyle/>
          <a:p>
            <a:r>
              <a:rPr lang="en-US" dirty="0"/>
              <a:t>Ten Words Bible Class</a:t>
            </a:r>
          </a:p>
        </p:txBody>
      </p:sp>
      <p:sp>
        <p:nvSpPr>
          <p:cNvPr id="5" name="Slide Number Placeholder 4">
            <a:extLst>
              <a:ext uri="{FF2B5EF4-FFF2-40B4-BE49-F238E27FC236}">
                <a16:creationId xmlns:a16="http://schemas.microsoft.com/office/drawing/2014/main" id="{51D3B42A-5B03-430A-9BCB-2933225CB4CE}"/>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644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1105</TotalTime>
  <Words>2409</Words>
  <Application>Microsoft Office PowerPoint</Application>
  <PresentationFormat>On-screen Show (4:3)</PresentationFormat>
  <Paragraphs>222</Paragraphs>
  <Slides>19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Arial Black</vt:lpstr>
      <vt:lpstr>Arial Rounded MT Bold</vt:lpstr>
      <vt:lpstr>Bahnschrift</vt:lpstr>
      <vt:lpstr>Baskerville</vt:lpstr>
      <vt:lpstr>Baskerville Old Face</vt:lpstr>
      <vt:lpstr>Calibri</vt:lpstr>
      <vt:lpstr>Gill Sans Light</vt:lpstr>
      <vt:lpstr>Gill Sans Nova</vt:lpstr>
      <vt:lpstr>Gill Sans Nova Light</vt:lpstr>
      <vt:lpstr>Open Sans</vt:lpstr>
      <vt:lpstr>Times New Roman</vt:lpstr>
      <vt:lpstr>Office Theme</vt:lpstr>
      <vt:lpstr>1_Office Theme</vt:lpstr>
      <vt:lpstr>Ten Words</vt:lpstr>
      <vt:lpstr>READ: EXODUS 20:1-6</vt:lpstr>
      <vt:lpstr>What exactly IS a Graven Image?</vt:lpstr>
      <vt:lpstr>Commandment 2 – No Graven Images</vt:lpstr>
      <vt:lpstr>What does Graven Image mean?</vt:lpstr>
      <vt:lpstr>Commandment 2 – No Graven Images</vt:lpstr>
      <vt:lpstr>Why did God elaborate so much on this commandment at Mt. Sinai?</vt:lpstr>
      <vt:lpstr>What system of worship did the Israelites see while in Egypt?</vt:lpstr>
      <vt:lpstr>Why did God forbid images and anything else to represent him in worship?</vt:lpstr>
      <vt:lpstr>The Why…God was and is a Jealous God</vt:lpstr>
      <vt:lpstr>Why did God spend so much time with the people on this commandment?</vt:lpstr>
      <vt:lpstr>In David’s Time – Psalm 115:3-8</vt:lpstr>
      <vt:lpstr>In Isaiah’s time – Isaiah 44:9-21</vt:lpstr>
      <vt:lpstr>In Christ’s Time – Acts 17</vt:lpstr>
      <vt:lpstr>How can we apply no graven images to us today?</vt:lpstr>
      <vt:lpstr>What About Us Today?</vt:lpstr>
      <vt:lpstr>Focus on Christ – Support Each Other</vt:lpstr>
      <vt:lpstr>Ten Words</vt:lpstr>
      <vt:lpstr>Ten Words: Class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15</cp:revision>
  <dcterms:created xsi:type="dcterms:W3CDTF">2023-01-18T13:53:31Z</dcterms:created>
  <dcterms:modified xsi:type="dcterms:W3CDTF">2023-01-29T16:30:24Z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