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38" r:id="rId5"/>
    <p:sldId id="317" r:id="rId6"/>
    <p:sldId id="350" r:id="rId7"/>
    <p:sldId id="349" r:id="rId8"/>
    <p:sldId id="348" r:id="rId9"/>
    <p:sldId id="351" r:id="rId10"/>
    <p:sldId id="352" r:id="rId11"/>
    <p:sldId id="353" r:id="rId12"/>
    <p:sldId id="355" r:id="rId13"/>
    <p:sldId id="354" r:id="rId14"/>
    <p:sldId id="359" r:id="rId15"/>
    <p:sldId id="360" r:id="rId16"/>
    <p:sldId id="357" r:id="rId17"/>
    <p:sldId id="362" r:id="rId18"/>
    <p:sldId id="361" r:id="rId19"/>
    <p:sldId id="358" r:id="rId20"/>
    <p:sldId id="363" r:id="rId21"/>
    <p:sldId id="336" r:id="rId22"/>
    <p:sldId id="34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64" d="100"/>
          <a:sy n="64" d="100"/>
        </p:scale>
        <p:origin x="78" y="216"/>
      </p:cViewPr>
      <p:guideLst/>
    </p:cSldViewPr>
  </p:slideViewPr>
  <p:notesTextViewPr>
    <p:cViewPr>
      <p:scale>
        <a:sx n="1" d="1"/>
        <a:sy n="1" d="1"/>
      </p:scale>
      <p:origin x="0" y="0"/>
    </p:cViewPr>
  </p:notesTextViewPr>
  <p:sorterViewPr>
    <p:cViewPr>
      <p:scale>
        <a:sx n="100" d="100"/>
        <a:sy n="100" d="100"/>
      </p:scale>
      <p:origin x="0" y="-3402"/>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A5AE42-7DC1-8140-9B13-146984FDEF22}" type="datetimeFigureOut">
              <a:rPr lang="en-US" smtClean="0"/>
              <a:t>2/5/2023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F75F72-8950-AF4F-9381-1D26FB547EA1}" type="datetimeFigureOut">
              <a:rPr lang="en-US" smtClean="0"/>
              <a:t>2/5/2023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1862356"/>
            <a:ext cx="6693408" cy="1107347"/>
          </a:xfrm>
        </p:spPr>
        <p:txBody>
          <a:bodyPr/>
          <a:lstStyle/>
          <a:p>
            <a:r>
              <a:rPr lang="en-US" sz="5400"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26716" y="2969702"/>
            <a:ext cx="4261608" cy="459297"/>
          </a:xfrm>
        </p:spPr>
        <p:txBody>
          <a:bodyPr>
            <a:normAutofit fontScale="92500"/>
          </a:bodyPr>
          <a:lstStyle/>
          <a:p>
            <a:r>
              <a:rPr lang="en-US" dirty="0"/>
              <a:t>A Study of the Ten Commandments</a:t>
            </a:r>
          </a:p>
        </p:txBody>
      </p:sp>
      <p:sp>
        <p:nvSpPr>
          <p:cNvPr id="4" name="TextBox 3">
            <a:extLst>
              <a:ext uri="{FF2B5EF4-FFF2-40B4-BE49-F238E27FC236}">
                <a16:creationId xmlns:a16="http://schemas.microsoft.com/office/drawing/2014/main" id="{80D5CA9F-F9EB-4653-979A-0F23DD12BF0C}"/>
              </a:ext>
            </a:extLst>
          </p:cNvPr>
          <p:cNvSpPr txBox="1"/>
          <p:nvPr/>
        </p:nvSpPr>
        <p:spPr>
          <a:xfrm>
            <a:off x="4026715" y="3429000"/>
            <a:ext cx="4261607" cy="369332"/>
          </a:xfrm>
          <a:prstGeom prst="rect">
            <a:avLst/>
          </a:prstGeom>
          <a:noFill/>
        </p:spPr>
        <p:txBody>
          <a:bodyPr wrap="square" rtlCol="0">
            <a:spAutoFit/>
          </a:bodyPr>
          <a:lstStyle/>
          <a:p>
            <a:pPr algn="ctr"/>
            <a:r>
              <a:rPr lang="en-US" dirty="0"/>
              <a:t>Remember </a:t>
            </a:r>
            <a:r>
              <a:rPr lang="en-US"/>
              <a:t>the Sabbath</a:t>
            </a:r>
            <a:endParaRPr lang="en-US" dirty="0"/>
          </a:p>
        </p:txBody>
      </p:sp>
    </p:spTree>
    <p:extLst>
      <p:ext uri="{BB962C8B-B14F-4D97-AF65-F5344CB8AC3E}">
        <p14:creationId xmlns:p14="http://schemas.microsoft.com/office/powerpoint/2010/main" val="202203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55E7A2-CF35-B358-18B7-29ED042B2C9F}"/>
              </a:ext>
            </a:extLst>
          </p:cNvPr>
          <p:cNvSpPr>
            <a:spLocks noGrp="1"/>
          </p:cNvSpPr>
          <p:nvPr>
            <p:ph type="title"/>
          </p:nvPr>
        </p:nvSpPr>
        <p:spPr/>
        <p:txBody>
          <a:bodyPr>
            <a:normAutofit/>
          </a:bodyPr>
          <a:lstStyle/>
          <a:p>
            <a:r>
              <a:rPr lang="en-US" sz="5400" dirty="0"/>
              <a:t>Physical Rest + Healing </a:t>
            </a:r>
          </a:p>
        </p:txBody>
      </p:sp>
      <p:sp>
        <p:nvSpPr>
          <p:cNvPr id="8" name="Content Placeholder 7">
            <a:extLst>
              <a:ext uri="{FF2B5EF4-FFF2-40B4-BE49-F238E27FC236}">
                <a16:creationId xmlns:a16="http://schemas.microsoft.com/office/drawing/2014/main" id="{5124AF83-4336-BB37-FBD3-901D4D32812B}"/>
              </a:ext>
            </a:extLst>
          </p:cNvPr>
          <p:cNvSpPr>
            <a:spLocks noGrp="1"/>
          </p:cNvSpPr>
          <p:nvPr>
            <p:ph idx="1"/>
          </p:nvPr>
        </p:nvSpPr>
        <p:spPr/>
        <p:txBody>
          <a:bodyPr>
            <a:normAutofit lnSpcReduction="10000"/>
          </a:bodyPr>
          <a:lstStyle/>
          <a:p>
            <a:r>
              <a:rPr lang="en-US" sz="3200" dirty="0"/>
              <a:t>Sabbath is a gift by God to His people</a:t>
            </a:r>
          </a:p>
          <a:p>
            <a:r>
              <a:rPr lang="en-US" sz="3200" dirty="0"/>
              <a:t>435 years in captivity </a:t>
            </a:r>
            <a:r>
              <a:rPr lang="en-US" sz="3200" b="1" dirty="0"/>
              <a:t>defining their self worth by the toil of their hands</a:t>
            </a:r>
            <a:endParaRPr lang="en-US" sz="3200" dirty="0"/>
          </a:p>
          <a:p>
            <a:pPr lvl="1"/>
            <a:r>
              <a:rPr lang="en-US" sz="2800" b="1" dirty="0"/>
              <a:t>Upon liberation, God gave Sabbath to remind them that their value comes from Him alone – consistent theme </a:t>
            </a:r>
          </a:p>
          <a:p>
            <a:pPr lvl="1"/>
            <a:r>
              <a:rPr lang="en-US" sz="2800" b="1" dirty="0"/>
              <a:t>Reminder of </a:t>
            </a:r>
            <a:r>
              <a:rPr lang="en-US" sz="2800" b="1" u="sng" dirty="0">
                <a:solidFill>
                  <a:srgbClr val="FF0000"/>
                </a:solidFill>
              </a:rPr>
              <a:t>PURPOSE</a:t>
            </a:r>
            <a:r>
              <a:rPr lang="en-US" sz="2800" b="1" dirty="0"/>
              <a:t> </a:t>
            </a:r>
          </a:p>
          <a:p>
            <a:pPr lvl="2"/>
            <a:r>
              <a:rPr lang="en-US" sz="2400" b="1" dirty="0"/>
              <a:t>God is the one who gives you life and sets you apart.</a:t>
            </a:r>
          </a:p>
          <a:p>
            <a:pPr lvl="1"/>
            <a:r>
              <a:rPr lang="en-US" sz="2800" b="1" dirty="0"/>
              <a:t>Not simply a cessation of work, but fruitless work from bondage</a:t>
            </a:r>
          </a:p>
          <a:p>
            <a:pPr lvl="2"/>
            <a:r>
              <a:rPr lang="en-US" sz="2400" b="1" dirty="0"/>
              <a:t>A day of refreshment </a:t>
            </a:r>
          </a:p>
          <a:p>
            <a:pPr lvl="2"/>
            <a:r>
              <a:rPr lang="en-US" sz="2400" b="1" dirty="0"/>
              <a:t>STOP + Reflect + Remember </a:t>
            </a:r>
          </a:p>
          <a:p>
            <a:pPr lvl="2"/>
            <a:endParaRPr lang="en-US" b="1" dirty="0"/>
          </a:p>
          <a:p>
            <a:pPr lvl="2"/>
            <a:endParaRPr lang="en-US" b="1" dirty="0"/>
          </a:p>
        </p:txBody>
      </p:sp>
      <p:sp>
        <p:nvSpPr>
          <p:cNvPr id="3" name="Footer Placeholder 2">
            <a:extLst>
              <a:ext uri="{FF2B5EF4-FFF2-40B4-BE49-F238E27FC236}">
                <a16:creationId xmlns:a16="http://schemas.microsoft.com/office/drawing/2014/main" id="{37344ECC-84D5-B16A-FC7A-23F008EF4ABA}"/>
              </a:ext>
            </a:extLst>
          </p:cNvPr>
          <p:cNvSpPr>
            <a:spLocks noGrp="1"/>
          </p:cNvSpPr>
          <p:nvPr>
            <p:ph type="ftr" sz="quarter" idx="10"/>
          </p:nvPr>
        </p:nvSpPr>
        <p:spPr/>
        <p:txBody>
          <a:bodyPr/>
          <a:lstStyle/>
          <a:p>
            <a:r>
              <a:rPr lang="en-US" dirty="0"/>
              <a:t>Ten Words Bible Study</a:t>
            </a:r>
          </a:p>
        </p:txBody>
      </p:sp>
      <p:sp>
        <p:nvSpPr>
          <p:cNvPr id="4" name="Slide Number Placeholder 3">
            <a:extLst>
              <a:ext uri="{FF2B5EF4-FFF2-40B4-BE49-F238E27FC236}">
                <a16:creationId xmlns:a16="http://schemas.microsoft.com/office/drawing/2014/main" id="{C2BE855C-DE63-33A7-8DC0-546E538E5332}"/>
              </a:ext>
            </a:extLst>
          </p:cNvPr>
          <p:cNvSpPr>
            <a:spLocks noGrp="1"/>
          </p:cNvSpPr>
          <p:nvPr>
            <p:ph type="sldNum" sz="quarter" idx="11"/>
          </p:nvPr>
        </p:nvSpPr>
        <p:spPr/>
        <p:txBody>
          <a:bodyPr/>
          <a:lstStyle/>
          <a:p>
            <a:fld id="{294A09A9-5501-47C1-A89A-A340965A2BE2}" type="slidenum">
              <a:rPr lang="en-US" smtClean="0"/>
              <a:t>10</a:t>
            </a:fld>
            <a:endParaRPr lang="en-US" dirty="0"/>
          </a:p>
        </p:txBody>
      </p:sp>
    </p:spTree>
    <p:extLst>
      <p:ext uri="{BB962C8B-B14F-4D97-AF65-F5344CB8AC3E}">
        <p14:creationId xmlns:p14="http://schemas.microsoft.com/office/powerpoint/2010/main" val="39723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anim calcmode="lin" valueType="num">
                                      <p:cBhvr>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1000"/>
                                        <p:tgtEl>
                                          <p:spTgt spid="8">
                                            <p:txEl>
                                              <p:pRg st="6" end="6"/>
                                            </p:txEl>
                                          </p:spTgt>
                                        </p:tgtEl>
                                      </p:cBhvr>
                                    </p:animEffect>
                                    <p:anim calcmode="lin" valueType="num">
                                      <p:cBhvr>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55E7A2-CF35-B358-18B7-29ED042B2C9F}"/>
              </a:ext>
            </a:extLst>
          </p:cNvPr>
          <p:cNvSpPr>
            <a:spLocks noGrp="1"/>
          </p:cNvSpPr>
          <p:nvPr>
            <p:ph type="title"/>
          </p:nvPr>
        </p:nvSpPr>
        <p:spPr/>
        <p:txBody>
          <a:bodyPr>
            <a:normAutofit/>
          </a:bodyPr>
          <a:lstStyle/>
          <a:p>
            <a:r>
              <a:rPr lang="en-US" sz="5400" dirty="0"/>
              <a:t>Physical Rest + Healing </a:t>
            </a:r>
          </a:p>
        </p:txBody>
      </p:sp>
      <p:sp>
        <p:nvSpPr>
          <p:cNvPr id="8" name="Content Placeholder 7">
            <a:extLst>
              <a:ext uri="{FF2B5EF4-FFF2-40B4-BE49-F238E27FC236}">
                <a16:creationId xmlns:a16="http://schemas.microsoft.com/office/drawing/2014/main" id="{5124AF83-4336-BB37-FBD3-901D4D32812B}"/>
              </a:ext>
            </a:extLst>
          </p:cNvPr>
          <p:cNvSpPr>
            <a:spLocks noGrp="1"/>
          </p:cNvSpPr>
          <p:nvPr>
            <p:ph idx="1"/>
          </p:nvPr>
        </p:nvSpPr>
        <p:spPr>
          <a:xfrm>
            <a:off x="838200" y="1468073"/>
            <a:ext cx="10515600" cy="4728384"/>
          </a:xfrm>
        </p:spPr>
        <p:txBody>
          <a:bodyPr>
            <a:normAutofit lnSpcReduction="10000"/>
          </a:bodyPr>
          <a:lstStyle/>
          <a:p>
            <a:pPr lvl="1"/>
            <a:r>
              <a:rPr lang="en-US" b="1" dirty="0">
                <a:solidFill>
                  <a:srgbClr val="FF0000"/>
                </a:solidFill>
              </a:rPr>
              <a:t>What sort of things would the Israelites (and us) meditate and pray on during this day of rest?</a:t>
            </a:r>
          </a:p>
          <a:p>
            <a:pPr lvl="2"/>
            <a:r>
              <a:rPr lang="en-US" dirty="0"/>
              <a:t>Creation</a:t>
            </a:r>
          </a:p>
          <a:p>
            <a:pPr lvl="2"/>
            <a:r>
              <a:rPr lang="en-US" dirty="0"/>
              <a:t>Freedom from slavery/bondage (Ex. 20:2-7)</a:t>
            </a:r>
          </a:p>
          <a:p>
            <a:pPr lvl="3"/>
            <a:r>
              <a:rPr lang="en-US" dirty="0"/>
              <a:t>Rest ONLY obtained when God delivers His people from bondage and sets them apart as His chosen race.  A holy creation made in His image.</a:t>
            </a:r>
          </a:p>
          <a:p>
            <a:pPr lvl="3"/>
            <a:r>
              <a:rPr lang="en-US" dirty="0"/>
              <a:t>Purpose intended from the beginning </a:t>
            </a:r>
          </a:p>
          <a:p>
            <a:pPr lvl="3"/>
            <a:r>
              <a:rPr lang="en-US" dirty="0"/>
              <a:t>What was it like before? Who liberated you?  How did your purpose change btw then and now?</a:t>
            </a:r>
          </a:p>
          <a:p>
            <a:pPr lvl="2"/>
            <a:r>
              <a:rPr lang="en-US" dirty="0"/>
              <a:t>God is in control (Psalm 46: 10, Matthew 11:28-30)</a:t>
            </a:r>
          </a:p>
          <a:p>
            <a:pPr lvl="3"/>
            <a:r>
              <a:rPr lang="en-US" dirty="0"/>
              <a:t>All power and authority belongs to God </a:t>
            </a:r>
          </a:p>
          <a:p>
            <a:pPr lvl="3"/>
            <a:r>
              <a:rPr lang="en-US" dirty="0"/>
              <a:t>Trust that God will provide + All that we have is a gift from God</a:t>
            </a:r>
          </a:p>
          <a:p>
            <a:pPr lvl="3"/>
            <a:r>
              <a:rPr lang="en-US" dirty="0"/>
              <a:t>Man’s authority in this world is God given (humans as stewards of God’s creation)</a:t>
            </a:r>
          </a:p>
          <a:p>
            <a:pPr lvl="3"/>
            <a:r>
              <a:rPr lang="en-US" dirty="0"/>
              <a:t>Give thanks for blessings</a:t>
            </a:r>
          </a:p>
          <a:p>
            <a:pPr lvl="2"/>
            <a:r>
              <a:rPr lang="en-US" dirty="0"/>
              <a:t>Care for and Strengthen the Spirit </a:t>
            </a:r>
          </a:p>
          <a:p>
            <a:pPr lvl="3"/>
            <a:r>
              <a:rPr lang="en-US" dirty="0"/>
              <a:t>Worship, Study, Learn, Talk with God </a:t>
            </a:r>
          </a:p>
          <a:p>
            <a:pPr lvl="2"/>
            <a:endParaRPr lang="en-US" b="1" dirty="0"/>
          </a:p>
          <a:p>
            <a:pPr lvl="2"/>
            <a:endParaRPr lang="en-US" b="1" dirty="0"/>
          </a:p>
          <a:p>
            <a:pPr lvl="2"/>
            <a:endParaRPr lang="en-US" b="1" dirty="0"/>
          </a:p>
          <a:p>
            <a:pPr lvl="2"/>
            <a:endParaRPr lang="en-US" b="1" dirty="0"/>
          </a:p>
          <a:p>
            <a:pPr lvl="2"/>
            <a:endParaRPr lang="en-US" b="1" dirty="0"/>
          </a:p>
        </p:txBody>
      </p:sp>
      <p:sp>
        <p:nvSpPr>
          <p:cNvPr id="3" name="Footer Placeholder 2">
            <a:extLst>
              <a:ext uri="{FF2B5EF4-FFF2-40B4-BE49-F238E27FC236}">
                <a16:creationId xmlns:a16="http://schemas.microsoft.com/office/drawing/2014/main" id="{37344ECC-84D5-B16A-FC7A-23F008EF4ABA}"/>
              </a:ext>
            </a:extLst>
          </p:cNvPr>
          <p:cNvSpPr>
            <a:spLocks noGrp="1"/>
          </p:cNvSpPr>
          <p:nvPr>
            <p:ph type="ftr" sz="quarter" idx="10"/>
          </p:nvPr>
        </p:nvSpPr>
        <p:spPr/>
        <p:txBody>
          <a:bodyPr/>
          <a:lstStyle/>
          <a:p>
            <a:r>
              <a:rPr lang="en-US" dirty="0"/>
              <a:t>Ten Words Bible Study</a:t>
            </a:r>
          </a:p>
        </p:txBody>
      </p:sp>
      <p:sp>
        <p:nvSpPr>
          <p:cNvPr id="4" name="Slide Number Placeholder 3">
            <a:extLst>
              <a:ext uri="{FF2B5EF4-FFF2-40B4-BE49-F238E27FC236}">
                <a16:creationId xmlns:a16="http://schemas.microsoft.com/office/drawing/2014/main" id="{C2BE855C-DE63-33A7-8DC0-546E538E5332}"/>
              </a:ext>
            </a:extLst>
          </p:cNvPr>
          <p:cNvSpPr>
            <a:spLocks noGrp="1"/>
          </p:cNvSpPr>
          <p:nvPr>
            <p:ph type="sldNum" sz="quarter" idx="11"/>
          </p:nvPr>
        </p:nvSpPr>
        <p:spPr/>
        <p:txBody>
          <a:bodyPr/>
          <a:lstStyle/>
          <a:p>
            <a:fld id="{294A09A9-5501-47C1-A89A-A340965A2BE2}" type="slidenum">
              <a:rPr lang="en-US" smtClean="0"/>
              <a:t>11</a:t>
            </a:fld>
            <a:endParaRPr lang="en-US" dirty="0"/>
          </a:p>
        </p:txBody>
      </p:sp>
    </p:spTree>
    <p:extLst>
      <p:ext uri="{BB962C8B-B14F-4D97-AF65-F5344CB8AC3E}">
        <p14:creationId xmlns:p14="http://schemas.microsoft.com/office/powerpoint/2010/main" val="121586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1000"/>
                                        <p:tgtEl>
                                          <p:spTgt spid="8">
                                            <p:txEl>
                                              <p:pRg st="6" end="6"/>
                                            </p:txEl>
                                          </p:spTgt>
                                        </p:tgtEl>
                                      </p:cBhvr>
                                    </p:animEffect>
                                    <p:anim calcmode="lin" valueType="num">
                                      <p:cBhvr>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1000"/>
                                        <p:tgtEl>
                                          <p:spTgt spid="8">
                                            <p:txEl>
                                              <p:pRg st="8" end="8"/>
                                            </p:txEl>
                                          </p:spTgt>
                                        </p:tgtEl>
                                      </p:cBhvr>
                                    </p:animEffect>
                                    <p:anim calcmode="lin" valueType="num">
                                      <p:cBhvr>
                                        <p:cTn id="4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Effect transition="in" filter="fade">
                                      <p:cBhvr>
                                        <p:cTn id="51" dur="1000"/>
                                        <p:tgtEl>
                                          <p:spTgt spid="8">
                                            <p:txEl>
                                              <p:pRg st="9" end="9"/>
                                            </p:txEl>
                                          </p:spTgt>
                                        </p:tgtEl>
                                      </p:cBhvr>
                                    </p:animEffect>
                                    <p:anim calcmode="lin" valueType="num">
                                      <p:cBhvr>
                                        <p:cTn id="5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1000"/>
                                        <p:tgtEl>
                                          <p:spTgt spid="8">
                                            <p:txEl>
                                              <p:pRg st="10" end="10"/>
                                            </p:txEl>
                                          </p:spTgt>
                                        </p:tgtEl>
                                      </p:cBhvr>
                                    </p:animEffect>
                                    <p:anim calcmode="lin" valueType="num">
                                      <p:cBhvr>
                                        <p:cTn id="57"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animEffect transition="in" filter="fade">
                                      <p:cBhvr>
                                        <p:cTn id="63" dur="1000"/>
                                        <p:tgtEl>
                                          <p:spTgt spid="8">
                                            <p:txEl>
                                              <p:pRg st="11" end="11"/>
                                            </p:txEl>
                                          </p:spTgt>
                                        </p:tgtEl>
                                      </p:cBhvr>
                                    </p:animEffect>
                                    <p:anim calcmode="lin" valueType="num">
                                      <p:cBhvr>
                                        <p:cTn id="6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11" end="1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12" end="12"/>
                                            </p:txEl>
                                          </p:spTgt>
                                        </p:tgtEl>
                                        <p:attrNameLst>
                                          <p:attrName>style.visibility</p:attrName>
                                        </p:attrNameLst>
                                      </p:cBhvr>
                                      <p:to>
                                        <p:strVal val="visible"/>
                                      </p:to>
                                    </p:set>
                                    <p:animEffect transition="in" filter="fade">
                                      <p:cBhvr>
                                        <p:cTn id="68" dur="1000"/>
                                        <p:tgtEl>
                                          <p:spTgt spid="8">
                                            <p:txEl>
                                              <p:pRg st="12" end="12"/>
                                            </p:txEl>
                                          </p:spTgt>
                                        </p:tgtEl>
                                      </p:cBhvr>
                                    </p:animEffect>
                                    <p:anim calcmode="lin" valueType="num">
                                      <p:cBhvr>
                                        <p:cTn id="69"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84ED-3DAA-5F22-2536-ABD4DA8B19CB}"/>
              </a:ext>
            </a:extLst>
          </p:cNvPr>
          <p:cNvSpPr>
            <a:spLocks noGrp="1"/>
          </p:cNvSpPr>
          <p:nvPr>
            <p:ph type="title"/>
          </p:nvPr>
        </p:nvSpPr>
        <p:spPr/>
        <p:txBody>
          <a:bodyPr/>
          <a:lstStyle/>
          <a:p>
            <a:r>
              <a:rPr lang="en-US" sz="4400" u="sng" dirty="0"/>
              <a:t>The Sabbath by Abraham Joshua Heschel</a:t>
            </a:r>
            <a:endParaRPr lang="en-US" u="sng" dirty="0"/>
          </a:p>
        </p:txBody>
      </p:sp>
      <p:sp>
        <p:nvSpPr>
          <p:cNvPr id="3" name="Content Placeholder 2">
            <a:extLst>
              <a:ext uri="{FF2B5EF4-FFF2-40B4-BE49-F238E27FC236}">
                <a16:creationId xmlns:a16="http://schemas.microsoft.com/office/drawing/2014/main" id="{3E389029-D232-EF60-438A-858AFB53DCE8}"/>
              </a:ext>
            </a:extLst>
          </p:cNvPr>
          <p:cNvSpPr>
            <a:spLocks noGrp="1"/>
          </p:cNvSpPr>
          <p:nvPr>
            <p:ph idx="1"/>
          </p:nvPr>
        </p:nvSpPr>
        <p:spPr>
          <a:xfrm>
            <a:off x="838200" y="1825625"/>
            <a:ext cx="10515600" cy="4370832"/>
          </a:xfrm>
        </p:spPr>
        <p:txBody>
          <a:bodyPr>
            <a:normAutofit/>
          </a:bodyPr>
          <a:lstStyle/>
          <a:p>
            <a:pPr marL="0" indent="0" algn="just">
              <a:buNone/>
            </a:pPr>
            <a:r>
              <a:rPr lang="en-US" dirty="0"/>
              <a:t>“He who wants to enter the holiness of the day must first lay down the profanity of clattering commerce, of being yoked to toil.  He must go away from the screech of dissonant days, from the nervousness and fury of acquisitiveness and the betrayal in embezzling his own life.  He must say farewell to manual work and learn to understand that the world has already been created and will survive without the help of man.  Six days a week we wrestle with the world, wringing profit from the earth; on the Sabbath we especially care for the seed of eternity planted in the soul.  The world has our hands, but our soul belongs to Someone Else.  Six days a week we seek to dominate the world, on the seventh day we try to dominate the self.”</a:t>
            </a:r>
          </a:p>
        </p:txBody>
      </p:sp>
      <p:sp>
        <p:nvSpPr>
          <p:cNvPr id="4" name="Footer Placeholder 3">
            <a:extLst>
              <a:ext uri="{FF2B5EF4-FFF2-40B4-BE49-F238E27FC236}">
                <a16:creationId xmlns:a16="http://schemas.microsoft.com/office/drawing/2014/main" id="{7785CC0D-C4C3-EEA8-FECB-4A83BB7181D3}"/>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F5E05860-8F7D-2E02-4CEC-CEBB3A426370}"/>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77483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30B6-93BF-E4D4-DC87-A7191375B6E7}"/>
              </a:ext>
            </a:extLst>
          </p:cNvPr>
          <p:cNvSpPr>
            <a:spLocks noGrp="1"/>
          </p:cNvSpPr>
          <p:nvPr>
            <p:ph type="title"/>
          </p:nvPr>
        </p:nvSpPr>
        <p:spPr/>
        <p:txBody>
          <a:bodyPr/>
          <a:lstStyle/>
          <a:p>
            <a:r>
              <a:rPr lang="en-US" dirty="0"/>
              <a:t>Exodus 31:12-17</a:t>
            </a:r>
          </a:p>
        </p:txBody>
      </p:sp>
      <p:sp>
        <p:nvSpPr>
          <p:cNvPr id="3" name="Content Placeholder 2">
            <a:extLst>
              <a:ext uri="{FF2B5EF4-FFF2-40B4-BE49-F238E27FC236}">
                <a16:creationId xmlns:a16="http://schemas.microsoft.com/office/drawing/2014/main" id="{EC82B981-36CD-7EB1-68AE-AA2334391AE3}"/>
              </a:ext>
            </a:extLst>
          </p:cNvPr>
          <p:cNvSpPr>
            <a:spLocks noGrp="1"/>
          </p:cNvSpPr>
          <p:nvPr>
            <p:ph idx="1"/>
          </p:nvPr>
        </p:nvSpPr>
        <p:spPr/>
        <p:txBody>
          <a:bodyPr>
            <a:normAutofit fontScale="40000" lnSpcReduction="20000"/>
          </a:bodyPr>
          <a:lstStyle/>
          <a:p>
            <a:r>
              <a:rPr lang="en-US" sz="5900" b="1" i="0" baseline="30000" dirty="0">
                <a:solidFill>
                  <a:srgbClr val="000000"/>
                </a:solidFill>
                <a:effectLst/>
                <a:latin typeface="system-ui"/>
              </a:rPr>
              <a:t>12 </a:t>
            </a:r>
            <a:r>
              <a:rPr lang="en-US" sz="5900" b="0" i="0" dirty="0">
                <a:solidFill>
                  <a:srgbClr val="000000"/>
                </a:solidFill>
                <a:effectLst/>
                <a:latin typeface="system-ui"/>
              </a:rPr>
              <a:t>The </a:t>
            </a:r>
            <a:r>
              <a:rPr lang="en-US" sz="5900" b="0" i="0" cap="small" dirty="0">
                <a:solidFill>
                  <a:srgbClr val="000000"/>
                </a:solidFill>
                <a:effectLst/>
                <a:latin typeface="system-ui"/>
              </a:rPr>
              <a:t>Lord</a:t>
            </a:r>
            <a:r>
              <a:rPr lang="en-US" sz="5900" b="0" i="0" dirty="0">
                <a:solidFill>
                  <a:srgbClr val="000000"/>
                </a:solidFill>
                <a:effectLst/>
                <a:latin typeface="system-ui"/>
              </a:rPr>
              <a:t> spoke to Moses, saying, </a:t>
            </a:r>
          </a:p>
          <a:p>
            <a:r>
              <a:rPr lang="en-US" sz="5900" b="1" i="0" baseline="30000" dirty="0">
                <a:solidFill>
                  <a:srgbClr val="000000"/>
                </a:solidFill>
                <a:effectLst/>
                <a:latin typeface="system-ui"/>
              </a:rPr>
              <a:t>13 </a:t>
            </a:r>
            <a:r>
              <a:rPr lang="en-US" sz="5900" b="0" i="0" dirty="0">
                <a:solidFill>
                  <a:srgbClr val="000000"/>
                </a:solidFill>
                <a:effectLst/>
                <a:latin typeface="system-ui"/>
              </a:rPr>
              <a:t>“But as for you, speak to the sons of Israel, saying, ‘You shall surely observe My sabbaths; for </a:t>
            </a:r>
            <a:r>
              <a:rPr lang="en-US" sz="5900" b="0" i="1" dirty="0">
                <a:solidFill>
                  <a:srgbClr val="000000"/>
                </a:solidFill>
                <a:effectLst/>
                <a:latin typeface="system-ui"/>
              </a:rPr>
              <a:t>this</a:t>
            </a:r>
            <a:r>
              <a:rPr lang="en-US" sz="5900" b="0" i="0" dirty="0">
                <a:solidFill>
                  <a:srgbClr val="000000"/>
                </a:solidFill>
                <a:effectLst/>
                <a:latin typeface="system-ui"/>
              </a:rPr>
              <a:t> is a sign between Me and you throughout your generations, that you may know that I am the </a:t>
            </a:r>
            <a:r>
              <a:rPr lang="en-US" sz="5900" b="0" i="0" cap="small" dirty="0">
                <a:solidFill>
                  <a:srgbClr val="000000"/>
                </a:solidFill>
                <a:effectLst/>
                <a:latin typeface="system-ui"/>
              </a:rPr>
              <a:t>Lord</a:t>
            </a:r>
            <a:r>
              <a:rPr lang="en-US" sz="5900" b="0" i="0" dirty="0">
                <a:solidFill>
                  <a:srgbClr val="000000"/>
                </a:solidFill>
                <a:effectLst/>
                <a:latin typeface="system-ui"/>
              </a:rPr>
              <a:t> who sanctifies you. </a:t>
            </a:r>
          </a:p>
          <a:p>
            <a:r>
              <a:rPr lang="en-US" sz="5900" b="1" i="0" baseline="30000" dirty="0">
                <a:solidFill>
                  <a:srgbClr val="000000"/>
                </a:solidFill>
                <a:effectLst/>
                <a:latin typeface="system-ui"/>
              </a:rPr>
              <a:t>14 </a:t>
            </a:r>
            <a:r>
              <a:rPr lang="en-US" sz="5900" b="0" i="0" dirty="0">
                <a:solidFill>
                  <a:srgbClr val="000000"/>
                </a:solidFill>
                <a:effectLst/>
                <a:latin typeface="system-ui"/>
              </a:rPr>
              <a:t>Therefore you are to observe the sabbath, for it is holy to you. Everyone who profanes it shall surely be put to death; for whoever does any work on it, that person shall be cut off from among his people. </a:t>
            </a:r>
          </a:p>
          <a:p>
            <a:r>
              <a:rPr lang="en-US" sz="5900" b="1" i="0" baseline="30000" dirty="0">
                <a:solidFill>
                  <a:srgbClr val="000000"/>
                </a:solidFill>
                <a:effectLst/>
                <a:latin typeface="system-ui"/>
              </a:rPr>
              <a:t>15 </a:t>
            </a:r>
            <a:r>
              <a:rPr lang="en-US" sz="5900" b="0" i="0" dirty="0">
                <a:solidFill>
                  <a:srgbClr val="000000"/>
                </a:solidFill>
                <a:effectLst/>
                <a:latin typeface="system-ui"/>
              </a:rPr>
              <a:t>For six days work may be done, but on the seventh day there is a sabbath of complete rest, holy to the </a:t>
            </a:r>
            <a:r>
              <a:rPr lang="en-US" sz="5900" b="0" i="0" cap="small" dirty="0">
                <a:solidFill>
                  <a:srgbClr val="000000"/>
                </a:solidFill>
                <a:effectLst/>
                <a:latin typeface="system-ui"/>
              </a:rPr>
              <a:t>Lord</a:t>
            </a:r>
            <a:r>
              <a:rPr lang="en-US" sz="5900" b="0" i="0" dirty="0">
                <a:solidFill>
                  <a:srgbClr val="000000"/>
                </a:solidFill>
                <a:effectLst/>
                <a:latin typeface="system-ui"/>
              </a:rPr>
              <a:t>; whoever does any work on the sabbath day shall surely be put to death. </a:t>
            </a:r>
          </a:p>
          <a:p>
            <a:r>
              <a:rPr lang="en-US" sz="5900" b="1" i="0" baseline="30000" dirty="0">
                <a:solidFill>
                  <a:srgbClr val="000000"/>
                </a:solidFill>
                <a:effectLst/>
                <a:latin typeface="system-ui"/>
              </a:rPr>
              <a:t>16 </a:t>
            </a:r>
            <a:r>
              <a:rPr lang="en-US" sz="5900" b="0" i="0" dirty="0">
                <a:solidFill>
                  <a:srgbClr val="000000"/>
                </a:solidFill>
                <a:effectLst/>
                <a:latin typeface="system-ui"/>
              </a:rPr>
              <a:t>So the sons of Israel shall observe the sabbath, to celebrate the sabbath throughout their generations as a perpetual covenant.’ </a:t>
            </a:r>
          </a:p>
          <a:p>
            <a:r>
              <a:rPr lang="en-US" sz="5900" b="1" i="0" baseline="30000" dirty="0">
                <a:solidFill>
                  <a:srgbClr val="000000"/>
                </a:solidFill>
                <a:effectLst/>
                <a:latin typeface="system-ui"/>
              </a:rPr>
              <a:t>17 </a:t>
            </a:r>
            <a:r>
              <a:rPr lang="en-US" sz="5900" b="0" i="0" dirty="0">
                <a:solidFill>
                  <a:srgbClr val="000000"/>
                </a:solidFill>
                <a:effectLst/>
                <a:latin typeface="system-ui"/>
              </a:rPr>
              <a:t>It is a sign between Me and the sons of Israel forever; for in six days the </a:t>
            </a:r>
            <a:r>
              <a:rPr lang="en-US" sz="5900" b="0" i="0" cap="small" dirty="0">
                <a:solidFill>
                  <a:srgbClr val="000000"/>
                </a:solidFill>
                <a:effectLst/>
                <a:latin typeface="system-ui"/>
              </a:rPr>
              <a:t>Lord</a:t>
            </a:r>
            <a:r>
              <a:rPr lang="en-US" sz="5900" b="0" i="0" dirty="0">
                <a:solidFill>
                  <a:srgbClr val="000000"/>
                </a:solidFill>
                <a:effectLst/>
                <a:latin typeface="system-ui"/>
              </a:rPr>
              <a:t> made heaven and earth, but on the seventh day He ceased </a:t>
            </a:r>
            <a:r>
              <a:rPr lang="en-US" sz="5900" b="0" i="1" dirty="0">
                <a:solidFill>
                  <a:srgbClr val="000000"/>
                </a:solidFill>
                <a:effectLst/>
                <a:latin typeface="system-ui"/>
              </a:rPr>
              <a:t>from labor</a:t>
            </a:r>
            <a:r>
              <a:rPr lang="en-US" sz="5900" b="0" i="0" dirty="0">
                <a:solidFill>
                  <a:srgbClr val="000000"/>
                </a:solidFill>
                <a:effectLst/>
                <a:latin typeface="system-ui"/>
              </a:rPr>
              <a:t>, and was refreshed.”</a:t>
            </a:r>
            <a:endParaRPr lang="en-US" sz="5900" dirty="0"/>
          </a:p>
          <a:p>
            <a:endParaRPr lang="en-US" dirty="0"/>
          </a:p>
        </p:txBody>
      </p:sp>
      <p:sp>
        <p:nvSpPr>
          <p:cNvPr id="4" name="Footer Placeholder 3">
            <a:extLst>
              <a:ext uri="{FF2B5EF4-FFF2-40B4-BE49-F238E27FC236}">
                <a16:creationId xmlns:a16="http://schemas.microsoft.com/office/drawing/2014/main" id="{279A5EED-1A9F-6072-C995-E2561FC590CA}"/>
              </a:ext>
            </a:extLst>
          </p:cNvPr>
          <p:cNvSpPr>
            <a:spLocks noGrp="1"/>
          </p:cNvSpPr>
          <p:nvPr>
            <p:ph type="ftr" sz="quarter" idx="10"/>
          </p:nvPr>
        </p:nvSpPr>
        <p:spPr/>
        <p:txBody>
          <a:bodyPr/>
          <a:lstStyle/>
          <a:p>
            <a:r>
              <a:rPr lang="en-US"/>
              <a:t>Ten Words Bible Study</a:t>
            </a:r>
            <a:endParaRPr lang="en-US" dirty="0"/>
          </a:p>
        </p:txBody>
      </p:sp>
      <p:sp>
        <p:nvSpPr>
          <p:cNvPr id="5" name="Slide Number Placeholder 4">
            <a:extLst>
              <a:ext uri="{FF2B5EF4-FFF2-40B4-BE49-F238E27FC236}">
                <a16:creationId xmlns:a16="http://schemas.microsoft.com/office/drawing/2014/main" id="{2247A69E-F879-7C62-761D-AEB842ED773C}"/>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7312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nodeType="withEffect">
                                  <p:stCondLst>
                                    <p:cond delay="0"/>
                                  </p:stCondLst>
                                  <p:childTnLst>
                                    <p:set>
                                      <p:cBhvr>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9742-996B-2EFA-6975-8D7F19A68FD1}"/>
              </a:ext>
            </a:extLst>
          </p:cNvPr>
          <p:cNvSpPr>
            <a:spLocks noGrp="1"/>
          </p:cNvSpPr>
          <p:nvPr>
            <p:ph type="title"/>
          </p:nvPr>
        </p:nvSpPr>
        <p:spPr/>
        <p:txBody>
          <a:bodyPr/>
          <a:lstStyle/>
          <a:p>
            <a:r>
              <a:rPr lang="en-US" dirty="0"/>
              <a:t>Remember: “It was very good…”</a:t>
            </a:r>
          </a:p>
        </p:txBody>
      </p:sp>
      <p:sp>
        <p:nvSpPr>
          <p:cNvPr id="3" name="Content Placeholder 2">
            <a:extLst>
              <a:ext uri="{FF2B5EF4-FFF2-40B4-BE49-F238E27FC236}">
                <a16:creationId xmlns:a16="http://schemas.microsoft.com/office/drawing/2014/main" id="{D6F7ED98-D36A-3805-0C66-26D017483FF9}"/>
              </a:ext>
            </a:extLst>
          </p:cNvPr>
          <p:cNvSpPr>
            <a:spLocks noGrp="1"/>
          </p:cNvSpPr>
          <p:nvPr>
            <p:ph idx="1"/>
          </p:nvPr>
        </p:nvSpPr>
        <p:spPr/>
        <p:txBody>
          <a:bodyPr/>
          <a:lstStyle/>
          <a:p>
            <a:r>
              <a:rPr lang="en-US" dirty="0"/>
              <a:t>Gen. 1:31 - 2:3 </a:t>
            </a:r>
          </a:p>
          <a:p>
            <a:pPr lvl="1"/>
            <a:r>
              <a:rPr lang="en-US" b="1" dirty="0">
                <a:solidFill>
                  <a:srgbClr val="FF0000"/>
                </a:solidFill>
              </a:rPr>
              <a:t>With man as the image bearers of God, discuss the comparative use/reason for God’s rest on the seventh day and man’s commanded rest on the Sabbath.</a:t>
            </a:r>
          </a:p>
          <a:p>
            <a:pPr lvl="1"/>
            <a:r>
              <a:rPr lang="en-US" dirty="0"/>
              <a:t>God’s Rest = positive, active appreciation and satisfaction in His finished creative work</a:t>
            </a:r>
          </a:p>
          <a:p>
            <a:pPr lvl="2"/>
            <a:r>
              <a:rPr lang="en-US" dirty="0"/>
              <a:t>It was good! (relationship, purpose, perfection)</a:t>
            </a:r>
          </a:p>
          <a:p>
            <a:pPr lvl="2"/>
            <a:r>
              <a:rPr lang="en-US" dirty="0"/>
              <a:t>2:3: “…God blessed the seventh day and sanctified it, because in it He rested from all His work which God had created and made…”</a:t>
            </a:r>
          </a:p>
          <a:p>
            <a:pPr lvl="2"/>
            <a:r>
              <a:rPr lang="en-US" dirty="0"/>
              <a:t>Sabbath not invented at Sinai – but embedded in creation from beginning</a:t>
            </a:r>
          </a:p>
          <a:p>
            <a:pPr lvl="1"/>
            <a:r>
              <a:rPr lang="en-US" dirty="0"/>
              <a:t>Man’s Rest: we observe our spiritual well being in/by God’s hands and rest knowing “it is very good” – perfection, purpose, relationship</a:t>
            </a:r>
          </a:p>
          <a:p>
            <a:endParaRPr lang="en-US" dirty="0"/>
          </a:p>
          <a:p>
            <a:pPr lvl="1"/>
            <a:endParaRPr lang="en-US" dirty="0"/>
          </a:p>
        </p:txBody>
      </p:sp>
      <p:sp>
        <p:nvSpPr>
          <p:cNvPr id="4" name="Footer Placeholder 3">
            <a:extLst>
              <a:ext uri="{FF2B5EF4-FFF2-40B4-BE49-F238E27FC236}">
                <a16:creationId xmlns:a16="http://schemas.microsoft.com/office/drawing/2014/main" id="{F51C5E46-F570-71CF-DB44-EE8F9BB70DA7}"/>
              </a:ext>
            </a:extLst>
          </p:cNvPr>
          <p:cNvSpPr>
            <a:spLocks noGrp="1"/>
          </p:cNvSpPr>
          <p:nvPr>
            <p:ph type="ftr" sz="quarter" idx="10"/>
          </p:nvPr>
        </p:nvSpPr>
        <p:spPr/>
        <p:txBody>
          <a:bodyPr/>
          <a:lstStyle/>
          <a:p>
            <a:r>
              <a:rPr lang="en-US" dirty="0"/>
              <a:t>Ten Words Bible Class </a:t>
            </a:r>
          </a:p>
        </p:txBody>
      </p:sp>
      <p:sp>
        <p:nvSpPr>
          <p:cNvPr id="5" name="Slide Number Placeholder 4">
            <a:extLst>
              <a:ext uri="{FF2B5EF4-FFF2-40B4-BE49-F238E27FC236}">
                <a16:creationId xmlns:a16="http://schemas.microsoft.com/office/drawing/2014/main" id="{D91CACDD-0D49-B95C-B4A8-FCEB53A0ED37}"/>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25555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30B6-93BF-E4D4-DC87-A7191375B6E7}"/>
              </a:ext>
            </a:extLst>
          </p:cNvPr>
          <p:cNvSpPr>
            <a:spLocks noGrp="1"/>
          </p:cNvSpPr>
          <p:nvPr>
            <p:ph type="title"/>
          </p:nvPr>
        </p:nvSpPr>
        <p:spPr/>
        <p:txBody>
          <a:bodyPr/>
          <a:lstStyle/>
          <a:p>
            <a:r>
              <a:rPr lang="en-US"/>
              <a:t>Exodus 31:12-17</a:t>
            </a:r>
            <a:endParaRPr lang="en-US" dirty="0"/>
          </a:p>
        </p:txBody>
      </p:sp>
      <p:sp>
        <p:nvSpPr>
          <p:cNvPr id="3" name="Content Placeholder 2">
            <a:extLst>
              <a:ext uri="{FF2B5EF4-FFF2-40B4-BE49-F238E27FC236}">
                <a16:creationId xmlns:a16="http://schemas.microsoft.com/office/drawing/2014/main" id="{EC82B981-36CD-7EB1-68AE-AA2334391AE3}"/>
              </a:ext>
            </a:extLst>
          </p:cNvPr>
          <p:cNvSpPr>
            <a:spLocks noGrp="1"/>
          </p:cNvSpPr>
          <p:nvPr>
            <p:ph idx="1"/>
          </p:nvPr>
        </p:nvSpPr>
        <p:spPr/>
        <p:txBody>
          <a:bodyPr>
            <a:normAutofit fontScale="40000" lnSpcReduction="20000"/>
          </a:bodyPr>
          <a:lstStyle/>
          <a:p>
            <a:r>
              <a:rPr lang="en-US" sz="5900" b="1" i="0" baseline="30000" dirty="0">
                <a:solidFill>
                  <a:srgbClr val="000000"/>
                </a:solidFill>
                <a:effectLst/>
                <a:latin typeface="system-ui"/>
              </a:rPr>
              <a:t>12 </a:t>
            </a:r>
            <a:r>
              <a:rPr lang="en-US" sz="5900" b="0" i="0" dirty="0">
                <a:solidFill>
                  <a:srgbClr val="000000"/>
                </a:solidFill>
                <a:effectLst/>
                <a:latin typeface="system-ui"/>
              </a:rPr>
              <a:t>The </a:t>
            </a:r>
            <a:r>
              <a:rPr lang="en-US" sz="5900" b="0" i="0" cap="small" dirty="0">
                <a:solidFill>
                  <a:srgbClr val="000000"/>
                </a:solidFill>
                <a:effectLst/>
                <a:latin typeface="system-ui"/>
              </a:rPr>
              <a:t>Lord</a:t>
            </a:r>
            <a:r>
              <a:rPr lang="en-US" sz="5900" b="0" i="0" dirty="0">
                <a:solidFill>
                  <a:srgbClr val="000000"/>
                </a:solidFill>
                <a:effectLst/>
                <a:latin typeface="system-ui"/>
              </a:rPr>
              <a:t> spoke to Moses, saying, </a:t>
            </a:r>
          </a:p>
          <a:p>
            <a:r>
              <a:rPr lang="en-US" sz="5900" b="1" i="0" baseline="30000" dirty="0">
                <a:solidFill>
                  <a:srgbClr val="000000"/>
                </a:solidFill>
                <a:effectLst/>
                <a:latin typeface="system-ui"/>
              </a:rPr>
              <a:t>13 </a:t>
            </a:r>
            <a:r>
              <a:rPr lang="en-US" sz="5900" b="0" i="0" dirty="0">
                <a:solidFill>
                  <a:srgbClr val="000000"/>
                </a:solidFill>
                <a:effectLst/>
                <a:latin typeface="system-ui"/>
              </a:rPr>
              <a:t>“But as for you, speak to the sons of Israel, saying, ‘You shall surely observe My sabbaths; for </a:t>
            </a:r>
            <a:r>
              <a:rPr lang="en-US" sz="5900" b="0" i="1" dirty="0">
                <a:solidFill>
                  <a:srgbClr val="000000"/>
                </a:solidFill>
                <a:effectLst/>
                <a:latin typeface="system-ui"/>
              </a:rPr>
              <a:t>this</a:t>
            </a:r>
            <a:r>
              <a:rPr lang="en-US" sz="5900" b="0" i="0" dirty="0">
                <a:solidFill>
                  <a:srgbClr val="000000"/>
                </a:solidFill>
                <a:effectLst/>
                <a:latin typeface="system-ui"/>
              </a:rPr>
              <a:t> is a sign between Me and you throughout your generations, that you may know that I am the </a:t>
            </a:r>
            <a:r>
              <a:rPr lang="en-US" sz="5900" b="0" i="0" cap="small" dirty="0">
                <a:solidFill>
                  <a:srgbClr val="000000"/>
                </a:solidFill>
                <a:effectLst/>
                <a:latin typeface="system-ui"/>
              </a:rPr>
              <a:t>Lord</a:t>
            </a:r>
            <a:r>
              <a:rPr lang="en-US" sz="5900" b="0" i="0" dirty="0">
                <a:solidFill>
                  <a:srgbClr val="000000"/>
                </a:solidFill>
                <a:effectLst/>
                <a:latin typeface="system-ui"/>
              </a:rPr>
              <a:t> who sanctifies you. </a:t>
            </a:r>
          </a:p>
          <a:p>
            <a:r>
              <a:rPr lang="en-US" sz="5900" b="1" i="0" baseline="30000" dirty="0">
                <a:solidFill>
                  <a:srgbClr val="000000"/>
                </a:solidFill>
                <a:effectLst/>
                <a:latin typeface="system-ui"/>
              </a:rPr>
              <a:t>14 </a:t>
            </a:r>
            <a:r>
              <a:rPr lang="en-US" sz="5900" b="0" i="0" dirty="0">
                <a:solidFill>
                  <a:srgbClr val="000000"/>
                </a:solidFill>
                <a:effectLst/>
                <a:latin typeface="system-ui"/>
              </a:rPr>
              <a:t>Therefore you are to observe the sabbath, for it is holy to you. Everyone who profanes it shall surely be put to death; for whoever does any work on it, that person shall be cut off from among his people. </a:t>
            </a:r>
          </a:p>
          <a:p>
            <a:r>
              <a:rPr lang="en-US" sz="5900" b="1" i="0" baseline="30000" dirty="0">
                <a:solidFill>
                  <a:srgbClr val="000000"/>
                </a:solidFill>
                <a:effectLst/>
                <a:latin typeface="system-ui"/>
              </a:rPr>
              <a:t>15 </a:t>
            </a:r>
            <a:r>
              <a:rPr lang="en-US" sz="5900" b="0" i="0" dirty="0">
                <a:solidFill>
                  <a:srgbClr val="000000"/>
                </a:solidFill>
                <a:effectLst/>
                <a:latin typeface="system-ui"/>
              </a:rPr>
              <a:t>For six days work may be done, but on the seventh day there is a sabbath of complete rest, holy to the </a:t>
            </a:r>
            <a:r>
              <a:rPr lang="en-US" sz="5900" b="0" i="0" cap="small" dirty="0">
                <a:solidFill>
                  <a:srgbClr val="000000"/>
                </a:solidFill>
                <a:effectLst/>
                <a:latin typeface="system-ui"/>
              </a:rPr>
              <a:t>Lord</a:t>
            </a:r>
            <a:r>
              <a:rPr lang="en-US" sz="5900" b="0" i="0" dirty="0">
                <a:solidFill>
                  <a:srgbClr val="000000"/>
                </a:solidFill>
                <a:effectLst/>
                <a:latin typeface="system-ui"/>
              </a:rPr>
              <a:t>; whoever does any work on the sabbath day shall surely be put to death. </a:t>
            </a:r>
          </a:p>
          <a:p>
            <a:r>
              <a:rPr lang="en-US" sz="5900" b="1" i="0" baseline="30000" dirty="0">
                <a:solidFill>
                  <a:srgbClr val="000000"/>
                </a:solidFill>
                <a:effectLst/>
                <a:latin typeface="system-ui"/>
              </a:rPr>
              <a:t>16 </a:t>
            </a:r>
            <a:r>
              <a:rPr lang="en-US" sz="5900" b="0" i="0" dirty="0">
                <a:solidFill>
                  <a:srgbClr val="000000"/>
                </a:solidFill>
                <a:effectLst/>
                <a:latin typeface="system-ui"/>
              </a:rPr>
              <a:t>So the sons of Israel shall observe the sabbath, to celebrate the sabbath throughout their generations as a perpetual covenant.’ </a:t>
            </a:r>
          </a:p>
          <a:p>
            <a:r>
              <a:rPr lang="en-US" sz="5900" b="1" i="0" baseline="30000" dirty="0">
                <a:solidFill>
                  <a:srgbClr val="000000"/>
                </a:solidFill>
                <a:effectLst/>
                <a:latin typeface="system-ui"/>
              </a:rPr>
              <a:t>17 </a:t>
            </a:r>
            <a:r>
              <a:rPr lang="en-US" sz="5900" b="0" i="0" dirty="0">
                <a:solidFill>
                  <a:srgbClr val="000000"/>
                </a:solidFill>
                <a:effectLst/>
                <a:latin typeface="system-ui"/>
              </a:rPr>
              <a:t>It is a sign between Me and the sons of Israel forever; for in six days the </a:t>
            </a:r>
            <a:r>
              <a:rPr lang="en-US" sz="5900" b="0" i="0" cap="small" dirty="0">
                <a:solidFill>
                  <a:srgbClr val="000000"/>
                </a:solidFill>
                <a:effectLst/>
                <a:latin typeface="system-ui"/>
              </a:rPr>
              <a:t>Lord</a:t>
            </a:r>
            <a:r>
              <a:rPr lang="en-US" sz="5900" b="0" i="0" dirty="0">
                <a:solidFill>
                  <a:srgbClr val="000000"/>
                </a:solidFill>
                <a:effectLst/>
                <a:latin typeface="system-ui"/>
              </a:rPr>
              <a:t> made heaven and earth, but on the seventh day He ceased </a:t>
            </a:r>
            <a:r>
              <a:rPr lang="en-US" sz="5900" b="0" i="1" dirty="0">
                <a:solidFill>
                  <a:srgbClr val="000000"/>
                </a:solidFill>
                <a:effectLst/>
                <a:latin typeface="system-ui"/>
              </a:rPr>
              <a:t>from labor</a:t>
            </a:r>
            <a:r>
              <a:rPr lang="en-US" sz="5900" b="0" i="0" dirty="0">
                <a:solidFill>
                  <a:srgbClr val="000000"/>
                </a:solidFill>
                <a:effectLst/>
                <a:latin typeface="system-ui"/>
              </a:rPr>
              <a:t>, and was refreshed.”</a:t>
            </a:r>
            <a:endParaRPr lang="en-US" sz="5900" dirty="0"/>
          </a:p>
          <a:p>
            <a:endParaRPr lang="en-US" dirty="0"/>
          </a:p>
        </p:txBody>
      </p:sp>
      <p:sp>
        <p:nvSpPr>
          <p:cNvPr id="4" name="Footer Placeholder 3">
            <a:extLst>
              <a:ext uri="{FF2B5EF4-FFF2-40B4-BE49-F238E27FC236}">
                <a16:creationId xmlns:a16="http://schemas.microsoft.com/office/drawing/2014/main" id="{279A5EED-1A9F-6072-C995-E2561FC590CA}"/>
              </a:ext>
            </a:extLst>
          </p:cNvPr>
          <p:cNvSpPr>
            <a:spLocks noGrp="1"/>
          </p:cNvSpPr>
          <p:nvPr>
            <p:ph type="ftr" sz="quarter" idx="10"/>
          </p:nvPr>
        </p:nvSpPr>
        <p:spPr/>
        <p:txBody>
          <a:bodyPr/>
          <a:lstStyle/>
          <a:p>
            <a:r>
              <a:rPr lang="en-US"/>
              <a:t>Ten Words Bible Study</a:t>
            </a:r>
            <a:endParaRPr lang="en-US" dirty="0"/>
          </a:p>
        </p:txBody>
      </p:sp>
      <p:sp>
        <p:nvSpPr>
          <p:cNvPr id="5" name="Slide Number Placeholder 4">
            <a:extLst>
              <a:ext uri="{FF2B5EF4-FFF2-40B4-BE49-F238E27FC236}">
                <a16:creationId xmlns:a16="http://schemas.microsoft.com/office/drawing/2014/main" id="{2247A69E-F879-7C62-761D-AEB842ED773C}"/>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5272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p:cTn id="15" dur="indefinite"/>
                                        <p:tgtEl>
                                          <p:spTgt spid="3">
                                            <p:txEl>
                                              <p:pRg st="5" end="5"/>
                                            </p:txEl>
                                          </p:spTgt>
                                        </p:tgtEl>
                                        <p:attrNameLst>
                                          <p:attrName>style.opacity</p:attrName>
                                        </p:attrNameLst>
                                      </p:cBhvr>
                                      <p:to>
                                        <p:strVal val="0.25"/>
                                      </p:to>
                                    </p:set>
                                    <p:animEffect filter="image" prLst="opacity: 0.25">
                                      <p:cBhvr rctx="IE">
                                        <p:cTn id="16"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B258A-4133-3EB1-B8F0-46CF7BCCF1FA}"/>
              </a:ext>
            </a:extLst>
          </p:cNvPr>
          <p:cNvSpPr>
            <a:spLocks noGrp="1"/>
          </p:cNvSpPr>
          <p:nvPr>
            <p:ph type="title"/>
          </p:nvPr>
        </p:nvSpPr>
        <p:spPr/>
        <p:txBody>
          <a:bodyPr/>
          <a:lstStyle/>
          <a:p>
            <a:r>
              <a:rPr lang="en-US" dirty="0"/>
              <a:t>Remember / Reflect</a:t>
            </a:r>
            <a:br>
              <a:rPr lang="en-US" dirty="0"/>
            </a:br>
            <a:r>
              <a:rPr lang="en-US" sz="3600" u="sng" dirty="0"/>
              <a:t>“…I am the Lord who sanctifies you…”</a:t>
            </a:r>
            <a:endParaRPr lang="en-US" u="sng" dirty="0"/>
          </a:p>
        </p:txBody>
      </p:sp>
      <p:sp>
        <p:nvSpPr>
          <p:cNvPr id="7" name="Content Placeholder 6">
            <a:extLst>
              <a:ext uri="{FF2B5EF4-FFF2-40B4-BE49-F238E27FC236}">
                <a16:creationId xmlns:a16="http://schemas.microsoft.com/office/drawing/2014/main" id="{0462C5A4-4173-A609-2812-6EDDF1B29171}"/>
              </a:ext>
            </a:extLst>
          </p:cNvPr>
          <p:cNvSpPr>
            <a:spLocks noGrp="1"/>
          </p:cNvSpPr>
          <p:nvPr>
            <p:ph idx="1"/>
          </p:nvPr>
        </p:nvSpPr>
        <p:spPr/>
        <p:txBody>
          <a:bodyPr/>
          <a:lstStyle/>
          <a:p>
            <a:r>
              <a:rPr lang="en-US" b="1" dirty="0"/>
              <a:t>Rest ONLY obtained when God delivers His people from bondage and sets them apart as His chosen race.  A holy creation made in His image.</a:t>
            </a:r>
          </a:p>
          <a:p>
            <a:pPr lvl="1"/>
            <a:r>
              <a:rPr lang="en-US" b="1" dirty="0"/>
              <a:t>Plan for our salvation goes through God alone</a:t>
            </a:r>
          </a:p>
          <a:p>
            <a:pPr lvl="1"/>
            <a:r>
              <a:rPr lang="en-US" b="1" dirty="0"/>
              <a:t>Therefore, must define God: </a:t>
            </a:r>
          </a:p>
          <a:p>
            <a:pPr lvl="2"/>
            <a:r>
              <a:rPr lang="en-US" b="1" dirty="0"/>
              <a:t>Who is He?  What is His character?  Nature? How do we follow Him?  Why do we follow Him?  What is the alternative?</a:t>
            </a:r>
          </a:p>
          <a:p>
            <a:r>
              <a:rPr lang="en-US" b="1" dirty="0"/>
              <a:t>God is in control </a:t>
            </a:r>
          </a:p>
          <a:p>
            <a:r>
              <a:rPr lang="en-US" b="1" dirty="0"/>
              <a:t>Like the rainbow for Noah the Sabbath is a sign (Gen 9:12-17)</a:t>
            </a:r>
          </a:p>
          <a:p>
            <a:pPr lvl="1"/>
            <a:r>
              <a:rPr lang="en-US" b="1" dirty="0"/>
              <a:t>God will bless His people if they keep His covenant (Ex. 19:5-7)</a:t>
            </a:r>
          </a:p>
          <a:p>
            <a:pPr lvl="1"/>
            <a:r>
              <a:rPr lang="en-US" b="1" dirty="0"/>
              <a:t>This day – every week – remember God’s promise</a:t>
            </a:r>
          </a:p>
          <a:p>
            <a:endParaRPr lang="en-US" dirty="0"/>
          </a:p>
        </p:txBody>
      </p:sp>
      <p:sp>
        <p:nvSpPr>
          <p:cNvPr id="4" name="Footer Placeholder 3">
            <a:extLst>
              <a:ext uri="{FF2B5EF4-FFF2-40B4-BE49-F238E27FC236}">
                <a16:creationId xmlns:a16="http://schemas.microsoft.com/office/drawing/2014/main" id="{F9844D99-CC43-B241-4D10-5AD85A55F0D8}"/>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8CC64370-1541-5B00-75E7-BFF224C65D9B}"/>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8543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anim calcmode="lin" valueType="num">
                                      <p:cBhvr>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1000"/>
                                        <p:tgtEl>
                                          <p:spTgt spid="7">
                                            <p:txEl>
                                              <p:pRg st="6" end="6"/>
                                            </p:txEl>
                                          </p:spTgt>
                                        </p:tgtEl>
                                      </p:cBhvr>
                                    </p:animEffect>
                                    <p:anim calcmode="lin" valueType="num">
                                      <p:cBhvr>
                                        <p:cTn id="4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fade">
                                      <p:cBhvr>
                                        <p:cTn id="46" dur="1000"/>
                                        <p:tgtEl>
                                          <p:spTgt spid="7">
                                            <p:txEl>
                                              <p:pRg st="7" end="7"/>
                                            </p:txEl>
                                          </p:spTgt>
                                        </p:tgtEl>
                                      </p:cBhvr>
                                    </p:animEffect>
                                    <p:anim calcmode="lin" valueType="num">
                                      <p:cBhvr>
                                        <p:cTn id="4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81FE-7F05-3C49-2410-665877705E25}"/>
              </a:ext>
            </a:extLst>
          </p:cNvPr>
          <p:cNvSpPr>
            <a:spLocks noGrp="1"/>
          </p:cNvSpPr>
          <p:nvPr>
            <p:ph type="title"/>
          </p:nvPr>
        </p:nvSpPr>
        <p:spPr/>
        <p:txBody>
          <a:bodyPr/>
          <a:lstStyle/>
          <a:p>
            <a:r>
              <a:rPr lang="en-US" dirty="0"/>
              <a:t>When do we rest?</a:t>
            </a:r>
          </a:p>
        </p:txBody>
      </p:sp>
      <p:sp>
        <p:nvSpPr>
          <p:cNvPr id="3" name="Content Placeholder 2">
            <a:extLst>
              <a:ext uri="{FF2B5EF4-FFF2-40B4-BE49-F238E27FC236}">
                <a16:creationId xmlns:a16="http://schemas.microsoft.com/office/drawing/2014/main" id="{E60A9CC9-4125-7A21-09DE-E7E79E9B43A6}"/>
              </a:ext>
            </a:extLst>
          </p:cNvPr>
          <p:cNvSpPr>
            <a:spLocks noGrp="1"/>
          </p:cNvSpPr>
          <p:nvPr>
            <p:ph idx="1"/>
          </p:nvPr>
        </p:nvSpPr>
        <p:spPr/>
        <p:txBody>
          <a:bodyPr/>
          <a:lstStyle/>
          <a:p>
            <a:r>
              <a:rPr lang="en-US" dirty="0"/>
              <a:t>Heb. 4:1-11</a:t>
            </a:r>
          </a:p>
        </p:txBody>
      </p:sp>
      <p:sp>
        <p:nvSpPr>
          <p:cNvPr id="4" name="Footer Placeholder 3">
            <a:extLst>
              <a:ext uri="{FF2B5EF4-FFF2-40B4-BE49-F238E27FC236}">
                <a16:creationId xmlns:a16="http://schemas.microsoft.com/office/drawing/2014/main" id="{5019DF3D-BDA0-D128-7F21-0A4346809100}"/>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C8D33A5C-B2D9-75C0-CD34-6B93F7E302BB}"/>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180183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14A6B7-81CA-42AD-BCEE-AFE6C310FD38}"/>
              </a:ext>
            </a:extLst>
          </p:cNvPr>
          <p:cNvSpPr>
            <a:spLocks noGrp="1"/>
          </p:cNvSpPr>
          <p:nvPr>
            <p:ph type="title"/>
          </p:nvPr>
        </p:nvSpPr>
        <p:spPr/>
        <p:txBody>
          <a:bodyPr/>
          <a:lstStyle/>
          <a:p>
            <a:r>
              <a:rPr lang="en-US" dirty="0"/>
              <a:t>This Wednesday</a:t>
            </a:r>
          </a:p>
        </p:txBody>
      </p:sp>
      <p:sp>
        <p:nvSpPr>
          <p:cNvPr id="7" name="Content Placeholder 6">
            <a:extLst>
              <a:ext uri="{FF2B5EF4-FFF2-40B4-BE49-F238E27FC236}">
                <a16:creationId xmlns:a16="http://schemas.microsoft.com/office/drawing/2014/main" id="{95B10F54-9262-479F-83E2-C67E25FC29BA}"/>
              </a:ext>
            </a:extLst>
          </p:cNvPr>
          <p:cNvSpPr>
            <a:spLocks noGrp="1"/>
          </p:cNvSpPr>
          <p:nvPr>
            <p:ph idx="1"/>
          </p:nvPr>
        </p:nvSpPr>
        <p:spPr/>
        <p:txBody>
          <a:bodyPr/>
          <a:lstStyle/>
          <a:p>
            <a:endParaRPr lang="en-US" dirty="0"/>
          </a:p>
          <a:p>
            <a:r>
              <a:rPr lang="en-US" dirty="0"/>
              <a:t>Exodus 20:12 – Honor your Father and Mother</a:t>
            </a:r>
          </a:p>
        </p:txBody>
      </p:sp>
      <p:sp>
        <p:nvSpPr>
          <p:cNvPr id="4" name="Footer Placeholder 3">
            <a:extLst>
              <a:ext uri="{FF2B5EF4-FFF2-40B4-BE49-F238E27FC236}">
                <a16:creationId xmlns:a16="http://schemas.microsoft.com/office/drawing/2014/main" id="{B7587D2A-9243-4CCA-A2D1-6254C48778F8}"/>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6F46380A-73D3-46E0-8510-5DA9752B5715}"/>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116422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CA976A-77EB-405F-98FA-0481B66E1D83}"/>
              </a:ext>
            </a:extLst>
          </p:cNvPr>
          <p:cNvSpPr>
            <a:spLocks noGrp="1"/>
          </p:cNvSpPr>
          <p:nvPr>
            <p:ph type="title"/>
          </p:nvPr>
        </p:nvSpPr>
        <p:spPr/>
        <p:txBody>
          <a:bodyPr/>
          <a:lstStyle/>
          <a:p>
            <a:r>
              <a:rPr lang="en-US" dirty="0"/>
              <a:t>Old : New Parallels</a:t>
            </a:r>
          </a:p>
        </p:txBody>
      </p:sp>
      <p:graphicFrame>
        <p:nvGraphicFramePr>
          <p:cNvPr id="9" name="Table 9">
            <a:extLst>
              <a:ext uri="{FF2B5EF4-FFF2-40B4-BE49-F238E27FC236}">
                <a16:creationId xmlns:a16="http://schemas.microsoft.com/office/drawing/2014/main" id="{DDDE3B4B-E5C2-4986-8184-D4F1AB554280}"/>
              </a:ext>
            </a:extLst>
          </p:cNvPr>
          <p:cNvGraphicFramePr>
            <a:graphicFrameLocks noGrp="1"/>
          </p:cNvGraphicFramePr>
          <p:nvPr>
            <p:ph sz="half" idx="1"/>
            <p:extLst>
              <p:ext uri="{D42A27DB-BD31-4B8C-83A1-F6EECF244321}">
                <p14:modId xmlns:p14="http://schemas.microsoft.com/office/powerpoint/2010/main" val="929906577"/>
              </p:ext>
            </p:extLst>
          </p:nvPr>
        </p:nvGraphicFramePr>
        <p:xfrm>
          <a:off x="838200" y="2628900"/>
          <a:ext cx="5181600" cy="393213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3585726307"/>
                    </a:ext>
                  </a:extLst>
                </a:gridCol>
              </a:tblGrid>
              <a:tr h="382748">
                <a:tc>
                  <a:txBody>
                    <a:bodyPr/>
                    <a:lstStyle/>
                    <a:p>
                      <a:pPr algn="ctr"/>
                      <a:r>
                        <a:rPr lang="en-US" dirty="0"/>
                        <a:t>Exodus 20:2-3</a:t>
                      </a:r>
                    </a:p>
                  </a:txBody>
                  <a:tcPr/>
                </a:tc>
                <a:extLst>
                  <a:ext uri="{0D108BD9-81ED-4DB2-BD59-A6C34878D82A}">
                    <a16:rowId xmlns:a16="http://schemas.microsoft.com/office/drawing/2014/main" val="746684404"/>
                  </a:ext>
                </a:extLst>
              </a:tr>
              <a:tr h="897622">
                <a:tc>
                  <a:txBody>
                    <a:bodyPr/>
                    <a:lstStyle/>
                    <a:p>
                      <a:pPr marL="285750" indent="-285750">
                        <a:buFont typeface="Arial" panose="020B0604020202020204" pitchFamily="34" charset="0"/>
                        <a:buChar char="•"/>
                      </a:pPr>
                      <a:r>
                        <a:rPr lang="en-US" dirty="0"/>
                        <a:t>Ex. 20:2 - “I am the Lord your God…”</a:t>
                      </a:r>
                    </a:p>
                  </a:txBody>
                  <a:tcPr/>
                </a:tc>
                <a:extLst>
                  <a:ext uri="{0D108BD9-81ED-4DB2-BD59-A6C34878D82A}">
                    <a16:rowId xmlns:a16="http://schemas.microsoft.com/office/drawing/2014/main" val="2924137794"/>
                  </a:ext>
                </a:extLst>
              </a:tr>
              <a:tr h="1073448">
                <a:tc>
                  <a:txBody>
                    <a:bodyPr/>
                    <a:lstStyle/>
                    <a:p>
                      <a:pPr marL="285750" indent="-285750">
                        <a:buFont typeface="Arial" panose="020B0604020202020204" pitchFamily="34" charset="0"/>
                        <a:buChar char="•"/>
                      </a:pPr>
                      <a:r>
                        <a:rPr lang="en-US" dirty="0"/>
                        <a:t>Ex. 20:2 - “…who brought you out of the land of Egypt, out of the house of slavery.”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Deut. 5:15 - Remember you were a slave!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tc>
                <a:extLst>
                  <a:ext uri="{0D108BD9-81ED-4DB2-BD59-A6C34878D82A}">
                    <a16:rowId xmlns:a16="http://schemas.microsoft.com/office/drawing/2014/main" val="1484443073"/>
                  </a:ext>
                </a:extLst>
              </a:tr>
              <a:tr h="500565">
                <a:tc>
                  <a:txBody>
                    <a:bodyPr/>
                    <a:lstStyle/>
                    <a:p>
                      <a:pPr marL="285750" indent="-285750">
                        <a:buFont typeface="Arial" panose="020B0604020202020204" pitchFamily="34" charset="0"/>
                        <a:buChar char="•"/>
                      </a:pPr>
                      <a:r>
                        <a:rPr lang="en-US" dirty="0"/>
                        <a:t>“You shall have no other gods before 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Deut. 6:5-6 – “..love the Lord your God with all your heart ...soul… might.  These words, which I am commanding you today, </a:t>
                      </a:r>
                      <a:r>
                        <a:rPr lang="en-US" b="1" u="sng" dirty="0">
                          <a:solidFill>
                            <a:srgbClr val="FF0000"/>
                          </a:solidFill>
                        </a:rPr>
                        <a:t>shall be on your heart.</a:t>
                      </a:r>
                      <a:r>
                        <a:rPr lang="en-US" dirty="0"/>
                        <a:t>”</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604134799"/>
                  </a:ext>
                </a:extLst>
              </a:tr>
            </a:tbl>
          </a:graphicData>
        </a:graphic>
      </p:graphicFrame>
      <p:graphicFrame>
        <p:nvGraphicFramePr>
          <p:cNvPr id="10" name="Table 10">
            <a:extLst>
              <a:ext uri="{FF2B5EF4-FFF2-40B4-BE49-F238E27FC236}">
                <a16:creationId xmlns:a16="http://schemas.microsoft.com/office/drawing/2014/main" id="{C10D71AF-042D-4716-92AB-8862AEA3FD92}"/>
              </a:ext>
            </a:extLst>
          </p:cNvPr>
          <p:cNvGraphicFramePr>
            <a:graphicFrameLocks noGrp="1"/>
          </p:cNvGraphicFramePr>
          <p:nvPr>
            <p:ph sz="half" idx="2"/>
            <p:extLst>
              <p:ext uri="{D42A27DB-BD31-4B8C-83A1-F6EECF244321}">
                <p14:modId xmlns:p14="http://schemas.microsoft.com/office/powerpoint/2010/main" val="3506054669"/>
              </p:ext>
            </p:extLst>
          </p:nvPr>
        </p:nvGraphicFramePr>
        <p:xfrm>
          <a:off x="6172200" y="2628900"/>
          <a:ext cx="5181600" cy="393700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3870758667"/>
                    </a:ext>
                  </a:extLst>
                </a:gridCol>
              </a:tblGrid>
              <a:tr h="370840">
                <a:tc>
                  <a:txBody>
                    <a:bodyPr/>
                    <a:lstStyle/>
                    <a:p>
                      <a:pPr algn="ctr"/>
                      <a:r>
                        <a:rPr lang="en-US" dirty="0"/>
                        <a:t>New Testament Fulfillment </a:t>
                      </a:r>
                    </a:p>
                  </a:txBody>
                  <a:tcPr/>
                </a:tc>
                <a:extLst>
                  <a:ext uri="{0D108BD9-81ED-4DB2-BD59-A6C34878D82A}">
                    <a16:rowId xmlns:a16="http://schemas.microsoft.com/office/drawing/2014/main" val="2212484891"/>
                  </a:ext>
                </a:extLst>
              </a:tr>
              <a:tr h="370840">
                <a:tc>
                  <a:txBody>
                    <a:bodyPr/>
                    <a:lstStyle/>
                    <a:p>
                      <a:pPr marL="285750" indent="-285750">
                        <a:buFont typeface="Arial" panose="020B0604020202020204" pitchFamily="34" charset="0"/>
                        <a:buChar char="•"/>
                      </a:pPr>
                      <a:r>
                        <a:rPr lang="en-US" dirty="0"/>
                        <a:t>The Word was God – John 1</a:t>
                      </a:r>
                    </a:p>
                    <a:p>
                      <a:pPr marL="285750" indent="-285750">
                        <a:buFont typeface="Arial" panose="020B0604020202020204" pitchFamily="34" charset="0"/>
                        <a:buChar char="•"/>
                      </a:pPr>
                      <a:r>
                        <a:rPr lang="en-US" dirty="0"/>
                        <a:t>Transfiguration - Mark 9:7 “This is My beloved Son, listen to Him!”</a:t>
                      </a:r>
                    </a:p>
                  </a:txBody>
                  <a:tcPr/>
                </a:tc>
                <a:extLst>
                  <a:ext uri="{0D108BD9-81ED-4DB2-BD59-A6C34878D82A}">
                    <a16:rowId xmlns:a16="http://schemas.microsoft.com/office/drawing/2014/main" val="3759277879"/>
                  </a:ext>
                </a:extLst>
              </a:tr>
              <a:tr h="140422">
                <a:tc>
                  <a:txBody>
                    <a:bodyPr/>
                    <a:lstStyle/>
                    <a:p>
                      <a:pPr marL="285750" indent="-285750">
                        <a:buFont typeface="Arial" panose="020B0604020202020204" pitchFamily="34" charset="0"/>
                        <a:buChar char="•"/>
                      </a:pPr>
                      <a:r>
                        <a:rPr lang="en-US" dirty="0"/>
                        <a:t>Rom. 6:6 – In Christ we are no longer slaves to sin</a:t>
                      </a:r>
                    </a:p>
                    <a:p>
                      <a:pPr marL="285750" indent="-285750">
                        <a:buFont typeface="Arial" panose="020B0604020202020204" pitchFamily="34" charset="0"/>
                        <a:buChar char="•"/>
                      </a:pPr>
                      <a:r>
                        <a:rPr lang="en-US" dirty="0"/>
                        <a:t>Gal. 5:1 – Christ set us free from sin </a:t>
                      </a:r>
                    </a:p>
                    <a:p>
                      <a:pPr marL="285750" indent="-285750">
                        <a:buFont typeface="Arial" panose="020B0604020202020204" pitchFamily="34" charset="0"/>
                        <a:buChar char="•"/>
                      </a:pPr>
                      <a:r>
                        <a:rPr lang="en-US" dirty="0"/>
                        <a:t>John 8:32 – You will know the Truth and the Truth will set you free.</a:t>
                      </a:r>
                    </a:p>
                  </a:txBody>
                  <a:tcPr/>
                </a:tc>
                <a:extLst>
                  <a:ext uri="{0D108BD9-81ED-4DB2-BD59-A6C34878D82A}">
                    <a16:rowId xmlns:a16="http://schemas.microsoft.com/office/drawing/2014/main" val="69664465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Matt. 22:37, 39 “…’You shall love the Lord your God with all your heart, and with all your soul, and with all your mind’ … the second is like it, ‘You shall love your neighbor as yourself”</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917861959"/>
                  </a:ext>
                </a:extLst>
              </a:tr>
            </a:tbl>
          </a:graphicData>
        </a:graphic>
      </p:graphicFrame>
      <p:sp>
        <p:nvSpPr>
          <p:cNvPr id="5" name="Slide Number Placeholder 4">
            <a:extLst>
              <a:ext uri="{FF2B5EF4-FFF2-40B4-BE49-F238E27FC236}">
                <a16:creationId xmlns:a16="http://schemas.microsoft.com/office/drawing/2014/main" id="{E0D9E792-47D5-429E-B86C-051ABD1982B4}"/>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37885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p:txBody>
          <a:bodyPr>
            <a:normAutofit/>
          </a:bodyPr>
          <a:lstStyle/>
          <a:p>
            <a:r>
              <a:rPr lang="en-US" sz="6000"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1285611800"/>
              </p:ext>
            </p:extLst>
          </p:nvPr>
        </p:nvGraphicFramePr>
        <p:xfrm>
          <a:off x="838200" y="1486531"/>
          <a:ext cx="10515600" cy="4754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86317163"/>
                    </a:ext>
                  </a:extLst>
                </a:gridCol>
                <a:gridCol w="5257800">
                  <a:extLst>
                    <a:ext uri="{9D8B030D-6E8A-4147-A177-3AD203B41FA5}">
                      <a16:colId xmlns:a16="http://schemas.microsoft.com/office/drawing/2014/main" val="1758429838"/>
                    </a:ext>
                  </a:extLst>
                </a:gridCol>
              </a:tblGrid>
              <a:tr h="363308">
                <a:tc>
                  <a:txBody>
                    <a:bodyPr/>
                    <a:lstStyle/>
                    <a:p>
                      <a:pPr algn="ctr"/>
                      <a:r>
                        <a:rPr lang="en-US" dirty="0"/>
                        <a:t>Date</a:t>
                      </a:r>
                    </a:p>
                  </a:txBody>
                  <a:tcPr/>
                </a:tc>
                <a:tc>
                  <a:txBody>
                    <a:bodyPr/>
                    <a:lstStyle/>
                    <a:p>
                      <a:pPr algn="ctr"/>
                      <a:r>
                        <a:rPr lang="en-US" dirty="0"/>
                        <a:t>Class</a:t>
                      </a:r>
                    </a:p>
                  </a:txBody>
                  <a:tcPr/>
                </a:tc>
                <a:extLst>
                  <a:ext uri="{0D108BD9-81ED-4DB2-BD59-A6C34878D82A}">
                    <a16:rowId xmlns:a16="http://schemas.microsoft.com/office/drawing/2014/main" val="3619193871"/>
                  </a:ext>
                </a:extLst>
              </a:tr>
              <a:tr h="363308">
                <a:tc>
                  <a:txBody>
                    <a:bodyPr/>
                    <a:lstStyle/>
                    <a:p>
                      <a:r>
                        <a:rPr lang="en-US" dirty="0"/>
                        <a:t>Wed. 1/18</a:t>
                      </a:r>
                    </a:p>
                  </a:txBody>
                  <a:tcPr>
                    <a:solidFill>
                      <a:srgbClr val="92D050"/>
                    </a:solidFill>
                  </a:tcPr>
                </a:tc>
                <a:tc>
                  <a:txBody>
                    <a:bodyPr/>
                    <a:lstStyle/>
                    <a:p>
                      <a:r>
                        <a:rPr lang="en-US" dirty="0"/>
                        <a:t>Class Introduction </a:t>
                      </a:r>
                    </a:p>
                  </a:txBody>
                  <a:tcPr>
                    <a:solidFill>
                      <a:srgbClr val="92D050"/>
                    </a:solidFill>
                  </a:tcPr>
                </a:tc>
                <a:extLst>
                  <a:ext uri="{0D108BD9-81ED-4DB2-BD59-A6C34878D82A}">
                    <a16:rowId xmlns:a16="http://schemas.microsoft.com/office/drawing/2014/main" val="4156605872"/>
                  </a:ext>
                </a:extLst>
              </a:tr>
              <a:tr h="363308">
                <a:tc>
                  <a:txBody>
                    <a:bodyPr/>
                    <a:lstStyle/>
                    <a:p>
                      <a:r>
                        <a:rPr lang="en-US" dirty="0"/>
                        <a:t>Sun. 1/22</a:t>
                      </a:r>
                    </a:p>
                  </a:txBody>
                  <a:tcPr>
                    <a:solidFill>
                      <a:srgbClr val="92D050"/>
                    </a:solidFill>
                  </a:tcPr>
                </a:tc>
                <a:tc>
                  <a:txBody>
                    <a:bodyPr/>
                    <a:lstStyle/>
                    <a:p>
                      <a:r>
                        <a:rPr lang="en-US" dirty="0"/>
                        <a:t>Bellaire Business Meeting </a:t>
                      </a:r>
                    </a:p>
                  </a:txBody>
                  <a:tcPr>
                    <a:solidFill>
                      <a:srgbClr val="92D050"/>
                    </a:solidFill>
                  </a:tcPr>
                </a:tc>
                <a:extLst>
                  <a:ext uri="{0D108BD9-81ED-4DB2-BD59-A6C34878D82A}">
                    <a16:rowId xmlns:a16="http://schemas.microsoft.com/office/drawing/2014/main" val="219016917"/>
                  </a:ext>
                </a:extLst>
              </a:tr>
              <a:tr h="363308">
                <a:tc>
                  <a:txBody>
                    <a:bodyPr/>
                    <a:lstStyle/>
                    <a:p>
                      <a:r>
                        <a:rPr lang="en-US" dirty="0"/>
                        <a:t>Wed. 1/25</a:t>
                      </a:r>
                    </a:p>
                  </a:txBody>
                  <a:tcPr>
                    <a:solidFill>
                      <a:srgbClr val="92D050"/>
                    </a:solidFill>
                  </a:tcPr>
                </a:tc>
                <a:tc>
                  <a:txBody>
                    <a:bodyPr/>
                    <a:lstStyle/>
                    <a:p>
                      <a:r>
                        <a:rPr lang="en-US" dirty="0"/>
                        <a:t>No Other Gods Before Me</a:t>
                      </a:r>
                    </a:p>
                  </a:txBody>
                  <a:tcPr>
                    <a:solidFill>
                      <a:srgbClr val="92D050"/>
                    </a:solidFill>
                  </a:tcPr>
                </a:tc>
                <a:extLst>
                  <a:ext uri="{0D108BD9-81ED-4DB2-BD59-A6C34878D82A}">
                    <a16:rowId xmlns:a16="http://schemas.microsoft.com/office/drawing/2014/main" val="523040058"/>
                  </a:ext>
                </a:extLst>
              </a:tr>
              <a:tr h="363308">
                <a:tc>
                  <a:txBody>
                    <a:bodyPr/>
                    <a:lstStyle/>
                    <a:p>
                      <a:r>
                        <a:rPr lang="en-US" dirty="0"/>
                        <a:t>Sun. 1/29</a:t>
                      </a:r>
                    </a:p>
                  </a:txBody>
                  <a:tcPr>
                    <a:solidFill>
                      <a:srgbClr val="92D050"/>
                    </a:solidFill>
                  </a:tcPr>
                </a:tc>
                <a:tc>
                  <a:txBody>
                    <a:bodyPr/>
                    <a:lstStyle/>
                    <a:p>
                      <a:r>
                        <a:rPr lang="en-US" dirty="0"/>
                        <a:t>No Graven Images </a:t>
                      </a:r>
                    </a:p>
                  </a:txBody>
                  <a:tcPr>
                    <a:solidFill>
                      <a:srgbClr val="92D050"/>
                    </a:solidFill>
                  </a:tcPr>
                </a:tc>
                <a:extLst>
                  <a:ext uri="{0D108BD9-81ED-4DB2-BD59-A6C34878D82A}">
                    <a16:rowId xmlns:a16="http://schemas.microsoft.com/office/drawing/2014/main" val="415991692"/>
                  </a:ext>
                </a:extLst>
              </a:tr>
              <a:tr h="363308">
                <a:tc>
                  <a:txBody>
                    <a:bodyPr/>
                    <a:lstStyle/>
                    <a:p>
                      <a:r>
                        <a:rPr lang="en-US" dirty="0"/>
                        <a:t>Wed. 2/1</a:t>
                      </a:r>
                    </a:p>
                  </a:txBody>
                  <a:tcPr>
                    <a:solidFill>
                      <a:srgbClr val="92D050"/>
                    </a:solidFill>
                  </a:tcPr>
                </a:tc>
                <a:tc>
                  <a:txBody>
                    <a:bodyPr/>
                    <a:lstStyle/>
                    <a:p>
                      <a:r>
                        <a:rPr lang="en-US" dirty="0"/>
                        <a:t>Lord’s Name in Vain </a:t>
                      </a:r>
                    </a:p>
                  </a:txBody>
                  <a:tcPr>
                    <a:solidFill>
                      <a:srgbClr val="92D050"/>
                    </a:solidFill>
                  </a:tcPr>
                </a:tc>
                <a:extLst>
                  <a:ext uri="{0D108BD9-81ED-4DB2-BD59-A6C34878D82A}">
                    <a16:rowId xmlns:a16="http://schemas.microsoft.com/office/drawing/2014/main" val="2972019432"/>
                  </a:ext>
                </a:extLst>
              </a:tr>
              <a:tr h="363308">
                <a:tc>
                  <a:txBody>
                    <a:bodyPr/>
                    <a:lstStyle/>
                    <a:p>
                      <a:r>
                        <a:rPr lang="en-US" dirty="0"/>
                        <a:t>Sun. 2/5</a:t>
                      </a:r>
                    </a:p>
                  </a:txBody>
                  <a:tcPr/>
                </a:tc>
                <a:tc>
                  <a:txBody>
                    <a:bodyPr/>
                    <a:lstStyle/>
                    <a:p>
                      <a:r>
                        <a:rPr lang="en-US" dirty="0"/>
                        <a:t>Remember the Sabbath Day </a:t>
                      </a:r>
                    </a:p>
                  </a:txBody>
                  <a:tcPr/>
                </a:tc>
                <a:extLst>
                  <a:ext uri="{0D108BD9-81ED-4DB2-BD59-A6C34878D82A}">
                    <a16:rowId xmlns:a16="http://schemas.microsoft.com/office/drawing/2014/main" val="1280986965"/>
                  </a:ext>
                </a:extLst>
              </a:tr>
              <a:tr h="363308">
                <a:tc>
                  <a:txBody>
                    <a:bodyPr/>
                    <a:lstStyle/>
                    <a:p>
                      <a:r>
                        <a:rPr lang="en-US" dirty="0"/>
                        <a:t>Wed. 2/8</a:t>
                      </a:r>
                    </a:p>
                  </a:txBody>
                  <a:tcPr/>
                </a:tc>
                <a:tc>
                  <a:txBody>
                    <a:bodyPr/>
                    <a:lstStyle/>
                    <a:p>
                      <a:r>
                        <a:rPr lang="en-US" dirty="0"/>
                        <a:t>Honor your Father and Mother </a:t>
                      </a:r>
                    </a:p>
                  </a:txBody>
                  <a:tcPr/>
                </a:tc>
                <a:extLst>
                  <a:ext uri="{0D108BD9-81ED-4DB2-BD59-A6C34878D82A}">
                    <a16:rowId xmlns:a16="http://schemas.microsoft.com/office/drawing/2014/main" val="1303999704"/>
                  </a:ext>
                </a:extLst>
              </a:tr>
              <a:tr h="363308">
                <a:tc>
                  <a:txBody>
                    <a:bodyPr/>
                    <a:lstStyle/>
                    <a:p>
                      <a:r>
                        <a:rPr lang="en-US" dirty="0"/>
                        <a:t>Sun. 2/12</a:t>
                      </a:r>
                    </a:p>
                  </a:txBody>
                  <a:tcPr/>
                </a:tc>
                <a:tc>
                  <a:txBody>
                    <a:bodyPr/>
                    <a:lstStyle/>
                    <a:p>
                      <a:r>
                        <a:rPr lang="en-US" dirty="0"/>
                        <a:t>Do Not Murder </a:t>
                      </a:r>
                    </a:p>
                  </a:txBody>
                  <a:tcPr/>
                </a:tc>
                <a:extLst>
                  <a:ext uri="{0D108BD9-81ED-4DB2-BD59-A6C34878D82A}">
                    <a16:rowId xmlns:a16="http://schemas.microsoft.com/office/drawing/2014/main" val="9223779"/>
                  </a:ext>
                </a:extLst>
              </a:tr>
              <a:tr h="363308">
                <a:tc>
                  <a:txBody>
                    <a:bodyPr/>
                    <a:lstStyle/>
                    <a:p>
                      <a:r>
                        <a:rPr lang="en-US" dirty="0"/>
                        <a:t>Wed. 2/15</a:t>
                      </a:r>
                    </a:p>
                  </a:txBody>
                  <a:tcPr/>
                </a:tc>
                <a:tc>
                  <a:txBody>
                    <a:bodyPr/>
                    <a:lstStyle/>
                    <a:p>
                      <a:r>
                        <a:rPr lang="en-US" dirty="0"/>
                        <a:t>Do Not Commit Adultery </a:t>
                      </a:r>
                    </a:p>
                  </a:txBody>
                  <a:tcPr/>
                </a:tc>
                <a:extLst>
                  <a:ext uri="{0D108BD9-81ED-4DB2-BD59-A6C34878D82A}">
                    <a16:rowId xmlns:a16="http://schemas.microsoft.com/office/drawing/2014/main" val="2329284091"/>
                  </a:ext>
                </a:extLst>
              </a:tr>
              <a:tr h="363308">
                <a:tc>
                  <a:txBody>
                    <a:bodyPr/>
                    <a:lstStyle/>
                    <a:p>
                      <a:r>
                        <a:rPr lang="en-US" dirty="0"/>
                        <a:t>Sun. 2/19</a:t>
                      </a:r>
                    </a:p>
                  </a:txBody>
                  <a:tcPr/>
                </a:tc>
                <a:tc>
                  <a:txBody>
                    <a:bodyPr/>
                    <a:lstStyle/>
                    <a:p>
                      <a:r>
                        <a:rPr lang="en-US" dirty="0"/>
                        <a:t>Do Not Steal </a:t>
                      </a:r>
                    </a:p>
                  </a:txBody>
                  <a:tcPr/>
                </a:tc>
                <a:extLst>
                  <a:ext uri="{0D108BD9-81ED-4DB2-BD59-A6C34878D82A}">
                    <a16:rowId xmlns:a16="http://schemas.microsoft.com/office/drawing/2014/main" val="2041149782"/>
                  </a:ext>
                </a:extLst>
              </a:tr>
              <a:tr h="363308">
                <a:tc>
                  <a:txBody>
                    <a:bodyPr/>
                    <a:lstStyle/>
                    <a:p>
                      <a:r>
                        <a:rPr lang="en-US" dirty="0"/>
                        <a:t>Wed. 2/22</a:t>
                      </a:r>
                    </a:p>
                  </a:txBody>
                  <a:tcPr/>
                </a:tc>
                <a:tc>
                  <a:txBody>
                    <a:bodyPr/>
                    <a:lstStyle/>
                    <a:p>
                      <a:r>
                        <a:rPr lang="en-US" dirty="0"/>
                        <a:t>Do Not Bear False Witness </a:t>
                      </a:r>
                    </a:p>
                  </a:txBody>
                  <a:tcPr/>
                </a:tc>
                <a:extLst>
                  <a:ext uri="{0D108BD9-81ED-4DB2-BD59-A6C34878D82A}">
                    <a16:rowId xmlns:a16="http://schemas.microsoft.com/office/drawing/2014/main" val="511816182"/>
                  </a:ext>
                </a:extLst>
              </a:tr>
              <a:tr h="363308">
                <a:tc>
                  <a:txBody>
                    <a:bodyPr/>
                    <a:lstStyle/>
                    <a:p>
                      <a:r>
                        <a:rPr lang="en-US" dirty="0"/>
                        <a:t>Sun. 2/26</a:t>
                      </a:r>
                    </a:p>
                  </a:txBody>
                  <a:tcPr/>
                </a:tc>
                <a:tc>
                  <a:txBody>
                    <a:bodyPr/>
                    <a:lstStyle/>
                    <a:p>
                      <a:r>
                        <a:rPr lang="en-US" dirty="0"/>
                        <a:t>Do Not Covet / Class Conclusion </a:t>
                      </a:r>
                    </a:p>
                  </a:txBody>
                  <a:tcPr/>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r>
              <a:rPr lang="en-US" dirty="0"/>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44943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3738779" cy="837600"/>
          </a:xfrm>
        </p:spPr>
        <p:txBody>
          <a:bodyPr>
            <a:normAutofit/>
          </a:bodyPr>
          <a:lstStyle/>
          <a:p>
            <a:r>
              <a:rPr lang="en-US" sz="4000" dirty="0"/>
              <a:t>Ten Words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10389" y="1537713"/>
            <a:ext cx="7829603" cy="4639249"/>
          </a:xfrm>
        </p:spPr>
        <p:txBody>
          <a:bodyPr>
            <a:normAutofit/>
          </a:bodyPr>
          <a:lstStyle/>
          <a:p>
            <a:r>
              <a:rPr lang="en-US" sz="2400" b="1" dirty="0">
                <a:solidFill>
                  <a:srgbClr val="FF0000"/>
                </a:solidFill>
              </a:rPr>
              <a:t>No other gods before me</a:t>
            </a:r>
          </a:p>
          <a:p>
            <a:pPr lvl="1"/>
            <a:r>
              <a:rPr lang="en-US" sz="1800" dirty="0">
                <a:solidFill>
                  <a:schemeClr val="tx1"/>
                </a:solidFill>
              </a:rPr>
              <a:t>Exodus 20:2-3</a:t>
            </a:r>
          </a:p>
          <a:p>
            <a:pPr lvl="1"/>
            <a:r>
              <a:rPr lang="en-US" sz="1800" dirty="0">
                <a:solidFill>
                  <a:schemeClr val="tx1"/>
                </a:solidFill>
              </a:rPr>
              <a:t>First/Foundational Commandment</a:t>
            </a:r>
          </a:p>
          <a:p>
            <a:pPr lvl="1"/>
            <a:r>
              <a:rPr lang="en-US" sz="1800" dirty="0">
                <a:solidFill>
                  <a:schemeClr val="tx1"/>
                </a:solidFill>
              </a:rPr>
              <a:t>Creator + Liberator </a:t>
            </a:r>
          </a:p>
          <a:p>
            <a:pPr lvl="1"/>
            <a:r>
              <a:rPr lang="en-US" sz="1800" dirty="0">
                <a:solidFill>
                  <a:schemeClr val="tx1"/>
                </a:solidFill>
              </a:rPr>
              <a:t>Reorient to Eden/Christ/Heaven</a:t>
            </a:r>
          </a:p>
          <a:p>
            <a:pPr lvl="1"/>
            <a:r>
              <a:rPr lang="en-US" sz="1800" dirty="0">
                <a:solidFill>
                  <a:schemeClr val="tx1"/>
                </a:solidFill>
              </a:rPr>
              <a:t>New Identity – Once again set apart with divine purpose</a:t>
            </a:r>
          </a:p>
          <a:p>
            <a:pPr lvl="1"/>
            <a:r>
              <a:rPr lang="en-US" sz="1800" dirty="0">
                <a:solidFill>
                  <a:schemeClr val="tx1"/>
                </a:solidFill>
              </a:rPr>
              <a:t>Start of Covenant Relationship</a:t>
            </a:r>
          </a:p>
          <a:p>
            <a:r>
              <a:rPr lang="en-US" sz="2400" dirty="0">
                <a:solidFill>
                  <a:schemeClr val="tx1"/>
                </a:solidFill>
              </a:rPr>
              <a:t>Matt. 22:37 “You shall love the Lord God with all your heart…soul…mind”</a:t>
            </a:r>
          </a:p>
          <a:p>
            <a:r>
              <a:rPr lang="en-US" sz="2400" dirty="0">
                <a:solidFill>
                  <a:schemeClr val="tx1"/>
                </a:solidFill>
              </a:rPr>
              <a:t>Deut. 6:6-9 “…teach them diligently to your sons…talk of them when you sit in your house and when you walk by the way and when you lie down and when you rise up…”</a:t>
            </a:r>
          </a:p>
          <a:p>
            <a:endParaRPr lang="en-US" sz="2000" dirty="0">
              <a:solidFill>
                <a:schemeClr val="tx1"/>
              </a:solidFill>
            </a:endParaRPr>
          </a:p>
          <a:p>
            <a:endParaRPr lang="en-US" sz="2000" dirty="0"/>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3</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8694490" y="941596"/>
            <a:ext cx="2577035" cy="2319624"/>
          </a:xfrm>
          <a:prstGeom prst="rect">
            <a:avLst/>
          </a:prstGeom>
        </p:spPr>
      </p:pic>
    </p:spTree>
    <p:extLst>
      <p:ext uri="{BB962C8B-B14F-4D97-AF65-F5344CB8AC3E}">
        <p14:creationId xmlns:p14="http://schemas.microsoft.com/office/powerpoint/2010/main" val="12170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000"/>
                                        <p:tgtEl>
                                          <p:spTgt spid="11">
                                            <p:txEl>
                                              <p:pRg st="3" end="3"/>
                                            </p:txEl>
                                          </p:spTgt>
                                        </p:tgtEl>
                                      </p:cBhvr>
                                    </p:animEffect>
                                    <p:anim calcmode="lin" valueType="num">
                                      <p:cBhvr>
                                        <p:cTn id="1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1000"/>
                                        <p:tgtEl>
                                          <p:spTgt spid="11">
                                            <p:txEl>
                                              <p:pRg st="4" end="4"/>
                                            </p:txEl>
                                          </p:spTgt>
                                        </p:tgtEl>
                                      </p:cBhvr>
                                    </p:animEffect>
                                    <p:anim calcmode="lin" valueType="num">
                                      <p:cBhvr>
                                        <p:cTn id="2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1000"/>
                                        <p:tgtEl>
                                          <p:spTgt spid="11">
                                            <p:txEl>
                                              <p:pRg st="5" end="5"/>
                                            </p:txEl>
                                          </p:spTgt>
                                        </p:tgtEl>
                                      </p:cBhvr>
                                    </p:animEffect>
                                    <p:anim calcmode="lin" valueType="num">
                                      <p:cBhvr>
                                        <p:cTn id="2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1000"/>
                                        <p:tgtEl>
                                          <p:spTgt spid="11">
                                            <p:txEl>
                                              <p:pRg st="6" end="6"/>
                                            </p:txEl>
                                          </p:spTgt>
                                        </p:tgtEl>
                                      </p:cBhvr>
                                    </p:animEffect>
                                    <p:anim calcmode="lin" valueType="num">
                                      <p:cBhvr>
                                        <p:cTn id="3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1000"/>
                                        <p:tgtEl>
                                          <p:spTgt spid="11">
                                            <p:txEl>
                                              <p:pRg st="7" end="7"/>
                                            </p:txEl>
                                          </p:spTgt>
                                        </p:tgtEl>
                                      </p:cBhvr>
                                    </p:animEffect>
                                    <p:anim calcmode="lin" valueType="num">
                                      <p:cBhvr>
                                        <p:cTn id="4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1000"/>
                                        <p:tgtEl>
                                          <p:spTgt spid="11">
                                            <p:txEl>
                                              <p:pRg st="8" end="8"/>
                                            </p:txEl>
                                          </p:spTgt>
                                        </p:tgtEl>
                                      </p:cBhvr>
                                    </p:animEffect>
                                    <p:anim calcmode="lin" valueType="num">
                                      <p:cBhvr>
                                        <p:cTn id="45"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3738779" cy="837600"/>
          </a:xfrm>
        </p:spPr>
        <p:txBody>
          <a:bodyPr>
            <a:normAutofit/>
          </a:bodyPr>
          <a:lstStyle/>
          <a:p>
            <a:r>
              <a:rPr lang="en-US" sz="4000" dirty="0"/>
              <a:t>Ten Words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10389" y="1537713"/>
            <a:ext cx="7900211" cy="4639249"/>
          </a:xfrm>
        </p:spPr>
        <p:txBody>
          <a:bodyPr>
            <a:normAutofit/>
          </a:bodyPr>
          <a:lstStyle/>
          <a:p>
            <a:r>
              <a:rPr lang="en-US" sz="2400" dirty="0">
                <a:solidFill>
                  <a:schemeClr val="tx1"/>
                </a:solidFill>
              </a:rPr>
              <a:t>No other gods before me</a:t>
            </a:r>
          </a:p>
          <a:p>
            <a:r>
              <a:rPr lang="en-US" sz="2400" b="1" dirty="0">
                <a:solidFill>
                  <a:srgbClr val="FF0000"/>
                </a:solidFill>
              </a:rPr>
              <a:t>No graven images </a:t>
            </a:r>
          </a:p>
          <a:p>
            <a:pPr lvl="1"/>
            <a:r>
              <a:rPr lang="en-US" sz="1800" dirty="0">
                <a:solidFill>
                  <a:schemeClr val="tx1"/>
                </a:solidFill>
              </a:rPr>
              <a:t>Exodus 20:4-6</a:t>
            </a:r>
          </a:p>
          <a:p>
            <a:pPr lvl="1"/>
            <a:r>
              <a:rPr lang="en-US" sz="1800" dirty="0">
                <a:solidFill>
                  <a:schemeClr val="tx1"/>
                </a:solidFill>
              </a:rPr>
              <a:t>God cannot be contained</a:t>
            </a:r>
          </a:p>
          <a:p>
            <a:pPr lvl="2"/>
            <a:r>
              <a:rPr lang="en-US" sz="1400" dirty="0">
                <a:solidFill>
                  <a:schemeClr val="tx1"/>
                </a:solidFill>
              </a:rPr>
              <a:t>Omnipotent, Omnipresent, Omniscient </a:t>
            </a:r>
          </a:p>
          <a:p>
            <a:pPr lvl="1"/>
            <a:r>
              <a:rPr lang="en-US" sz="1800" dirty="0">
                <a:solidFill>
                  <a:schemeClr val="tx1"/>
                </a:solidFill>
              </a:rPr>
              <a:t>He is revealed through His word</a:t>
            </a:r>
          </a:p>
          <a:p>
            <a:pPr lvl="2"/>
            <a:r>
              <a:rPr lang="en-US" sz="1400" dirty="0">
                <a:solidFill>
                  <a:schemeClr val="tx1"/>
                </a:solidFill>
              </a:rPr>
              <a:t>Graven Image vs. Graven Tablets </a:t>
            </a:r>
          </a:p>
          <a:p>
            <a:pPr lvl="2"/>
            <a:r>
              <a:rPr lang="en-US" sz="1400" dirty="0">
                <a:solidFill>
                  <a:schemeClr val="tx1"/>
                </a:solidFill>
              </a:rPr>
              <a:t>Appeals to man’s intellect/heart for transformative power </a:t>
            </a:r>
          </a:p>
          <a:p>
            <a:pPr lvl="1"/>
            <a:r>
              <a:rPr lang="en-US" sz="1800" dirty="0">
                <a:solidFill>
                  <a:schemeClr val="tx1"/>
                </a:solidFill>
              </a:rPr>
              <a:t>His beauty is made animate through our lives!</a:t>
            </a:r>
          </a:p>
          <a:p>
            <a:pPr lvl="2"/>
            <a:r>
              <a:rPr lang="en-US" sz="1400" dirty="0">
                <a:solidFill>
                  <a:schemeClr val="tx1"/>
                </a:solidFill>
              </a:rPr>
              <a:t> Gen. 1:26-27 “Let us make man in our image according to our likeness…”</a:t>
            </a:r>
          </a:p>
          <a:p>
            <a:pPr lvl="2"/>
            <a:r>
              <a:rPr lang="en-US" sz="1400" dirty="0">
                <a:solidFill>
                  <a:schemeClr val="tx1"/>
                </a:solidFill>
              </a:rPr>
              <a:t>Divine purpose as image bearers/instruments of God</a:t>
            </a:r>
          </a:p>
          <a:p>
            <a:pPr lvl="2"/>
            <a:r>
              <a:rPr lang="en-US" sz="1400" dirty="0">
                <a:solidFill>
                  <a:schemeClr val="tx1"/>
                </a:solidFill>
              </a:rPr>
              <a:t>Reflect His light and love </a:t>
            </a:r>
          </a:p>
          <a:p>
            <a:pPr lvl="1"/>
            <a:r>
              <a:rPr lang="en-US" sz="1800" dirty="0">
                <a:solidFill>
                  <a:schemeClr val="tx1"/>
                </a:solidFill>
              </a:rPr>
              <a:t>Col. 2:9 – Jesus is primary image bearer </a:t>
            </a:r>
          </a:p>
          <a:p>
            <a:pPr lvl="1"/>
            <a:r>
              <a:rPr lang="en-US" sz="1800" dirty="0">
                <a:solidFill>
                  <a:schemeClr val="tx1"/>
                </a:solidFill>
              </a:rPr>
              <a:t>Matt. 22:17-21 “Give to Caesar what is Caesar’s and to God what is God’s…”</a:t>
            </a:r>
          </a:p>
          <a:p>
            <a:pPr lvl="2"/>
            <a:r>
              <a:rPr lang="en-US" sz="1400" dirty="0">
                <a:solidFill>
                  <a:schemeClr val="tx1"/>
                </a:solidFill>
              </a:rPr>
              <a:t>Give back to God what bears His image – Your LIFE</a:t>
            </a:r>
          </a:p>
          <a:p>
            <a:pPr lvl="1"/>
            <a:endParaRPr lang="en-US" sz="1600" dirty="0">
              <a:solidFill>
                <a:schemeClr val="tx1"/>
              </a:solidFill>
            </a:endParaRPr>
          </a:p>
          <a:p>
            <a:pPr lvl="1"/>
            <a:endParaRPr lang="en-US" sz="1600" dirty="0">
              <a:solidFill>
                <a:schemeClr val="tx1"/>
              </a:solidFill>
            </a:endParaRPr>
          </a:p>
          <a:p>
            <a:endParaRPr lang="en-US" sz="2000" dirty="0"/>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4</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8753213" y="1146712"/>
            <a:ext cx="2451676" cy="2206787"/>
          </a:xfrm>
          <a:prstGeom prst="rect">
            <a:avLst/>
          </a:prstGeom>
        </p:spPr>
      </p:pic>
    </p:spTree>
    <p:extLst>
      <p:ext uri="{BB962C8B-B14F-4D97-AF65-F5344CB8AC3E}">
        <p14:creationId xmlns:p14="http://schemas.microsoft.com/office/powerpoint/2010/main" val="414016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1000"/>
                                        <p:tgtEl>
                                          <p:spTgt spid="11">
                                            <p:txEl>
                                              <p:pRg st="3" end="3"/>
                                            </p:txEl>
                                          </p:spTgt>
                                        </p:tgtEl>
                                      </p:cBhvr>
                                    </p:animEffect>
                                    <p:anim calcmode="lin" valueType="num">
                                      <p:cBhvr>
                                        <p:cTn id="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1000"/>
                                        <p:tgtEl>
                                          <p:spTgt spid="11">
                                            <p:txEl>
                                              <p:pRg st="4" end="4"/>
                                            </p:txEl>
                                          </p:spTgt>
                                        </p:tgtEl>
                                      </p:cBhvr>
                                    </p:animEffect>
                                    <p:anim calcmode="lin" valueType="num">
                                      <p:cBhvr>
                                        <p:cTn id="1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1000"/>
                                        <p:tgtEl>
                                          <p:spTgt spid="11">
                                            <p:txEl>
                                              <p:pRg st="5" end="5"/>
                                            </p:txEl>
                                          </p:spTgt>
                                        </p:tgtEl>
                                      </p:cBhvr>
                                    </p:animEffect>
                                    <p:anim calcmode="lin" valueType="num">
                                      <p:cBhvr>
                                        <p:cTn id="20"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1000"/>
                                        <p:tgtEl>
                                          <p:spTgt spid="11">
                                            <p:txEl>
                                              <p:pRg st="6" end="6"/>
                                            </p:txEl>
                                          </p:spTgt>
                                        </p:tgtEl>
                                      </p:cBhvr>
                                    </p:animEffect>
                                    <p:anim calcmode="lin" valueType="num">
                                      <p:cBhvr>
                                        <p:cTn id="2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1000"/>
                                        <p:tgtEl>
                                          <p:spTgt spid="11">
                                            <p:txEl>
                                              <p:pRg st="7" end="7"/>
                                            </p:txEl>
                                          </p:spTgt>
                                        </p:tgtEl>
                                      </p:cBhvr>
                                    </p:animEffect>
                                    <p:anim calcmode="lin" valueType="num">
                                      <p:cBhvr>
                                        <p:cTn id="3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fade">
                                      <p:cBhvr>
                                        <p:cTn id="36" dur="1000"/>
                                        <p:tgtEl>
                                          <p:spTgt spid="11">
                                            <p:txEl>
                                              <p:pRg st="8" end="8"/>
                                            </p:txEl>
                                          </p:spTgt>
                                        </p:tgtEl>
                                      </p:cBhvr>
                                    </p:animEffect>
                                    <p:anim calcmode="lin" valueType="num">
                                      <p:cBhvr>
                                        <p:cTn id="37"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animEffect transition="in" filter="fade">
                                      <p:cBhvr>
                                        <p:cTn id="41" dur="1000"/>
                                        <p:tgtEl>
                                          <p:spTgt spid="11">
                                            <p:txEl>
                                              <p:pRg st="9" end="9"/>
                                            </p:txEl>
                                          </p:spTgt>
                                        </p:tgtEl>
                                      </p:cBhvr>
                                    </p:animEffect>
                                    <p:anim calcmode="lin" valueType="num">
                                      <p:cBhvr>
                                        <p:cTn id="42"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
                                            <p:txEl>
                                              <p:pRg st="10" end="10"/>
                                            </p:txEl>
                                          </p:spTgt>
                                        </p:tgtEl>
                                        <p:attrNameLst>
                                          <p:attrName>style.visibility</p:attrName>
                                        </p:attrNameLst>
                                      </p:cBhvr>
                                      <p:to>
                                        <p:strVal val="visible"/>
                                      </p:to>
                                    </p:set>
                                    <p:animEffect transition="in" filter="fade">
                                      <p:cBhvr>
                                        <p:cTn id="46" dur="1000"/>
                                        <p:tgtEl>
                                          <p:spTgt spid="11">
                                            <p:txEl>
                                              <p:pRg st="10" end="10"/>
                                            </p:txEl>
                                          </p:spTgt>
                                        </p:tgtEl>
                                      </p:cBhvr>
                                    </p:animEffect>
                                    <p:anim calcmode="lin" valueType="num">
                                      <p:cBhvr>
                                        <p:cTn id="47"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animEffect transition="in" filter="fade">
                                      <p:cBhvr>
                                        <p:cTn id="51" dur="1000"/>
                                        <p:tgtEl>
                                          <p:spTgt spid="11">
                                            <p:txEl>
                                              <p:pRg st="11" end="11"/>
                                            </p:txEl>
                                          </p:spTgt>
                                        </p:tgtEl>
                                      </p:cBhvr>
                                    </p:animEffect>
                                    <p:anim calcmode="lin" valueType="num">
                                      <p:cBhvr>
                                        <p:cTn id="52"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xEl>
                                              <p:pRg st="12" end="12"/>
                                            </p:txEl>
                                          </p:spTgt>
                                        </p:tgtEl>
                                        <p:attrNameLst>
                                          <p:attrName>style.visibility</p:attrName>
                                        </p:attrNameLst>
                                      </p:cBhvr>
                                      <p:to>
                                        <p:strVal val="visible"/>
                                      </p:to>
                                    </p:set>
                                    <p:animEffect transition="in" filter="fade">
                                      <p:cBhvr>
                                        <p:cTn id="58" dur="1000"/>
                                        <p:tgtEl>
                                          <p:spTgt spid="11">
                                            <p:txEl>
                                              <p:pRg st="12" end="12"/>
                                            </p:txEl>
                                          </p:spTgt>
                                        </p:tgtEl>
                                      </p:cBhvr>
                                    </p:animEffect>
                                    <p:anim calcmode="lin" valueType="num">
                                      <p:cBhvr>
                                        <p:cTn id="59"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11">
                                            <p:txEl>
                                              <p:pRg st="12" end="12"/>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1">
                                            <p:txEl>
                                              <p:pRg st="13" end="13"/>
                                            </p:txEl>
                                          </p:spTgt>
                                        </p:tgtEl>
                                        <p:attrNameLst>
                                          <p:attrName>style.visibility</p:attrName>
                                        </p:attrNameLst>
                                      </p:cBhvr>
                                      <p:to>
                                        <p:strVal val="visible"/>
                                      </p:to>
                                    </p:set>
                                    <p:animEffect transition="in" filter="fade">
                                      <p:cBhvr>
                                        <p:cTn id="63" dur="1000"/>
                                        <p:tgtEl>
                                          <p:spTgt spid="11">
                                            <p:txEl>
                                              <p:pRg st="13" end="13"/>
                                            </p:txEl>
                                          </p:spTgt>
                                        </p:tgtEl>
                                      </p:cBhvr>
                                    </p:animEffect>
                                    <p:anim calcmode="lin" valueType="num">
                                      <p:cBhvr>
                                        <p:cTn id="64"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1">
                                            <p:txEl>
                                              <p:pRg st="14" end="14"/>
                                            </p:txEl>
                                          </p:spTgt>
                                        </p:tgtEl>
                                        <p:attrNameLst>
                                          <p:attrName>style.visibility</p:attrName>
                                        </p:attrNameLst>
                                      </p:cBhvr>
                                      <p:to>
                                        <p:strVal val="visible"/>
                                      </p:to>
                                    </p:set>
                                    <p:animEffect transition="in" filter="fade">
                                      <p:cBhvr>
                                        <p:cTn id="68" dur="1000"/>
                                        <p:tgtEl>
                                          <p:spTgt spid="11">
                                            <p:txEl>
                                              <p:pRg st="14" end="14"/>
                                            </p:txEl>
                                          </p:spTgt>
                                        </p:tgtEl>
                                      </p:cBhvr>
                                    </p:animEffect>
                                    <p:anim calcmode="lin" valueType="num">
                                      <p:cBhvr>
                                        <p:cTn id="69" dur="1000" fill="hold"/>
                                        <p:tgtEl>
                                          <p:spTgt spid="11">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3738779" cy="837600"/>
          </a:xfrm>
        </p:spPr>
        <p:txBody>
          <a:bodyPr>
            <a:normAutofit/>
          </a:bodyPr>
          <a:lstStyle/>
          <a:p>
            <a:r>
              <a:rPr lang="en-US" sz="4000" dirty="0"/>
              <a:t>Ten Words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10389" y="1537713"/>
            <a:ext cx="7900211" cy="4639249"/>
          </a:xfrm>
        </p:spPr>
        <p:txBody>
          <a:bodyPr>
            <a:normAutofit/>
          </a:bodyPr>
          <a:lstStyle/>
          <a:p>
            <a:r>
              <a:rPr lang="en-US" sz="2000" dirty="0">
                <a:solidFill>
                  <a:schemeClr val="tx1"/>
                </a:solidFill>
              </a:rPr>
              <a:t>No other gods before me</a:t>
            </a:r>
          </a:p>
          <a:p>
            <a:r>
              <a:rPr lang="en-US" sz="2000" dirty="0"/>
              <a:t>No graven images </a:t>
            </a:r>
          </a:p>
          <a:p>
            <a:r>
              <a:rPr lang="en-US" sz="2000" b="1" dirty="0">
                <a:solidFill>
                  <a:srgbClr val="FF0000"/>
                </a:solidFill>
              </a:rPr>
              <a:t>Do not take Lord’s name in vain</a:t>
            </a:r>
          </a:p>
          <a:p>
            <a:pPr lvl="1"/>
            <a:r>
              <a:rPr lang="en-US" sz="1600" dirty="0"/>
              <a:t>Lev. 19:12 – False oaths </a:t>
            </a:r>
          </a:p>
          <a:p>
            <a:pPr lvl="1"/>
            <a:r>
              <a:rPr lang="en-US" sz="1600" dirty="0"/>
              <a:t>Lev. 20:3 – Human sacrifices profane His name </a:t>
            </a:r>
          </a:p>
          <a:p>
            <a:pPr lvl="1"/>
            <a:r>
              <a:rPr lang="en-US" sz="1600" dirty="0"/>
              <a:t>Lev. 22:2 – Mishandling of Holy gifts</a:t>
            </a:r>
          </a:p>
          <a:p>
            <a:pPr lvl="1"/>
            <a:r>
              <a:rPr lang="en-US" sz="1600" dirty="0"/>
              <a:t>Lev. 24:16 – Blaspheming God’s name</a:t>
            </a:r>
          </a:p>
          <a:p>
            <a:pPr lvl="1"/>
            <a:r>
              <a:rPr lang="en-US" sz="1600" dirty="0"/>
              <a:t>Jeremiah 23:25 – Prophesying falsely</a:t>
            </a:r>
          </a:p>
          <a:p>
            <a:pPr lvl="1"/>
            <a:endParaRPr lang="en-US" sz="1600" dirty="0"/>
          </a:p>
          <a:p>
            <a:pPr lvl="1"/>
            <a:r>
              <a:rPr lang="en-US" sz="1600" dirty="0"/>
              <a:t>Col. 3:17 “Whatever you do in word or deed do all in the name of the Lord Jesus, giving thanks thru Him to God the Father…”</a:t>
            </a:r>
          </a:p>
          <a:p>
            <a:pPr lvl="1"/>
            <a:r>
              <a:rPr lang="en-US" sz="1600" dirty="0"/>
              <a:t>Reverence and Respect </a:t>
            </a:r>
          </a:p>
          <a:p>
            <a:pPr lvl="1"/>
            <a:r>
              <a:rPr lang="en-US" sz="1600" dirty="0"/>
              <a:t>Credit He is due </a:t>
            </a:r>
          </a:p>
          <a:p>
            <a:pPr lvl="1"/>
            <a:r>
              <a:rPr lang="en-US" sz="1600" dirty="0"/>
              <a:t>Protect His name </a:t>
            </a:r>
          </a:p>
          <a:p>
            <a:pPr lvl="1"/>
            <a:r>
              <a:rPr lang="en-US" sz="1600" dirty="0"/>
              <a:t>Wear it with honor + purpose </a:t>
            </a:r>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5</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8724550" y="830369"/>
            <a:ext cx="2330140" cy="2097390"/>
          </a:xfrm>
          <a:prstGeom prst="rect">
            <a:avLst/>
          </a:prstGeom>
        </p:spPr>
      </p:pic>
    </p:spTree>
    <p:extLst>
      <p:ext uri="{BB962C8B-B14F-4D97-AF65-F5344CB8AC3E}">
        <p14:creationId xmlns:p14="http://schemas.microsoft.com/office/powerpoint/2010/main" val="3833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1000"/>
                                        <p:tgtEl>
                                          <p:spTgt spid="11">
                                            <p:txEl>
                                              <p:pRg st="3" end="3"/>
                                            </p:txEl>
                                          </p:spTgt>
                                        </p:tgtEl>
                                      </p:cBhvr>
                                    </p:animEffect>
                                    <p:anim calcmode="lin" valueType="num">
                                      <p:cBhvr>
                                        <p:cTn id="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1000"/>
                                        <p:tgtEl>
                                          <p:spTgt spid="11">
                                            <p:txEl>
                                              <p:pRg st="4" end="4"/>
                                            </p:txEl>
                                          </p:spTgt>
                                        </p:tgtEl>
                                      </p:cBhvr>
                                    </p:animEffect>
                                    <p:anim calcmode="lin" valueType="num">
                                      <p:cBhvr>
                                        <p:cTn id="1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1000"/>
                                        <p:tgtEl>
                                          <p:spTgt spid="11">
                                            <p:txEl>
                                              <p:pRg st="5" end="5"/>
                                            </p:txEl>
                                          </p:spTgt>
                                        </p:tgtEl>
                                      </p:cBhvr>
                                    </p:animEffect>
                                    <p:anim calcmode="lin" valueType="num">
                                      <p:cBhvr>
                                        <p:cTn id="1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1000"/>
                                        <p:tgtEl>
                                          <p:spTgt spid="11">
                                            <p:txEl>
                                              <p:pRg st="6" end="6"/>
                                            </p:txEl>
                                          </p:spTgt>
                                        </p:tgtEl>
                                      </p:cBhvr>
                                    </p:animEffect>
                                    <p:anim calcmode="lin" valueType="num">
                                      <p:cBhvr>
                                        <p:cTn id="2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1000"/>
                                        <p:tgtEl>
                                          <p:spTgt spid="11">
                                            <p:txEl>
                                              <p:pRg st="7" end="7"/>
                                            </p:txEl>
                                          </p:spTgt>
                                        </p:tgtEl>
                                      </p:cBhvr>
                                    </p:animEffect>
                                    <p:anim calcmode="lin" valueType="num">
                                      <p:cBhvr>
                                        <p:cTn id="28"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fade">
                                      <p:cBhvr>
                                        <p:cTn id="34" dur="1000"/>
                                        <p:tgtEl>
                                          <p:spTgt spid="11">
                                            <p:txEl>
                                              <p:pRg st="9" end="9"/>
                                            </p:txEl>
                                          </p:spTgt>
                                        </p:tgtEl>
                                      </p:cBhvr>
                                    </p:animEffect>
                                    <p:anim calcmode="lin" valueType="num">
                                      <p:cBhvr>
                                        <p:cTn id="35"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animEffect transition="in" filter="fade">
                                      <p:cBhvr>
                                        <p:cTn id="39" dur="1000"/>
                                        <p:tgtEl>
                                          <p:spTgt spid="11">
                                            <p:txEl>
                                              <p:pRg st="10" end="10"/>
                                            </p:txEl>
                                          </p:spTgt>
                                        </p:tgtEl>
                                      </p:cBhvr>
                                    </p:animEffect>
                                    <p:anim calcmode="lin" valueType="num">
                                      <p:cBhvr>
                                        <p:cTn id="40"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xEl>
                                              <p:pRg st="11" end="11"/>
                                            </p:txEl>
                                          </p:spTgt>
                                        </p:tgtEl>
                                        <p:attrNameLst>
                                          <p:attrName>style.visibility</p:attrName>
                                        </p:attrNameLst>
                                      </p:cBhvr>
                                      <p:to>
                                        <p:strVal val="visible"/>
                                      </p:to>
                                    </p:set>
                                    <p:animEffect transition="in" filter="fade">
                                      <p:cBhvr>
                                        <p:cTn id="44" dur="1000"/>
                                        <p:tgtEl>
                                          <p:spTgt spid="11">
                                            <p:txEl>
                                              <p:pRg st="11" end="11"/>
                                            </p:txEl>
                                          </p:spTgt>
                                        </p:tgtEl>
                                      </p:cBhvr>
                                    </p:animEffect>
                                    <p:anim calcmode="lin" valueType="num">
                                      <p:cBhvr>
                                        <p:cTn id="45"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1" end="1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1">
                                            <p:txEl>
                                              <p:pRg st="12" end="12"/>
                                            </p:txEl>
                                          </p:spTgt>
                                        </p:tgtEl>
                                        <p:attrNameLst>
                                          <p:attrName>style.visibility</p:attrName>
                                        </p:attrNameLst>
                                      </p:cBhvr>
                                      <p:to>
                                        <p:strVal val="visible"/>
                                      </p:to>
                                    </p:set>
                                    <p:animEffect transition="in" filter="fade">
                                      <p:cBhvr>
                                        <p:cTn id="49" dur="1000"/>
                                        <p:tgtEl>
                                          <p:spTgt spid="11">
                                            <p:txEl>
                                              <p:pRg st="12" end="12"/>
                                            </p:txEl>
                                          </p:spTgt>
                                        </p:tgtEl>
                                      </p:cBhvr>
                                    </p:animEffect>
                                    <p:anim calcmode="lin" valueType="num">
                                      <p:cBhvr>
                                        <p:cTn id="50"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2" end="1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
                                            <p:txEl>
                                              <p:pRg st="13" end="13"/>
                                            </p:txEl>
                                          </p:spTgt>
                                        </p:tgtEl>
                                        <p:attrNameLst>
                                          <p:attrName>style.visibility</p:attrName>
                                        </p:attrNameLst>
                                      </p:cBhvr>
                                      <p:to>
                                        <p:strVal val="visible"/>
                                      </p:to>
                                    </p:set>
                                    <p:animEffect transition="in" filter="fade">
                                      <p:cBhvr>
                                        <p:cTn id="54" dur="1000"/>
                                        <p:tgtEl>
                                          <p:spTgt spid="11">
                                            <p:txEl>
                                              <p:pRg st="13" end="13"/>
                                            </p:txEl>
                                          </p:spTgt>
                                        </p:tgtEl>
                                      </p:cBhvr>
                                    </p:animEffect>
                                    <p:anim calcmode="lin" valueType="num">
                                      <p:cBhvr>
                                        <p:cTn id="55"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3738779" cy="837600"/>
          </a:xfrm>
        </p:spPr>
        <p:txBody>
          <a:bodyPr>
            <a:normAutofit/>
          </a:bodyPr>
          <a:lstStyle/>
          <a:p>
            <a:r>
              <a:rPr lang="en-US" sz="4000" dirty="0"/>
              <a:t>Ten Words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10390" y="1537713"/>
            <a:ext cx="3738780" cy="4639249"/>
          </a:xfrm>
        </p:spPr>
        <p:txBody>
          <a:bodyPr>
            <a:normAutofit/>
          </a:bodyPr>
          <a:lstStyle/>
          <a:p>
            <a:r>
              <a:rPr lang="en-US" sz="2000" dirty="0">
                <a:solidFill>
                  <a:schemeClr val="tx1"/>
                </a:solidFill>
              </a:rPr>
              <a:t>No other gods before me</a:t>
            </a:r>
          </a:p>
          <a:p>
            <a:r>
              <a:rPr lang="en-US" sz="2000" dirty="0"/>
              <a:t>No graven images </a:t>
            </a:r>
          </a:p>
          <a:p>
            <a:r>
              <a:rPr lang="en-US" sz="2000" dirty="0"/>
              <a:t>Do not take Lord’s name in vain</a:t>
            </a:r>
          </a:p>
          <a:p>
            <a:r>
              <a:rPr lang="en-US" sz="2000" b="1" dirty="0">
                <a:solidFill>
                  <a:srgbClr val="FF0000"/>
                </a:solidFill>
              </a:rPr>
              <a:t>Remember the Sabbath</a:t>
            </a:r>
          </a:p>
          <a:p>
            <a:pPr marL="0" indent="0">
              <a:buNone/>
            </a:pPr>
            <a:r>
              <a:rPr lang="en-US" sz="2000" dirty="0"/>
              <a:t>___________________________</a:t>
            </a:r>
          </a:p>
          <a:p>
            <a:r>
              <a:rPr lang="en-US" sz="2000" dirty="0"/>
              <a:t>Honor your Father and Mother</a:t>
            </a:r>
          </a:p>
          <a:p>
            <a:r>
              <a:rPr lang="en-US" sz="2000" dirty="0"/>
              <a:t>Do not murder </a:t>
            </a:r>
          </a:p>
          <a:p>
            <a:r>
              <a:rPr lang="en-US" sz="2000" dirty="0"/>
              <a:t>Do not commit adultery </a:t>
            </a:r>
          </a:p>
          <a:p>
            <a:r>
              <a:rPr lang="en-US" sz="2000" dirty="0"/>
              <a:t>Do not steal</a:t>
            </a:r>
          </a:p>
          <a:p>
            <a:r>
              <a:rPr lang="en-US" sz="2000" dirty="0"/>
              <a:t>Do not bear false witness </a:t>
            </a:r>
          </a:p>
          <a:p>
            <a:r>
              <a:rPr lang="en-US" sz="2000" dirty="0"/>
              <a:t>Do not covet</a:t>
            </a:r>
          </a:p>
          <a:p>
            <a:endParaRPr lang="en-US" sz="2000" dirty="0"/>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6</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5969659" y="1051853"/>
            <a:ext cx="5281882" cy="4754293"/>
          </a:xfrm>
          <a:prstGeom prst="rect">
            <a:avLst/>
          </a:prstGeom>
        </p:spPr>
      </p:pic>
    </p:spTree>
    <p:extLst>
      <p:ext uri="{BB962C8B-B14F-4D97-AF65-F5344CB8AC3E}">
        <p14:creationId xmlns:p14="http://schemas.microsoft.com/office/powerpoint/2010/main" val="34012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1000"/>
                                        <p:tgtEl>
                                          <p:spTgt spid="11">
                                            <p:txEl>
                                              <p:pRg st="5" end="5"/>
                                            </p:txEl>
                                          </p:spTgt>
                                        </p:tgtEl>
                                      </p:cBhvr>
                                    </p:animEffect>
                                    <p:anim calcmode="lin" valueType="num">
                                      <p:cBhvr>
                                        <p:cTn id="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6" end="6"/>
                                            </p:txEl>
                                          </p:spTgt>
                                        </p:tgtEl>
                                        <p:attrNameLst>
                                          <p:attrName>style.visibility</p:attrName>
                                        </p:attrNameLst>
                                      </p:cBhvr>
                                      <p:to>
                                        <p:strVal val="visible"/>
                                      </p:to>
                                    </p:set>
                                    <p:animEffect transition="in" filter="fade">
                                      <p:cBhvr>
                                        <p:cTn id="12" dur="1000"/>
                                        <p:tgtEl>
                                          <p:spTgt spid="11">
                                            <p:txEl>
                                              <p:pRg st="6" end="6"/>
                                            </p:txEl>
                                          </p:spTgt>
                                        </p:tgtEl>
                                      </p:cBhvr>
                                    </p:animEffect>
                                    <p:anim calcmode="lin" valueType="num">
                                      <p:cBhvr>
                                        <p:cTn id="1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Effect transition="in" filter="fade">
                                      <p:cBhvr>
                                        <p:cTn id="17" dur="1000"/>
                                        <p:tgtEl>
                                          <p:spTgt spid="11">
                                            <p:txEl>
                                              <p:pRg st="7" end="7"/>
                                            </p:txEl>
                                          </p:spTgt>
                                        </p:tgtEl>
                                      </p:cBhvr>
                                    </p:animEffect>
                                    <p:anim calcmode="lin" valueType="num">
                                      <p:cBhvr>
                                        <p:cTn id="18"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fade">
                                      <p:cBhvr>
                                        <p:cTn id="22" dur="1000"/>
                                        <p:tgtEl>
                                          <p:spTgt spid="11">
                                            <p:txEl>
                                              <p:pRg st="8" end="8"/>
                                            </p:txEl>
                                          </p:spTgt>
                                        </p:tgtEl>
                                      </p:cBhvr>
                                    </p:animEffect>
                                    <p:anim calcmode="lin" valueType="num">
                                      <p:cBhvr>
                                        <p:cTn id="23"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fade">
                                      <p:cBhvr>
                                        <p:cTn id="27" dur="1000"/>
                                        <p:tgtEl>
                                          <p:spTgt spid="11">
                                            <p:txEl>
                                              <p:pRg st="9" end="9"/>
                                            </p:txEl>
                                          </p:spTgt>
                                        </p:tgtEl>
                                      </p:cBhvr>
                                    </p:animEffect>
                                    <p:anim calcmode="lin" valueType="num">
                                      <p:cBhvr>
                                        <p:cTn id="28"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xEl>
                                              <p:pRg st="10" end="10"/>
                                            </p:txEl>
                                          </p:spTgt>
                                        </p:tgtEl>
                                        <p:attrNameLst>
                                          <p:attrName>style.visibility</p:attrName>
                                        </p:attrNameLst>
                                      </p:cBhvr>
                                      <p:to>
                                        <p:strVal val="visible"/>
                                      </p:to>
                                    </p:set>
                                    <p:animEffect transition="in" filter="fade">
                                      <p:cBhvr>
                                        <p:cTn id="32" dur="1000"/>
                                        <p:tgtEl>
                                          <p:spTgt spid="11">
                                            <p:txEl>
                                              <p:pRg st="10" end="10"/>
                                            </p:txEl>
                                          </p:spTgt>
                                        </p:tgtEl>
                                      </p:cBhvr>
                                    </p:animEffect>
                                    <p:anim calcmode="lin" valueType="num">
                                      <p:cBhvr>
                                        <p:cTn id="33"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10" end="10"/>
                                            </p:txEl>
                                          </p:spTgt>
                                        </p:tgtEl>
                                        <p:attrNameLst>
                                          <p:attrName>ppt_y</p:attrName>
                                        </p:attrNameLst>
                                      </p:cBhvr>
                                      <p:tavLst>
                                        <p:tav tm="0">
                                          <p:val>
                                            <p:strVal val="#ppt_y+.1"/>
                                          </p:val>
                                        </p:tav>
                                        <p:tav tm="100000">
                                          <p:val>
                                            <p:strVal val="#ppt_y"/>
                                          </p:val>
                                        </p:tav>
                                      </p:tavLst>
                                    </p:anim>
                                  </p:childTnLst>
                                </p:cTn>
                              </p:par>
                              <p:par>
                                <p:cTn id="35" presetID="16" presetClass="entr" presetSubtype="21" fill="hold"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barn(inVertical)">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621DF8-54AC-4BC8-297D-093C9781FD8B}"/>
              </a:ext>
            </a:extLst>
          </p:cNvPr>
          <p:cNvSpPr>
            <a:spLocks noGrp="1"/>
          </p:cNvSpPr>
          <p:nvPr>
            <p:ph type="title"/>
          </p:nvPr>
        </p:nvSpPr>
        <p:spPr/>
        <p:txBody>
          <a:bodyPr/>
          <a:lstStyle/>
          <a:p>
            <a:r>
              <a:rPr lang="en-US" dirty="0"/>
              <a:t>Read: Exodus 20:8-11</a:t>
            </a:r>
          </a:p>
        </p:txBody>
      </p:sp>
      <p:sp>
        <p:nvSpPr>
          <p:cNvPr id="7" name="Content Placeholder 6">
            <a:extLst>
              <a:ext uri="{FF2B5EF4-FFF2-40B4-BE49-F238E27FC236}">
                <a16:creationId xmlns:a16="http://schemas.microsoft.com/office/drawing/2014/main" id="{F929B04D-52B1-0ED2-309C-9C6EB6B00323}"/>
              </a:ext>
            </a:extLst>
          </p:cNvPr>
          <p:cNvSpPr>
            <a:spLocks noGrp="1"/>
          </p:cNvSpPr>
          <p:nvPr>
            <p:ph idx="1"/>
          </p:nvPr>
        </p:nvSpPr>
        <p:spPr/>
        <p:txBody>
          <a:bodyPr>
            <a:normAutofit lnSpcReduction="10000"/>
          </a:bodyPr>
          <a:lstStyle/>
          <a:p>
            <a:r>
              <a:rPr lang="en-US" sz="3600" dirty="0"/>
              <a:t>Review/Reflect on Passage</a:t>
            </a:r>
          </a:p>
          <a:p>
            <a:r>
              <a:rPr lang="en-US" sz="3600" dirty="0"/>
              <a:t>Discuss with neighbor(s) the following questions:</a:t>
            </a:r>
          </a:p>
          <a:p>
            <a:pPr lvl="1"/>
            <a:endParaRPr lang="en-US" sz="3200" dirty="0"/>
          </a:p>
          <a:p>
            <a:pPr lvl="1"/>
            <a:r>
              <a:rPr lang="en-US" sz="3200" b="1" dirty="0">
                <a:solidFill>
                  <a:srgbClr val="FF0000"/>
                </a:solidFill>
              </a:rPr>
              <a:t>What is the significance of this commandment for the Israelites?</a:t>
            </a:r>
          </a:p>
          <a:p>
            <a:pPr lvl="1"/>
            <a:endParaRPr lang="en-US" sz="3200" b="1" dirty="0">
              <a:solidFill>
                <a:srgbClr val="FF0000"/>
              </a:solidFill>
            </a:endParaRPr>
          </a:p>
          <a:p>
            <a:pPr lvl="1"/>
            <a:r>
              <a:rPr lang="en-US" sz="3200" b="1" dirty="0">
                <a:solidFill>
                  <a:srgbClr val="FF0000"/>
                </a:solidFill>
              </a:rPr>
              <a:t>How does it serve to shape the image of God in our hearts?</a:t>
            </a:r>
          </a:p>
          <a:p>
            <a:pPr lvl="1"/>
            <a:endParaRPr lang="en-US" sz="3200" dirty="0"/>
          </a:p>
          <a:p>
            <a:pPr lvl="1"/>
            <a:r>
              <a:rPr lang="en-US" sz="3200" dirty="0"/>
              <a:t>As we discuss – consider whether there is value in this commandment to present day Christians.</a:t>
            </a:r>
          </a:p>
          <a:p>
            <a:pPr lvl="1"/>
            <a:endParaRPr lang="en-US" sz="3200" dirty="0"/>
          </a:p>
          <a:p>
            <a:pPr lvl="1"/>
            <a:endParaRPr lang="en-US" sz="3200" dirty="0"/>
          </a:p>
          <a:p>
            <a:pPr marL="0" indent="0">
              <a:buNone/>
            </a:pPr>
            <a:endParaRPr lang="en-US" dirty="0"/>
          </a:p>
        </p:txBody>
      </p:sp>
      <p:sp>
        <p:nvSpPr>
          <p:cNvPr id="4" name="Footer Placeholder 3">
            <a:extLst>
              <a:ext uri="{FF2B5EF4-FFF2-40B4-BE49-F238E27FC236}">
                <a16:creationId xmlns:a16="http://schemas.microsoft.com/office/drawing/2014/main" id="{99E813BD-0F24-E87C-F854-01A36B820120}"/>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F9E7A078-999E-6CD4-B0D1-A657C746A0E6}"/>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34682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000"/>
                                        <p:tgtEl>
                                          <p:spTgt spid="7">
                                            <p:txEl>
                                              <p:pRg st="7" end="7"/>
                                            </p:txEl>
                                          </p:spTgt>
                                        </p:tgtEl>
                                      </p:cBhvr>
                                    </p:animEffect>
                                    <p:anim calcmode="lin" valueType="num">
                                      <p:cBhvr>
                                        <p:cTn id="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140EF6-BB7B-FFC4-A47F-C350F42F5A3F}"/>
              </a:ext>
            </a:extLst>
          </p:cNvPr>
          <p:cNvSpPr>
            <a:spLocks noGrp="1"/>
          </p:cNvSpPr>
          <p:nvPr>
            <p:ph type="title"/>
          </p:nvPr>
        </p:nvSpPr>
        <p:spPr>
          <a:xfrm>
            <a:off x="7231310" y="978408"/>
            <a:ext cx="4701610" cy="1325880"/>
          </a:xfrm>
        </p:spPr>
        <p:txBody>
          <a:bodyPr/>
          <a:lstStyle/>
          <a:p>
            <a:r>
              <a:rPr lang="en-US" dirty="0"/>
              <a:t>Exodus 20:8-11</a:t>
            </a:r>
          </a:p>
        </p:txBody>
      </p:sp>
      <p:sp>
        <p:nvSpPr>
          <p:cNvPr id="4" name="Footer Placeholder 3">
            <a:extLst>
              <a:ext uri="{FF2B5EF4-FFF2-40B4-BE49-F238E27FC236}">
                <a16:creationId xmlns:a16="http://schemas.microsoft.com/office/drawing/2014/main" id="{DF87A43A-7438-0BC4-B359-135F94EB1399}"/>
              </a:ext>
            </a:extLst>
          </p:cNvPr>
          <p:cNvSpPr>
            <a:spLocks noGrp="1"/>
          </p:cNvSpPr>
          <p:nvPr>
            <p:ph type="ftr" sz="quarter" idx="11"/>
          </p:nvPr>
        </p:nvSpPr>
        <p:spPr/>
        <p:txBody>
          <a:bodyPr/>
          <a:lstStyle/>
          <a:p>
            <a:r>
              <a:rPr lang="en-US" dirty="0"/>
              <a:t>Ten Words Bible Class </a:t>
            </a:r>
          </a:p>
        </p:txBody>
      </p:sp>
      <p:sp>
        <p:nvSpPr>
          <p:cNvPr id="5" name="Slide Number Placeholder 4">
            <a:extLst>
              <a:ext uri="{FF2B5EF4-FFF2-40B4-BE49-F238E27FC236}">
                <a16:creationId xmlns:a16="http://schemas.microsoft.com/office/drawing/2014/main" id="{24234AEE-4A99-3401-5242-57B18158CC7D}"/>
              </a:ext>
            </a:extLst>
          </p:cNvPr>
          <p:cNvSpPr>
            <a:spLocks noGrp="1"/>
          </p:cNvSpPr>
          <p:nvPr>
            <p:ph type="sldNum" sz="quarter" idx="12"/>
          </p:nvPr>
        </p:nvSpPr>
        <p:spPr/>
        <p:txBody>
          <a:bodyPr/>
          <a:lstStyle/>
          <a:p>
            <a:fld id="{294A09A9-5501-47C1-A89A-A340965A2BE2}" type="slidenum">
              <a:rPr lang="en-US" smtClean="0"/>
              <a:pPr/>
              <a:t>8</a:t>
            </a:fld>
            <a:endParaRPr lang="en-US" dirty="0"/>
          </a:p>
        </p:txBody>
      </p:sp>
      <p:sp>
        <p:nvSpPr>
          <p:cNvPr id="7" name="Content Placeholder 6">
            <a:extLst>
              <a:ext uri="{FF2B5EF4-FFF2-40B4-BE49-F238E27FC236}">
                <a16:creationId xmlns:a16="http://schemas.microsoft.com/office/drawing/2014/main" id="{A89AB326-627B-C2CB-7C8B-C4784151DB90}"/>
              </a:ext>
            </a:extLst>
          </p:cNvPr>
          <p:cNvSpPr>
            <a:spLocks noGrp="1"/>
          </p:cNvSpPr>
          <p:nvPr>
            <p:ph sz="quarter" idx="4"/>
          </p:nvPr>
        </p:nvSpPr>
        <p:spPr>
          <a:xfrm>
            <a:off x="7231310" y="2194560"/>
            <a:ext cx="4701610" cy="4306824"/>
          </a:xfrm>
        </p:spPr>
        <p:txBody>
          <a:bodyPr>
            <a:normAutofit/>
          </a:bodyPr>
          <a:lstStyle/>
          <a:p>
            <a:pPr marL="342900" indent="-342900">
              <a:buFont typeface="Arial" panose="020B0604020202020204" pitchFamily="34" charset="0"/>
              <a:buChar char="•"/>
            </a:pPr>
            <a:r>
              <a:rPr lang="en-US" dirty="0"/>
              <a:t>Remember / Reflect </a:t>
            </a:r>
          </a:p>
          <a:p>
            <a:pPr marL="571500" lvl="1" indent="-342900"/>
            <a:r>
              <a:rPr lang="en-US" u="sng" dirty="0"/>
              <a:t>Relationship</a:t>
            </a:r>
            <a:r>
              <a:rPr lang="en-US" dirty="0"/>
              <a:t> btw God and Man, </a:t>
            </a:r>
          </a:p>
          <a:p>
            <a:pPr marL="571500" lvl="1" indent="-342900"/>
            <a:r>
              <a:rPr lang="en-US" u="sng" dirty="0"/>
              <a:t>Purpose</a:t>
            </a:r>
            <a:r>
              <a:rPr lang="en-US" dirty="0"/>
              <a:t> of Man + God’s Creation, </a:t>
            </a:r>
          </a:p>
          <a:p>
            <a:pPr marL="571500" lvl="1" indent="-342900"/>
            <a:r>
              <a:rPr lang="en-US" u="sng" dirty="0"/>
              <a:t>Perfection</a:t>
            </a:r>
            <a:r>
              <a:rPr lang="en-US" dirty="0"/>
              <a:t> of Creation</a:t>
            </a:r>
          </a:p>
          <a:p>
            <a:pPr marL="342900" indent="-342900">
              <a:buFont typeface="Arial" panose="020B0604020202020204" pitchFamily="34" charset="0"/>
              <a:buChar char="•"/>
            </a:pPr>
            <a:r>
              <a:rPr lang="en-US" dirty="0"/>
              <a:t>Physical + Spiritual Rest     </a:t>
            </a:r>
          </a:p>
          <a:p>
            <a:pPr marL="342900" indent="-342900">
              <a:buFont typeface="Arial" panose="020B0604020202020204" pitchFamily="34" charset="0"/>
              <a:buChar char="•"/>
            </a:pPr>
            <a:r>
              <a:rPr lang="en-US" dirty="0"/>
              <a:t>Spiritual Growth</a:t>
            </a:r>
          </a:p>
          <a:p>
            <a:pPr marL="342900" indent="-342900">
              <a:buFont typeface="Arial" panose="020B0604020202020204" pitchFamily="34" charset="0"/>
              <a:buChar char="•"/>
            </a:pPr>
            <a:r>
              <a:rPr lang="en-US" dirty="0"/>
              <a:t>Sign of God’s Covenant</a:t>
            </a:r>
          </a:p>
          <a:p>
            <a:pPr marL="342900" indent="-342900">
              <a:lnSpc>
                <a:spcPct val="100000"/>
              </a:lnSpc>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8" name="Text Placeholder 7">
            <a:extLst>
              <a:ext uri="{FF2B5EF4-FFF2-40B4-BE49-F238E27FC236}">
                <a16:creationId xmlns:a16="http://schemas.microsoft.com/office/drawing/2014/main" id="{0BA12BD4-8C9B-66BB-2B85-3BF74276C04E}"/>
              </a:ext>
            </a:extLst>
          </p:cNvPr>
          <p:cNvSpPr>
            <a:spLocks noGrp="1"/>
          </p:cNvSpPr>
          <p:nvPr>
            <p:ph type="body" sz="quarter" idx="13"/>
          </p:nvPr>
        </p:nvSpPr>
        <p:spPr>
          <a:xfrm>
            <a:off x="3154260" y="1426464"/>
            <a:ext cx="2650922" cy="3791488"/>
          </a:xfrm>
        </p:spPr>
        <p:txBody>
          <a:bodyPr>
            <a:normAutofit/>
          </a:bodyPr>
          <a:lstStyle/>
          <a:p>
            <a:r>
              <a:rPr lang="en-US" sz="3200" dirty="0">
                <a:solidFill>
                  <a:schemeClr val="tx1"/>
                </a:solidFill>
              </a:rPr>
              <a:t>Significance of “…remember the Sabbath…”</a:t>
            </a:r>
          </a:p>
        </p:txBody>
      </p:sp>
    </p:spTree>
    <p:extLst>
      <p:ext uri="{BB962C8B-B14F-4D97-AF65-F5344CB8AC3E}">
        <p14:creationId xmlns:p14="http://schemas.microsoft.com/office/powerpoint/2010/main" val="38750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anim calcmode="lin" valueType="num">
                                      <p:cBhvr>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1000"/>
                                        <p:tgtEl>
                                          <p:spTgt spid="7">
                                            <p:txEl>
                                              <p:pRg st="6" end="6"/>
                                            </p:txEl>
                                          </p:spTgt>
                                        </p:tgtEl>
                                      </p:cBhvr>
                                    </p:animEffect>
                                    <p:anim calcmode="lin" valueType="num">
                                      <p:cBhvr>
                                        <p:cTn id="4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30B6-93BF-E4D4-DC87-A7191375B6E7}"/>
              </a:ext>
            </a:extLst>
          </p:cNvPr>
          <p:cNvSpPr>
            <a:spLocks noGrp="1"/>
          </p:cNvSpPr>
          <p:nvPr>
            <p:ph type="title"/>
          </p:nvPr>
        </p:nvSpPr>
        <p:spPr/>
        <p:txBody>
          <a:bodyPr/>
          <a:lstStyle/>
          <a:p>
            <a:r>
              <a:rPr lang="en-US"/>
              <a:t>Exodus 31:12-17</a:t>
            </a:r>
            <a:endParaRPr lang="en-US" dirty="0"/>
          </a:p>
        </p:txBody>
      </p:sp>
      <p:sp>
        <p:nvSpPr>
          <p:cNvPr id="3" name="Content Placeholder 2">
            <a:extLst>
              <a:ext uri="{FF2B5EF4-FFF2-40B4-BE49-F238E27FC236}">
                <a16:creationId xmlns:a16="http://schemas.microsoft.com/office/drawing/2014/main" id="{EC82B981-36CD-7EB1-68AE-AA2334391AE3}"/>
              </a:ext>
            </a:extLst>
          </p:cNvPr>
          <p:cNvSpPr>
            <a:spLocks noGrp="1"/>
          </p:cNvSpPr>
          <p:nvPr>
            <p:ph idx="1"/>
          </p:nvPr>
        </p:nvSpPr>
        <p:spPr/>
        <p:txBody>
          <a:bodyPr>
            <a:normAutofit fontScale="40000" lnSpcReduction="20000"/>
          </a:bodyPr>
          <a:lstStyle/>
          <a:p>
            <a:r>
              <a:rPr lang="en-US" sz="5900" b="1" i="0" baseline="30000" dirty="0">
                <a:solidFill>
                  <a:srgbClr val="000000"/>
                </a:solidFill>
                <a:effectLst/>
                <a:latin typeface="system-ui"/>
              </a:rPr>
              <a:t>12 </a:t>
            </a:r>
            <a:r>
              <a:rPr lang="en-US" sz="5900" b="0" i="0" dirty="0">
                <a:solidFill>
                  <a:srgbClr val="000000"/>
                </a:solidFill>
                <a:effectLst/>
                <a:latin typeface="system-ui"/>
              </a:rPr>
              <a:t>The </a:t>
            </a:r>
            <a:r>
              <a:rPr lang="en-US" sz="5900" b="0" i="0" cap="small" dirty="0">
                <a:solidFill>
                  <a:srgbClr val="000000"/>
                </a:solidFill>
                <a:effectLst/>
                <a:latin typeface="system-ui"/>
              </a:rPr>
              <a:t>Lord</a:t>
            </a:r>
            <a:r>
              <a:rPr lang="en-US" sz="5900" b="0" i="0" dirty="0">
                <a:solidFill>
                  <a:srgbClr val="000000"/>
                </a:solidFill>
                <a:effectLst/>
                <a:latin typeface="system-ui"/>
              </a:rPr>
              <a:t> spoke to Moses, saying, </a:t>
            </a:r>
          </a:p>
          <a:p>
            <a:r>
              <a:rPr lang="en-US" sz="5900" b="1" i="0" baseline="30000" dirty="0">
                <a:solidFill>
                  <a:srgbClr val="000000"/>
                </a:solidFill>
                <a:effectLst/>
                <a:latin typeface="system-ui"/>
              </a:rPr>
              <a:t>13 </a:t>
            </a:r>
            <a:r>
              <a:rPr lang="en-US" sz="5900" b="0" i="0" dirty="0">
                <a:solidFill>
                  <a:srgbClr val="000000"/>
                </a:solidFill>
                <a:effectLst/>
                <a:latin typeface="system-ui"/>
              </a:rPr>
              <a:t>“But as for you, speak to the sons of Israel, saying, ‘You shall surely observe My sabbaths; for </a:t>
            </a:r>
            <a:r>
              <a:rPr lang="en-US" sz="5900" b="0" i="1" dirty="0">
                <a:solidFill>
                  <a:srgbClr val="000000"/>
                </a:solidFill>
                <a:effectLst/>
                <a:latin typeface="system-ui"/>
              </a:rPr>
              <a:t>this</a:t>
            </a:r>
            <a:r>
              <a:rPr lang="en-US" sz="5900" b="0" i="0" dirty="0">
                <a:solidFill>
                  <a:srgbClr val="000000"/>
                </a:solidFill>
                <a:effectLst/>
                <a:latin typeface="system-ui"/>
              </a:rPr>
              <a:t> is a sign between Me and you throughout your generations, that you may know that I am the </a:t>
            </a:r>
            <a:r>
              <a:rPr lang="en-US" sz="5900" b="0" i="0" cap="small" dirty="0">
                <a:solidFill>
                  <a:srgbClr val="000000"/>
                </a:solidFill>
                <a:effectLst/>
                <a:latin typeface="system-ui"/>
              </a:rPr>
              <a:t>Lord</a:t>
            </a:r>
            <a:r>
              <a:rPr lang="en-US" sz="5900" b="0" i="0" dirty="0">
                <a:solidFill>
                  <a:srgbClr val="000000"/>
                </a:solidFill>
                <a:effectLst/>
                <a:latin typeface="system-ui"/>
              </a:rPr>
              <a:t> who sanctifies you. </a:t>
            </a:r>
          </a:p>
          <a:p>
            <a:r>
              <a:rPr lang="en-US" sz="5900" b="1" i="0" baseline="30000" dirty="0">
                <a:solidFill>
                  <a:srgbClr val="000000"/>
                </a:solidFill>
                <a:effectLst/>
                <a:latin typeface="system-ui"/>
              </a:rPr>
              <a:t>14 </a:t>
            </a:r>
            <a:r>
              <a:rPr lang="en-US" sz="5900" b="0" i="0" dirty="0">
                <a:solidFill>
                  <a:srgbClr val="000000"/>
                </a:solidFill>
                <a:effectLst/>
                <a:latin typeface="system-ui"/>
              </a:rPr>
              <a:t>Therefore you are to observe the sabbath, for it is holy to you. Everyone who profanes it shall surely be put to death; for whoever does any work on it, that person shall be cut off from among his people. </a:t>
            </a:r>
          </a:p>
          <a:p>
            <a:r>
              <a:rPr lang="en-US" sz="5900" b="1" i="0" baseline="30000" dirty="0">
                <a:solidFill>
                  <a:srgbClr val="000000"/>
                </a:solidFill>
                <a:effectLst/>
                <a:latin typeface="system-ui"/>
              </a:rPr>
              <a:t>15 </a:t>
            </a:r>
            <a:r>
              <a:rPr lang="en-US" sz="5900" b="0" i="0" dirty="0">
                <a:solidFill>
                  <a:srgbClr val="000000"/>
                </a:solidFill>
                <a:effectLst/>
                <a:latin typeface="system-ui"/>
              </a:rPr>
              <a:t>For six days work may be done, but on the seventh day there is a sabbath of complete rest, holy to the </a:t>
            </a:r>
            <a:r>
              <a:rPr lang="en-US" sz="5900" b="0" i="0" cap="small" dirty="0">
                <a:solidFill>
                  <a:srgbClr val="000000"/>
                </a:solidFill>
                <a:effectLst/>
                <a:latin typeface="system-ui"/>
              </a:rPr>
              <a:t>Lord</a:t>
            </a:r>
            <a:r>
              <a:rPr lang="en-US" sz="5900" b="0" i="0" dirty="0">
                <a:solidFill>
                  <a:srgbClr val="000000"/>
                </a:solidFill>
                <a:effectLst/>
                <a:latin typeface="system-ui"/>
              </a:rPr>
              <a:t>; whoever does any work on the sabbath day shall surely be put to death. </a:t>
            </a:r>
          </a:p>
          <a:p>
            <a:r>
              <a:rPr lang="en-US" sz="5900" b="1" i="0" baseline="30000" dirty="0">
                <a:solidFill>
                  <a:srgbClr val="000000"/>
                </a:solidFill>
                <a:effectLst/>
                <a:latin typeface="system-ui"/>
              </a:rPr>
              <a:t>16 </a:t>
            </a:r>
            <a:r>
              <a:rPr lang="en-US" sz="5900" b="0" i="0" dirty="0">
                <a:solidFill>
                  <a:srgbClr val="000000"/>
                </a:solidFill>
                <a:effectLst/>
                <a:latin typeface="system-ui"/>
              </a:rPr>
              <a:t>So the sons of Israel shall observe the sabbath, to celebrate the sabbath throughout their generations as a perpetual covenant.’ </a:t>
            </a:r>
          </a:p>
          <a:p>
            <a:r>
              <a:rPr lang="en-US" sz="5900" b="1" i="0" baseline="30000" dirty="0">
                <a:solidFill>
                  <a:srgbClr val="000000"/>
                </a:solidFill>
                <a:effectLst/>
                <a:latin typeface="system-ui"/>
              </a:rPr>
              <a:t>17 </a:t>
            </a:r>
            <a:r>
              <a:rPr lang="en-US" sz="5900" b="0" i="0" dirty="0">
                <a:solidFill>
                  <a:srgbClr val="000000"/>
                </a:solidFill>
                <a:effectLst/>
                <a:latin typeface="system-ui"/>
              </a:rPr>
              <a:t>It is a sign between Me and the sons of Israel forever; for in six days the </a:t>
            </a:r>
            <a:r>
              <a:rPr lang="en-US" sz="5900" b="0" i="0" cap="small" dirty="0">
                <a:solidFill>
                  <a:srgbClr val="000000"/>
                </a:solidFill>
                <a:effectLst/>
                <a:latin typeface="system-ui"/>
              </a:rPr>
              <a:t>Lord</a:t>
            </a:r>
            <a:r>
              <a:rPr lang="en-US" sz="5900" b="0" i="0" dirty="0">
                <a:solidFill>
                  <a:srgbClr val="000000"/>
                </a:solidFill>
                <a:effectLst/>
                <a:latin typeface="system-ui"/>
              </a:rPr>
              <a:t> made heaven and earth, but on the seventh day He ceased </a:t>
            </a:r>
            <a:r>
              <a:rPr lang="en-US" sz="5900" b="0" i="1" dirty="0">
                <a:solidFill>
                  <a:srgbClr val="000000"/>
                </a:solidFill>
                <a:effectLst/>
                <a:latin typeface="system-ui"/>
              </a:rPr>
              <a:t>from labor</a:t>
            </a:r>
            <a:r>
              <a:rPr lang="en-US" sz="5900" b="0" i="0" dirty="0">
                <a:solidFill>
                  <a:srgbClr val="000000"/>
                </a:solidFill>
                <a:effectLst/>
                <a:latin typeface="system-ui"/>
              </a:rPr>
              <a:t>, and was refreshed.”</a:t>
            </a:r>
            <a:endParaRPr lang="en-US" sz="5900" dirty="0"/>
          </a:p>
          <a:p>
            <a:endParaRPr lang="en-US" dirty="0"/>
          </a:p>
        </p:txBody>
      </p:sp>
      <p:sp>
        <p:nvSpPr>
          <p:cNvPr id="4" name="Footer Placeholder 3">
            <a:extLst>
              <a:ext uri="{FF2B5EF4-FFF2-40B4-BE49-F238E27FC236}">
                <a16:creationId xmlns:a16="http://schemas.microsoft.com/office/drawing/2014/main" id="{279A5EED-1A9F-6072-C995-E2561FC590CA}"/>
              </a:ext>
            </a:extLst>
          </p:cNvPr>
          <p:cNvSpPr>
            <a:spLocks noGrp="1"/>
          </p:cNvSpPr>
          <p:nvPr>
            <p:ph type="ftr" sz="quarter" idx="10"/>
          </p:nvPr>
        </p:nvSpPr>
        <p:spPr/>
        <p:txBody>
          <a:bodyPr/>
          <a:lstStyle/>
          <a:p>
            <a:r>
              <a:rPr lang="en-US"/>
              <a:t>Ten Words Bible Study</a:t>
            </a:r>
            <a:endParaRPr lang="en-US" dirty="0"/>
          </a:p>
        </p:txBody>
      </p:sp>
      <p:sp>
        <p:nvSpPr>
          <p:cNvPr id="5" name="Slide Number Placeholder 4">
            <a:extLst>
              <a:ext uri="{FF2B5EF4-FFF2-40B4-BE49-F238E27FC236}">
                <a16:creationId xmlns:a16="http://schemas.microsoft.com/office/drawing/2014/main" id="{2247A69E-F879-7C62-761D-AEB842ED773C}"/>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35349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4" end="4"/>
                                            </p:txEl>
                                          </p:spTgt>
                                        </p:tgtEl>
                                        <p:attrNameLst>
                                          <p:attrName>style.opacity</p:attrName>
                                        </p:attrNameLst>
                                      </p:cBhvr>
                                      <p:to>
                                        <p:strVal val="0.25"/>
                                      </p:to>
                                    </p:set>
                                    <p:animEffect filter="image" prLst="opacity: 0.25">
                                      <p:cBhvr rctx="IE">
                                        <p:cTn id="13" dur="indefinite"/>
                                        <p:tgtEl>
                                          <p:spTgt spid="3">
                                            <p:txEl>
                                              <p:pRg st="4" end="4"/>
                                            </p:txEl>
                                          </p:spTgt>
                                        </p:tgtEl>
                                      </p:cBhvr>
                                    </p:animEffect>
                                  </p:childTnLst>
                                </p:cTn>
                              </p:par>
                              <p:par>
                                <p:cTn id="14" presetID="9" presetClass="emph" presetSubtype="0" nodeType="withEffect">
                                  <p:stCondLst>
                                    <p:cond delay="0"/>
                                  </p:stCondLst>
                                  <p:childTnLst>
                                    <p:set>
                                      <p:cBhvr>
                                        <p:cTn id="15" dur="indefinite"/>
                                        <p:tgtEl>
                                          <p:spTgt spid="3">
                                            <p:txEl>
                                              <p:pRg st="5" end="5"/>
                                            </p:txEl>
                                          </p:spTgt>
                                        </p:tgtEl>
                                        <p:attrNameLst>
                                          <p:attrName>style.opacity</p:attrName>
                                        </p:attrNameLst>
                                      </p:cBhvr>
                                      <p:to>
                                        <p:strVal val="0.25"/>
                                      </p:to>
                                    </p:set>
                                    <p:animEffect filter="image" prLst="opacity: 0.25">
                                      <p:cBhvr rctx="IE">
                                        <p:cTn id="16"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16c05727-aa75-4e4a-9b5f-8a80a1165891"/>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230e9df3-be65-4c73-a93b-d1236ebd677e"/>
    <ds:schemaRef ds:uri="http://purl.org/dc/terms/"/>
    <ds:schemaRef ds:uri="71af3243-3dd4-4a8d-8c0d-dd76da1f02a5"/>
    <ds:schemaRef ds:uri="http://schemas.microsoft.com/sharepoint/v3"/>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1906</TotalTime>
  <Words>2154</Words>
  <Application>Microsoft Office PowerPoint</Application>
  <PresentationFormat>Widescreen</PresentationFormat>
  <Paragraphs>223</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Baskerville</vt:lpstr>
      <vt:lpstr>Baskerville Old Face</vt:lpstr>
      <vt:lpstr>Calibri</vt:lpstr>
      <vt:lpstr>Gill Sans Light</vt:lpstr>
      <vt:lpstr>Gill Sans Nova</vt:lpstr>
      <vt:lpstr>Gill Sans Nova Light</vt:lpstr>
      <vt:lpstr>system-ui</vt:lpstr>
      <vt:lpstr>Office Theme</vt:lpstr>
      <vt:lpstr>Ten Words</vt:lpstr>
      <vt:lpstr>Ten Words: Class Schedule</vt:lpstr>
      <vt:lpstr>Ten Words</vt:lpstr>
      <vt:lpstr>Ten Words</vt:lpstr>
      <vt:lpstr>Ten Words</vt:lpstr>
      <vt:lpstr>Ten Words</vt:lpstr>
      <vt:lpstr>Read: Exodus 20:8-11</vt:lpstr>
      <vt:lpstr>Exodus 20:8-11</vt:lpstr>
      <vt:lpstr>Exodus 31:12-17</vt:lpstr>
      <vt:lpstr>Physical Rest + Healing </vt:lpstr>
      <vt:lpstr>Physical Rest + Healing </vt:lpstr>
      <vt:lpstr>The Sabbath by Abraham Joshua Heschel</vt:lpstr>
      <vt:lpstr>Exodus 31:12-17</vt:lpstr>
      <vt:lpstr>Remember: “It was very good…”</vt:lpstr>
      <vt:lpstr>Exodus 31:12-17</vt:lpstr>
      <vt:lpstr>Remember / Reflect “…I am the Lord who sanctifies you…”</vt:lpstr>
      <vt:lpstr>When do we rest?</vt:lpstr>
      <vt:lpstr>This Wednesday</vt:lpstr>
      <vt:lpstr>Old : New Parallels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16</cp:revision>
  <cp:lastPrinted>2023-01-25T20:09:13Z</cp:lastPrinted>
  <dcterms:created xsi:type="dcterms:W3CDTF">2023-01-18T13:53:31Z</dcterms:created>
  <dcterms:modified xsi:type="dcterms:W3CDTF">2023-02-05T17:01:22Z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