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5" r:id="rId5"/>
    <p:sldId id="317" r:id="rId6"/>
    <p:sldId id="356" r:id="rId7"/>
    <p:sldId id="357" r:id="rId8"/>
    <p:sldId id="318" r:id="rId9"/>
    <p:sldId id="325" r:id="rId10"/>
    <p:sldId id="321" r:id="rId11"/>
    <p:sldId id="346" r:id="rId12"/>
    <p:sldId id="340" r:id="rId13"/>
    <p:sldId id="350" r:id="rId14"/>
    <p:sldId id="347" r:id="rId15"/>
    <p:sldId id="358" r:id="rId16"/>
    <p:sldId id="341" r:id="rId17"/>
    <p:sldId id="359" r:id="rId18"/>
    <p:sldId id="360" r:id="rId19"/>
    <p:sldId id="361" r:id="rId20"/>
    <p:sldId id="351" r:id="rId21"/>
    <p:sldId id="337"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93" d="100"/>
          <a:sy n="93" d="100"/>
        </p:scale>
        <p:origin x="108"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77DE-EDB8-4E04-ADCB-F3B13E5AD3E1}" type="doc">
      <dgm:prSet loTypeId="urn:microsoft.com/office/officeart/2005/8/layout/venn2" loCatId="relationship" qsTypeId="urn:microsoft.com/office/officeart/2005/8/quickstyle/3d3" qsCatId="3D" csTypeId="urn:microsoft.com/office/officeart/2005/8/colors/colorful2" csCatId="colorful" phldr="1"/>
      <dgm:spPr/>
      <dgm:t>
        <a:bodyPr/>
        <a:lstStyle/>
        <a:p>
          <a:endParaRPr lang="en-US"/>
        </a:p>
      </dgm:t>
    </dgm:pt>
    <dgm:pt modelId="{F8642BB9-8057-40D5-AC30-62CEA74D88CB}">
      <dgm:prSet phldrT="[Text]" custT="1"/>
      <dgm:spPr>
        <a:solidFill>
          <a:srgbClr val="C00000"/>
        </a:solidFill>
      </dgm:spPr>
      <dgm:t>
        <a:bodyPr/>
        <a:lstStyle/>
        <a:p>
          <a:r>
            <a:rPr lang="en-US" sz="2400" b="1" dirty="0">
              <a:latin typeface="+mj-lt"/>
            </a:rPr>
            <a:t>Society 6,7,8,9,10</a:t>
          </a:r>
        </a:p>
      </dgm:t>
    </dgm:pt>
    <dgm:pt modelId="{68557F0D-919A-400A-B3D1-122F449D5605}" type="parTrans" cxnId="{772308BB-F4AB-4E25-9876-C191A02E8F58}">
      <dgm:prSet/>
      <dgm:spPr/>
      <dgm:t>
        <a:bodyPr/>
        <a:lstStyle/>
        <a:p>
          <a:endParaRPr lang="en-US" sz="2400"/>
        </a:p>
      </dgm:t>
    </dgm:pt>
    <dgm:pt modelId="{27D454F6-3844-4BCE-82D2-263D519BFCE0}" type="sibTrans" cxnId="{772308BB-F4AB-4E25-9876-C191A02E8F58}">
      <dgm:prSet/>
      <dgm:spPr/>
      <dgm:t>
        <a:bodyPr/>
        <a:lstStyle/>
        <a:p>
          <a:endParaRPr lang="en-US" sz="2400"/>
        </a:p>
      </dgm:t>
    </dgm:pt>
    <dgm:pt modelId="{78C5F0EE-E429-4024-AE62-AD4CEF863EE2}">
      <dgm:prSet phldrT="[Text]" custT="1"/>
      <dgm:spPr>
        <a:solidFill>
          <a:srgbClr val="002060"/>
        </a:solidFill>
      </dgm:spPr>
      <dgm:t>
        <a:bodyPr/>
        <a:lstStyle/>
        <a:p>
          <a:r>
            <a:rPr lang="en-US" sz="2400" b="1" dirty="0">
              <a:latin typeface="+mj-lt"/>
            </a:rPr>
            <a:t>Family </a:t>
          </a:r>
        </a:p>
        <a:p>
          <a:r>
            <a:rPr lang="en-US" sz="2400" b="1" dirty="0">
              <a:latin typeface="+mj-lt"/>
            </a:rPr>
            <a:t>5</a:t>
          </a:r>
        </a:p>
      </dgm:t>
    </dgm:pt>
    <dgm:pt modelId="{13D56FA3-8BCA-4AD7-BD17-842BD16A3AD3}" type="parTrans" cxnId="{C0BC3F2C-F533-458E-9FDA-85A4AB7B7791}">
      <dgm:prSet/>
      <dgm:spPr/>
      <dgm:t>
        <a:bodyPr/>
        <a:lstStyle/>
        <a:p>
          <a:endParaRPr lang="en-US" sz="2400"/>
        </a:p>
      </dgm:t>
    </dgm:pt>
    <dgm:pt modelId="{C4CF20FD-B46F-4B1F-B656-1E831C7030B0}" type="sibTrans" cxnId="{C0BC3F2C-F533-458E-9FDA-85A4AB7B7791}">
      <dgm:prSet/>
      <dgm:spPr/>
      <dgm:t>
        <a:bodyPr/>
        <a:lstStyle/>
        <a:p>
          <a:endParaRPr lang="en-US" sz="2400"/>
        </a:p>
      </dgm:t>
    </dgm:pt>
    <dgm:pt modelId="{ED17D2F3-17B6-422B-84DE-61D7024FA474}">
      <dgm:prSet phldrT="[Text]" custT="1"/>
      <dgm:spPr>
        <a:solidFill>
          <a:srgbClr val="00FF00"/>
        </a:solidFill>
      </dgm:spPr>
      <dgm:t>
        <a:bodyPr/>
        <a:lstStyle/>
        <a:p>
          <a:r>
            <a:rPr lang="en-US" sz="2400" b="1" dirty="0">
              <a:solidFill>
                <a:schemeClr val="tx1"/>
              </a:solidFill>
              <a:latin typeface="+mj-lt"/>
            </a:rPr>
            <a:t>God 1,2,3,4</a:t>
          </a:r>
        </a:p>
      </dgm:t>
    </dgm:pt>
    <dgm:pt modelId="{0A3AF0CC-51DB-416A-A657-81913E519563}" type="parTrans" cxnId="{4682ECF7-D7F2-4912-8271-B5CCB01AA044}">
      <dgm:prSet/>
      <dgm:spPr/>
      <dgm:t>
        <a:bodyPr/>
        <a:lstStyle/>
        <a:p>
          <a:endParaRPr lang="en-US" sz="2400"/>
        </a:p>
      </dgm:t>
    </dgm:pt>
    <dgm:pt modelId="{900D7129-F69D-4AC2-81C0-4DEC21FD7823}" type="sibTrans" cxnId="{4682ECF7-D7F2-4912-8271-B5CCB01AA044}">
      <dgm:prSet/>
      <dgm:spPr/>
      <dgm:t>
        <a:bodyPr/>
        <a:lstStyle/>
        <a:p>
          <a:endParaRPr lang="en-US" sz="2400"/>
        </a:p>
      </dgm:t>
    </dgm:pt>
    <dgm:pt modelId="{860F3235-B50D-46CB-AC9F-255F8332DF72}" type="pres">
      <dgm:prSet presAssocID="{CB4177DE-EDB8-4E04-ADCB-F3B13E5AD3E1}" presName="Name0" presStyleCnt="0">
        <dgm:presLayoutVars>
          <dgm:chMax val="7"/>
          <dgm:resizeHandles val="exact"/>
        </dgm:presLayoutVars>
      </dgm:prSet>
      <dgm:spPr/>
    </dgm:pt>
    <dgm:pt modelId="{212A44C1-10D8-4AC8-9286-07C2BAA5F74B}" type="pres">
      <dgm:prSet presAssocID="{CB4177DE-EDB8-4E04-ADCB-F3B13E5AD3E1}" presName="comp1" presStyleCnt="0"/>
      <dgm:spPr/>
    </dgm:pt>
    <dgm:pt modelId="{E796BAE9-74AC-4492-99EF-6DB229D3E602}" type="pres">
      <dgm:prSet presAssocID="{CB4177DE-EDB8-4E04-ADCB-F3B13E5AD3E1}" presName="circle1" presStyleLbl="node1" presStyleIdx="0" presStyleCnt="3"/>
      <dgm:spPr/>
    </dgm:pt>
    <dgm:pt modelId="{A014639C-70F3-4172-9A18-7ED846CF9E5C}" type="pres">
      <dgm:prSet presAssocID="{CB4177DE-EDB8-4E04-ADCB-F3B13E5AD3E1}" presName="c1text" presStyleLbl="node1" presStyleIdx="0" presStyleCnt="3">
        <dgm:presLayoutVars>
          <dgm:bulletEnabled val="1"/>
        </dgm:presLayoutVars>
      </dgm:prSet>
      <dgm:spPr/>
    </dgm:pt>
    <dgm:pt modelId="{9B087904-7992-4D48-A5E0-75024116882A}" type="pres">
      <dgm:prSet presAssocID="{CB4177DE-EDB8-4E04-ADCB-F3B13E5AD3E1}" presName="comp2" presStyleCnt="0"/>
      <dgm:spPr/>
    </dgm:pt>
    <dgm:pt modelId="{D59351D4-C1EC-467C-88CA-6D774B0D0251}" type="pres">
      <dgm:prSet presAssocID="{CB4177DE-EDB8-4E04-ADCB-F3B13E5AD3E1}" presName="circle2" presStyleLbl="node1" presStyleIdx="1" presStyleCnt="3"/>
      <dgm:spPr/>
    </dgm:pt>
    <dgm:pt modelId="{9DF884EB-BD8F-470F-AD9C-B2A0724941B8}" type="pres">
      <dgm:prSet presAssocID="{CB4177DE-EDB8-4E04-ADCB-F3B13E5AD3E1}" presName="c2text" presStyleLbl="node1" presStyleIdx="1" presStyleCnt="3">
        <dgm:presLayoutVars>
          <dgm:bulletEnabled val="1"/>
        </dgm:presLayoutVars>
      </dgm:prSet>
      <dgm:spPr/>
    </dgm:pt>
    <dgm:pt modelId="{AAF21B66-4861-4BE4-B051-0E4029EF920A}" type="pres">
      <dgm:prSet presAssocID="{CB4177DE-EDB8-4E04-ADCB-F3B13E5AD3E1}" presName="comp3" presStyleCnt="0"/>
      <dgm:spPr/>
    </dgm:pt>
    <dgm:pt modelId="{56CCC2E6-311E-40CD-8382-011523703363}" type="pres">
      <dgm:prSet presAssocID="{CB4177DE-EDB8-4E04-ADCB-F3B13E5AD3E1}" presName="circle3" presStyleLbl="node1" presStyleIdx="2" presStyleCnt="3"/>
      <dgm:spPr/>
    </dgm:pt>
    <dgm:pt modelId="{F0773A60-96F6-4555-B5DC-4347A047B9B1}" type="pres">
      <dgm:prSet presAssocID="{CB4177DE-EDB8-4E04-ADCB-F3B13E5AD3E1}" presName="c3text" presStyleLbl="node1" presStyleIdx="2" presStyleCnt="3">
        <dgm:presLayoutVars>
          <dgm:bulletEnabled val="1"/>
        </dgm:presLayoutVars>
      </dgm:prSet>
      <dgm:spPr/>
    </dgm:pt>
  </dgm:ptLst>
  <dgm:cxnLst>
    <dgm:cxn modelId="{C0BC3F2C-F533-458E-9FDA-85A4AB7B7791}" srcId="{CB4177DE-EDB8-4E04-ADCB-F3B13E5AD3E1}" destId="{78C5F0EE-E429-4024-AE62-AD4CEF863EE2}" srcOrd="1" destOrd="0" parTransId="{13D56FA3-8BCA-4AD7-BD17-842BD16A3AD3}" sibTransId="{C4CF20FD-B46F-4B1F-B656-1E831C7030B0}"/>
    <dgm:cxn modelId="{511ADA56-E3D0-4E1A-BB7C-1F4196545DB9}" type="presOf" srcId="{ED17D2F3-17B6-422B-84DE-61D7024FA474}" destId="{F0773A60-96F6-4555-B5DC-4347A047B9B1}" srcOrd="1" destOrd="0" presId="urn:microsoft.com/office/officeart/2005/8/layout/venn2"/>
    <dgm:cxn modelId="{BBA77682-E7BB-4FE2-9260-EB37E01562CC}" type="presOf" srcId="{F8642BB9-8057-40D5-AC30-62CEA74D88CB}" destId="{E796BAE9-74AC-4492-99EF-6DB229D3E602}" srcOrd="0" destOrd="0" presId="urn:microsoft.com/office/officeart/2005/8/layout/venn2"/>
    <dgm:cxn modelId="{08834E86-DA8B-46B5-92E9-5A2633FB9747}" type="presOf" srcId="{ED17D2F3-17B6-422B-84DE-61D7024FA474}" destId="{56CCC2E6-311E-40CD-8382-011523703363}" srcOrd="0" destOrd="0" presId="urn:microsoft.com/office/officeart/2005/8/layout/venn2"/>
    <dgm:cxn modelId="{EDD70491-3426-46DF-BA42-F60A485E93A6}" type="presOf" srcId="{CB4177DE-EDB8-4E04-ADCB-F3B13E5AD3E1}" destId="{860F3235-B50D-46CB-AC9F-255F8332DF72}" srcOrd="0" destOrd="0" presId="urn:microsoft.com/office/officeart/2005/8/layout/venn2"/>
    <dgm:cxn modelId="{772308BB-F4AB-4E25-9876-C191A02E8F58}" srcId="{CB4177DE-EDB8-4E04-ADCB-F3B13E5AD3E1}" destId="{F8642BB9-8057-40D5-AC30-62CEA74D88CB}" srcOrd="0" destOrd="0" parTransId="{68557F0D-919A-400A-B3D1-122F449D5605}" sibTransId="{27D454F6-3844-4BCE-82D2-263D519BFCE0}"/>
    <dgm:cxn modelId="{4F2364C6-550D-465F-9C19-C2C648FE939C}" type="presOf" srcId="{F8642BB9-8057-40D5-AC30-62CEA74D88CB}" destId="{A014639C-70F3-4172-9A18-7ED846CF9E5C}" srcOrd="1" destOrd="0" presId="urn:microsoft.com/office/officeart/2005/8/layout/venn2"/>
    <dgm:cxn modelId="{219514C7-809E-44AD-9B61-D201F4040697}" type="presOf" srcId="{78C5F0EE-E429-4024-AE62-AD4CEF863EE2}" destId="{D59351D4-C1EC-467C-88CA-6D774B0D0251}" srcOrd="0" destOrd="0" presId="urn:microsoft.com/office/officeart/2005/8/layout/venn2"/>
    <dgm:cxn modelId="{7EFFA1E2-25A5-43F1-B424-E1CFDE871597}" type="presOf" srcId="{78C5F0EE-E429-4024-AE62-AD4CEF863EE2}" destId="{9DF884EB-BD8F-470F-AD9C-B2A0724941B8}" srcOrd="1" destOrd="0" presId="urn:microsoft.com/office/officeart/2005/8/layout/venn2"/>
    <dgm:cxn modelId="{4682ECF7-D7F2-4912-8271-B5CCB01AA044}" srcId="{CB4177DE-EDB8-4E04-ADCB-F3B13E5AD3E1}" destId="{ED17D2F3-17B6-422B-84DE-61D7024FA474}" srcOrd="2" destOrd="0" parTransId="{0A3AF0CC-51DB-416A-A657-81913E519563}" sibTransId="{900D7129-F69D-4AC2-81C0-4DEC21FD7823}"/>
    <dgm:cxn modelId="{A6E5AE59-61D4-43EC-A26D-5AB695018AC4}" type="presParOf" srcId="{860F3235-B50D-46CB-AC9F-255F8332DF72}" destId="{212A44C1-10D8-4AC8-9286-07C2BAA5F74B}" srcOrd="0" destOrd="0" presId="urn:microsoft.com/office/officeart/2005/8/layout/venn2"/>
    <dgm:cxn modelId="{05A6C53A-5E32-4CDE-8163-0F68DC72A7AF}" type="presParOf" srcId="{212A44C1-10D8-4AC8-9286-07C2BAA5F74B}" destId="{E796BAE9-74AC-4492-99EF-6DB229D3E602}" srcOrd="0" destOrd="0" presId="urn:microsoft.com/office/officeart/2005/8/layout/venn2"/>
    <dgm:cxn modelId="{25615D39-E584-43E8-BBB2-D0C486F61B44}" type="presParOf" srcId="{212A44C1-10D8-4AC8-9286-07C2BAA5F74B}" destId="{A014639C-70F3-4172-9A18-7ED846CF9E5C}" srcOrd="1" destOrd="0" presId="urn:microsoft.com/office/officeart/2005/8/layout/venn2"/>
    <dgm:cxn modelId="{9364D61D-5B90-4B9C-9E1D-4FD4FAED0437}" type="presParOf" srcId="{860F3235-B50D-46CB-AC9F-255F8332DF72}" destId="{9B087904-7992-4D48-A5E0-75024116882A}" srcOrd="1" destOrd="0" presId="urn:microsoft.com/office/officeart/2005/8/layout/venn2"/>
    <dgm:cxn modelId="{0EB59EE7-4C4B-4B21-BD6F-D8C421692C29}" type="presParOf" srcId="{9B087904-7992-4D48-A5E0-75024116882A}" destId="{D59351D4-C1EC-467C-88CA-6D774B0D0251}" srcOrd="0" destOrd="0" presId="urn:microsoft.com/office/officeart/2005/8/layout/venn2"/>
    <dgm:cxn modelId="{A7EF97D8-82F4-456F-BA91-0DC4AC9A5AEC}" type="presParOf" srcId="{9B087904-7992-4D48-A5E0-75024116882A}" destId="{9DF884EB-BD8F-470F-AD9C-B2A0724941B8}" srcOrd="1" destOrd="0" presId="urn:microsoft.com/office/officeart/2005/8/layout/venn2"/>
    <dgm:cxn modelId="{9C67DC93-ACE7-4928-B278-211DFB5DB7EB}" type="presParOf" srcId="{860F3235-B50D-46CB-AC9F-255F8332DF72}" destId="{AAF21B66-4861-4BE4-B051-0E4029EF920A}" srcOrd="2" destOrd="0" presId="urn:microsoft.com/office/officeart/2005/8/layout/venn2"/>
    <dgm:cxn modelId="{0333E25A-BC78-49AE-A0DD-DB31FE34D01B}" type="presParOf" srcId="{AAF21B66-4861-4BE4-B051-0E4029EF920A}" destId="{56CCC2E6-311E-40CD-8382-011523703363}" srcOrd="0" destOrd="0" presId="urn:microsoft.com/office/officeart/2005/8/layout/venn2"/>
    <dgm:cxn modelId="{8C4B9570-027A-4778-BE38-4261DAAD3B4F}" type="presParOf" srcId="{AAF21B66-4861-4BE4-B051-0E4029EF920A}" destId="{F0773A60-96F6-4555-B5DC-4347A047B9B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6BAE9-74AC-4492-99EF-6DB229D3E602}">
      <dsp:nvSpPr>
        <dsp:cNvPr id="0" name=""/>
        <dsp:cNvSpPr/>
      </dsp:nvSpPr>
      <dsp:spPr>
        <a:xfrm>
          <a:off x="32901" y="0"/>
          <a:ext cx="4820953" cy="4820953"/>
        </a:xfrm>
        <a:prstGeom prst="ellipse">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Society 6,7,8,9,10</a:t>
          </a:r>
        </a:p>
      </dsp:txBody>
      <dsp:txXfrm>
        <a:off x="1600916" y="241047"/>
        <a:ext cx="1684923" cy="723142"/>
      </dsp:txXfrm>
    </dsp:sp>
    <dsp:sp modelId="{D59351D4-C1EC-467C-88CA-6D774B0D0251}">
      <dsp:nvSpPr>
        <dsp:cNvPr id="0" name=""/>
        <dsp:cNvSpPr/>
      </dsp:nvSpPr>
      <dsp:spPr>
        <a:xfrm>
          <a:off x="635521" y="1205238"/>
          <a:ext cx="3615714" cy="3615714"/>
        </a:xfrm>
        <a:prstGeom prst="ellipse">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Family </a:t>
          </a:r>
        </a:p>
        <a:p>
          <a:pPr marL="0" lvl="0" indent="0" algn="ctr" defTabSz="1066800">
            <a:lnSpc>
              <a:spcPct val="90000"/>
            </a:lnSpc>
            <a:spcBef>
              <a:spcPct val="0"/>
            </a:spcBef>
            <a:spcAft>
              <a:spcPct val="35000"/>
            </a:spcAft>
            <a:buNone/>
          </a:pPr>
          <a:r>
            <a:rPr lang="en-US" sz="2400" b="1" kern="1200" dirty="0">
              <a:latin typeface="+mj-lt"/>
            </a:rPr>
            <a:t>5</a:t>
          </a:r>
        </a:p>
      </dsp:txBody>
      <dsp:txXfrm>
        <a:off x="1600916" y="1431220"/>
        <a:ext cx="1684923" cy="677946"/>
      </dsp:txXfrm>
    </dsp:sp>
    <dsp:sp modelId="{56CCC2E6-311E-40CD-8382-011523703363}">
      <dsp:nvSpPr>
        <dsp:cNvPr id="0" name=""/>
        <dsp:cNvSpPr/>
      </dsp:nvSpPr>
      <dsp:spPr>
        <a:xfrm>
          <a:off x="1238140" y="2410476"/>
          <a:ext cx="2410476" cy="2410476"/>
        </a:xfrm>
        <a:prstGeom prst="ellipse">
          <a:avLst/>
        </a:prstGeom>
        <a:solidFill>
          <a:srgbClr val="00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mj-lt"/>
            </a:rPr>
            <a:t>God 1,2,3,4</a:t>
          </a:r>
        </a:p>
      </dsp:txBody>
      <dsp:txXfrm>
        <a:off x="1591146" y="3013095"/>
        <a:ext cx="1704464" cy="12052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2A5AE42-7DC1-8140-9B13-146984FDEF22}" type="datetimeFigureOut">
              <a:rPr lang="en-US" smtClean="0"/>
              <a:t>2/11/2023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8F75F72-8950-AF4F-9381-1D26FB547EA1}" type="datetimeFigureOut">
              <a:rPr lang="en-US" smtClean="0"/>
              <a:t>2/11/2023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9"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3" y="4157469"/>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3"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6"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5" y="1164257"/>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2"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70"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4"/>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2" y="319219"/>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9"/>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21"/>
            <a:ext cx="2400300" cy="3320861"/>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8"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3"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4"/>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9"/>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2400"/>
            </a:lvl1pPr>
            <a:lvl2pPr marL="228594">
              <a:buClr>
                <a:srgbClr val="73292A"/>
              </a:buClr>
              <a:defRPr sz="2000"/>
            </a:lvl2pPr>
            <a:lvl3pPr marL="685783">
              <a:buClr>
                <a:srgbClr val="73292A"/>
              </a:buClr>
              <a:defRPr sz="1800"/>
            </a:lvl3pPr>
            <a:lvl4pPr marL="1142971">
              <a:buClr>
                <a:srgbClr val="73292A"/>
              </a:buClr>
              <a:defRPr sz="1600"/>
            </a:lvl4pPr>
            <a:lvl5pPr marL="160016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9"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4"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5"/>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8"/>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9000"/>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7"/>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6" y="3252859"/>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5"/>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3" y="3964517"/>
            <a:ext cx="6528817" cy="457200"/>
          </a:xfrm>
        </p:spPr>
        <p:txBody>
          <a:bodyPr anchor="ctr"/>
          <a:lstStyle>
            <a:lvl1pPr marL="0" indent="0" algn="ctr">
              <a:buNone/>
              <a:defRPr sz="24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3" y="3189069"/>
            <a:ext cx="709105"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5"/>
            <a:ext cx="30861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5"/>
            <a:ext cx="20574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377"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783" indent="-228594" algn="l" defTabSz="914377"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2971" indent="-228594" algn="l" defTabSz="914377"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160"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349"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biblehub.com/hebrew/kabbed_3513.ht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sz="4800"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248455"/>
            <a:ext cx="4261608" cy="2139518"/>
          </a:xfrm>
        </p:spPr>
        <p:txBody>
          <a:bodyPr>
            <a:normAutofit fontScale="92500" lnSpcReduction="20000"/>
          </a:bodyPr>
          <a:lstStyle/>
          <a:p>
            <a:r>
              <a:rPr lang="en-US" sz="2800" b="1" dirty="0">
                <a:latin typeface="+mj-lt"/>
              </a:rPr>
              <a:t>A Study of the Ten </a:t>
            </a:r>
          </a:p>
          <a:p>
            <a:r>
              <a:rPr lang="en-US" sz="2800" b="1" dirty="0">
                <a:latin typeface="+mj-lt"/>
              </a:rPr>
              <a:t>Commandments</a:t>
            </a:r>
          </a:p>
          <a:p>
            <a:endParaRPr lang="en-US" sz="2800" b="1" dirty="0">
              <a:latin typeface="+mj-lt"/>
            </a:endParaRPr>
          </a:p>
          <a:p>
            <a:r>
              <a:rPr lang="en-US" sz="2800" b="1" dirty="0">
                <a:latin typeface="+mj-lt"/>
              </a:rPr>
              <a:t>5. Honor Your Father </a:t>
            </a:r>
          </a:p>
          <a:p>
            <a:r>
              <a:rPr lang="en-US" sz="2800" b="1" dirty="0">
                <a:latin typeface="+mj-lt"/>
              </a:rPr>
              <a:t>and Mother</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1043709"/>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God’s Desire for Honor – </a:t>
            </a:r>
            <a:br>
              <a:rPr lang="en-US" sz="3600" b="1" dirty="0">
                <a:solidFill>
                  <a:srgbClr val="000000"/>
                </a:solidFill>
                <a:effectLst/>
                <a:latin typeface="+mj-lt"/>
                <a:ea typeface="Calibri" panose="020F0502020204030204" pitchFamily="34" charset="0"/>
                <a:cs typeface="Times New Roman" panose="02020603050405020304" pitchFamily="18" charset="0"/>
              </a:rPr>
            </a:br>
            <a:r>
              <a:rPr lang="en-US" sz="3600" b="1" dirty="0">
                <a:solidFill>
                  <a:srgbClr val="000000"/>
                </a:solidFill>
                <a:effectLst/>
                <a:latin typeface="+mj-lt"/>
                <a:ea typeface="Calibri" panose="020F0502020204030204" pitchFamily="34" charset="0"/>
                <a:cs typeface="Times New Roman" panose="02020603050405020304" pitchFamily="18" charset="0"/>
              </a:rPr>
              <a:t>For Him and For Parents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73021"/>
            <a:ext cx="8791956" cy="5218544"/>
          </a:xfrm>
        </p:spPr>
        <p:txBody>
          <a:bodyPr>
            <a:normAutofit/>
          </a:bodyPr>
          <a:lstStyle/>
          <a:p>
            <a:pPr marL="514350" lvl="1" indent="-514350" fontAlgn="base">
              <a:buFont typeface="+mj-lt"/>
              <a:buAutoNum type="arabicPeriod"/>
            </a:pPr>
            <a:r>
              <a:rPr lang="en-US" sz="2800" dirty="0">
                <a:latin typeface="+mj-lt"/>
              </a:rPr>
              <a:t>God is our </a:t>
            </a:r>
            <a:r>
              <a:rPr lang="en-US" sz="2800" b="1" dirty="0">
                <a:solidFill>
                  <a:srgbClr val="0070C0"/>
                </a:solidFill>
                <a:latin typeface="+mj-lt"/>
              </a:rPr>
              <a:t>spiritual</a:t>
            </a:r>
            <a:r>
              <a:rPr lang="en-US" sz="2800" dirty="0">
                <a:latin typeface="+mj-lt"/>
              </a:rPr>
              <a:t> Father</a:t>
            </a:r>
          </a:p>
          <a:p>
            <a:pPr marL="971538" lvl="2" indent="-514350" fontAlgn="base"/>
            <a:r>
              <a:rPr lang="en-US" sz="2400" dirty="0">
                <a:latin typeface="+mj-lt"/>
              </a:rPr>
              <a:t>God created us – He gets to tell us what is good for us</a:t>
            </a:r>
          </a:p>
          <a:p>
            <a:pPr marL="514350" lvl="1" indent="-514350" fontAlgn="base">
              <a:buFont typeface="+mj-lt"/>
              <a:buAutoNum type="arabicPeriod"/>
            </a:pPr>
            <a:r>
              <a:rPr lang="en-US" sz="2800" dirty="0">
                <a:latin typeface="+mj-lt"/>
              </a:rPr>
              <a:t>Parents are our </a:t>
            </a:r>
            <a:r>
              <a:rPr lang="en-US" sz="2800" b="1" dirty="0">
                <a:solidFill>
                  <a:srgbClr val="0070C0"/>
                </a:solidFill>
                <a:latin typeface="+mj-lt"/>
              </a:rPr>
              <a:t>physical</a:t>
            </a:r>
            <a:r>
              <a:rPr lang="en-US" sz="2800" dirty="0">
                <a:latin typeface="+mj-lt"/>
              </a:rPr>
              <a:t> mother and father</a:t>
            </a:r>
          </a:p>
          <a:p>
            <a:pPr marL="971538" lvl="2" indent="-514350" fontAlgn="base"/>
            <a:r>
              <a:rPr lang="en-US" sz="2400" dirty="0">
                <a:latin typeface="+mj-lt"/>
              </a:rPr>
              <a:t>How mature are children?  Not very – need guidance</a:t>
            </a:r>
          </a:p>
          <a:p>
            <a:pPr marL="971538" lvl="2" indent="-514350" fontAlgn="base"/>
            <a:r>
              <a:rPr lang="en-US" sz="2400" dirty="0">
                <a:latin typeface="+mj-lt"/>
              </a:rPr>
              <a:t>Same concept from God applies – parents provide direction</a:t>
            </a:r>
          </a:p>
          <a:p>
            <a:pPr marL="971538" lvl="2" indent="-514350" fontAlgn="base"/>
            <a:r>
              <a:rPr lang="en-US" sz="2400" dirty="0">
                <a:latin typeface="+mj-lt"/>
              </a:rPr>
              <a:t>If they do it right, children stay out of trouble and live longer</a:t>
            </a:r>
          </a:p>
          <a:p>
            <a:pPr marL="514350" lvl="1" indent="-514350" fontAlgn="base">
              <a:buFont typeface="+mj-lt"/>
              <a:buAutoNum type="arabicPeriod"/>
            </a:pPr>
            <a:r>
              <a:rPr lang="en-US" sz="2800" dirty="0">
                <a:latin typeface="+mj-lt"/>
              </a:rPr>
              <a:t>Authority</a:t>
            </a:r>
          </a:p>
          <a:p>
            <a:pPr marL="971538" lvl="2" indent="-514350" fontAlgn="base"/>
            <a:r>
              <a:rPr lang="en-US" sz="2400" dirty="0">
                <a:latin typeface="+mj-lt"/>
              </a:rPr>
              <a:t>God makes the rules for his family in heaven (and on earth)</a:t>
            </a:r>
          </a:p>
          <a:p>
            <a:pPr marL="1428727" lvl="3" indent="-514350" fontAlgn="base"/>
            <a:r>
              <a:rPr lang="en-US" sz="2200" dirty="0">
                <a:latin typeface="+mj-lt"/>
              </a:rPr>
              <a:t>Eden</a:t>
            </a:r>
          </a:p>
          <a:p>
            <a:pPr marL="1428727" lvl="3" indent="-514350" fontAlgn="base"/>
            <a:r>
              <a:rPr lang="en-US" sz="2200" dirty="0">
                <a:latin typeface="+mj-lt"/>
              </a:rPr>
              <a:t>Mt. Sinai (Israelites)</a:t>
            </a:r>
          </a:p>
          <a:p>
            <a:pPr marL="1428727" lvl="3" indent="-514350" fontAlgn="base"/>
            <a:r>
              <a:rPr lang="en-US" sz="2200" dirty="0">
                <a:latin typeface="+mj-lt"/>
              </a:rPr>
              <a:t>New Testament Christians</a:t>
            </a:r>
          </a:p>
          <a:p>
            <a:pPr marL="971538" lvl="2" indent="-514350" fontAlgn="base"/>
            <a:r>
              <a:rPr lang="en-US" sz="2400" dirty="0">
                <a:latin typeface="+mj-lt"/>
              </a:rPr>
              <a:t>Parents make the rules for the family on earth</a:t>
            </a:r>
          </a:p>
          <a:p>
            <a:pPr marL="971538" lvl="2" indent="-514350" fontAlgn="base"/>
            <a:r>
              <a:rPr lang="en-US" sz="2400" dirty="0">
                <a:latin typeface="+mj-lt"/>
              </a:rPr>
              <a:t>What are the consequences (then) of not obeying?</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42671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36328"/>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Direction for Parents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Old Testament Examples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1087128"/>
            <a:ext cx="8791956" cy="5308316"/>
          </a:xfrm>
        </p:spPr>
        <p:txBody>
          <a:bodyPr>
            <a:normAutofit fontScale="92500" lnSpcReduction="20000"/>
          </a:bodyPr>
          <a:lstStyle/>
          <a:p>
            <a:pPr marL="342900" marR="0" lvl="0" indent="-342900">
              <a:lnSpc>
                <a:spcPct val="107000"/>
              </a:lnSpc>
              <a:spcBef>
                <a:spcPts val="0"/>
              </a:spcBef>
              <a:spcAft>
                <a:spcPts val="0"/>
              </a:spcAft>
              <a:buClr>
                <a:srgbClr val="111111"/>
              </a:buClr>
              <a:buFont typeface="+mj-lt"/>
              <a:buAutoNum type="arabicPeriod"/>
            </a:pPr>
            <a:r>
              <a:rPr lang="en-US" sz="2400" dirty="0" err="1">
                <a:solidFill>
                  <a:srgbClr val="111111"/>
                </a:solidFill>
                <a:latin typeface="+mj-lt"/>
                <a:ea typeface="Calibri" panose="020F0502020204030204" pitchFamily="34" charset="0"/>
                <a:cs typeface="Times New Roman" panose="02020603050405020304" pitchFamily="18" charset="0"/>
              </a:rPr>
              <a:t>Deut</a:t>
            </a:r>
            <a:r>
              <a:rPr lang="en-US" sz="2400" dirty="0">
                <a:solidFill>
                  <a:srgbClr val="111111"/>
                </a:solidFill>
                <a:latin typeface="+mj-lt"/>
                <a:ea typeface="Calibri" panose="020F0502020204030204" pitchFamily="34" charset="0"/>
                <a:cs typeface="Times New Roman" panose="02020603050405020304" pitchFamily="18" charset="0"/>
              </a:rPr>
              <a:t> 5:16 </a:t>
            </a:r>
            <a:r>
              <a:rPr lang="en-US" sz="2400" dirty="0">
                <a:solidFill>
                  <a:schemeClr val="tx1"/>
                </a:solidFill>
                <a:latin typeface="+mj-lt"/>
                <a:ea typeface="Calibri" panose="020F0502020204030204" pitchFamily="34" charset="0"/>
                <a:cs typeface="Times New Roman" panose="02020603050405020304" pitchFamily="18" charset="0"/>
              </a:rPr>
              <a:t>“Honor your father and your mother, as the Lord your God commanded you, that your days may be long, and that it may go well with you in the land that the Lord your God is giving you.”</a:t>
            </a:r>
            <a:endParaRPr lang="en-US" sz="1800" dirty="0">
              <a:solidFill>
                <a:schemeClr val="tx1"/>
              </a:solidFill>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111111"/>
              </a:buClr>
              <a:buNone/>
            </a:pPr>
            <a:endParaRPr lang="en-US" sz="2400" dirty="0">
              <a:solidFill>
                <a:srgbClr val="111111"/>
              </a:solidFill>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111111"/>
              </a:buClr>
              <a:buNone/>
            </a:pPr>
            <a:r>
              <a:rPr lang="en-US" b="1" dirty="0">
                <a:solidFill>
                  <a:srgbClr val="00B050"/>
                </a:solidFill>
                <a:latin typeface="+mj-lt"/>
                <a:ea typeface="Calibri" panose="020F0502020204030204" pitchFamily="34" charset="0"/>
                <a:cs typeface="Times New Roman" panose="02020603050405020304" pitchFamily="18" charset="0"/>
              </a:rPr>
              <a:t>Encouragement</a:t>
            </a:r>
            <a:endParaRPr lang="en-US" sz="2400" b="1" dirty="0">
              <a:solidFill>
                <a:srgbClr val="00B05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Prov 1:8 Hear, my son, your father's instruction, and forsake not your mother's teaching</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Prov 23:22  Listen to your father who gave you life, and do not despise your mother when she is old.</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Prov 29:17 Discipline your son, and he will give you rest; he will give delight to your heart.</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Prov 17:6 Grandchildren are the crown of the aged, and the glory of children is their fathers.</a:t>
            </a:r>
          </a:p>
          <a:p>
            <a:pPr marL="342900" marR="0" lvl="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Prov 15:20 A wise son makes a glad father, but a foolish man despises his mother.</a:t>
            </a: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1540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36328"/>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Direction for Parents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Old Testament Examples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980099"/>
            <a:ext cx="8791956" cy="5191852"/>
          </a:xfrm>
        </p:spPr>
        <p:txBody>
          <a:bodyPr>
            <a:noAutofit/>
          </a:bodyPr>
          <a:lstStyle/>
          <a:p>
            <a:pPr marL="0" marR="0" lvl="0" indent="0">
              <a:lnSpc>
                <a:spcPct val="107000"/>
              </a:lnSpc>
              <a:spcBef>
                <a:spcPts val="0"/>
              </a:spcBef>
              <a:spcAft>
                <a:spcPts val="0"/>
              </a:spcAft>
              <a:buClr>
                <a:srgbClr val="111111"/>
              </a:buClr>
              <a:buNone/>
            </a:pPr>
            <a:r>
              <a:rPr lang="en-US" sz="2400" b="1" dirty="0">
                <a:solidFill>
                  <a:srgbClr val="FF0000"/>
                </a:solidFill>
                <a:latin typeface="+mj-lt"/>
                <a:ea typeface="Calibri" panose="020F0502020204030204" pitchFamily="34" charset="0"/>
                <a:cs typeface="Times New Roman" panose="02020603050405020304" pitchFamily="18" charset="0"/>
              </a:rPr>
              <a:t>Warnings</a:t>
            </a:r>
            <a:endParaRPr lang="en-US" sz="1600" b="1" dirty="0">
              <a:solidFill>
                <a:srgbClr val="FF000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1600" dirty="0" err="1">
                <a:solidFill>
                  <a:srgbClr val="111111"/>
                </a:solidFill>
                <a:latin typeface="+mj-lt"/>
                <a:ea typeface="Calibri" panose="020F0502020204030204" pitchFamily="34" charset="0"/>
                <a:cs typeface="Times New Roman" panose="02020603050405020304" pitchFamily="18" charset="0"/>
              </a:rPr>
              <a:t>Deut</a:t>
            </a:r>
            <a:r>
              <a:rPr lang="en-US" sz="1600" dirty="0">
                <a:solidFill>
                  <a:srgbClr val="111111"/>
                </a:solidFill>
                <a:latin typeface="+mj-lt"/>
                <a:ea typeface="Calibri" panose="020F0502020204030204" pitchFamily="34" charset="0"/>
                <a:cs typeface="Times New Roman" panose="02020603050405020304" pitchFamily="18" charset="0"/>
              </a:rPr>
              <a:t> 27:16 “‘Cursed be anyone who dishonors his father or his mother.’ And all the people shall say, ‘Amen.’</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Ex 21:15 Whoever strikes his father or his mother shall be put to death.</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Ex 21:17  Whoever curses his father or his mother shall be put to death.</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17:25  A foolish son is a grief to his father and bitterness to her who bore him.</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23:22  Listen to your father who gave you life, and do not despise your mother when she is old.</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30:17 The eye that mocks a father and scorns to obey a mother will be picked out by the ravens of the valley and eaten by the vultures.</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20:20 If one curses his father or his mother, his lamp will be put out in utter darkness.</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19:26 He who does violence to his father and chases away his mother is a son who brings shame and reproach.</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19:13 A foolish son is ruin to his father, and a wife's quarreling is a continual dripping of rain.</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28:24 Whoever robs his father or his mother and says, “That is no transgression,” is a companion to a man who destroys.</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Prov 30:11 There are those who curse their fathers and do not bless their mothers.</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28883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4041525"/>
            <a:ext cx="8780016" cy="875249"/>
          </a:xfrm>
        </p:spPr>
        <p:txBody>
          <a:bodyPr>
            <a:normAutofit fontScale="90000"/>
          </a:bodyPr>
          <a:lstStyle/>
          <a:p>
            <a:r>
              <a:rPr lang="en-US" sz="4400" b="1" dirty="0">
                <a:solidFill>
                  <a:schemeClr val="tx1"/>
                </a:solidFill>
                <a:latin typeface="+mj-lt"/>
              </a:rPr>
              <a:t>How can we apply honor our parents </a:t>
            </a:r>
            <a:br>
              <a:rPr lang="en-US" sz="4400" b="1" dirty="0">
                <a:solidFill>
                  <a:schemeClr val="tx1"/>
                </a:solidFill>
                <a:latin typeface="+mj-lt"/>
              </a:rPr>
            </a:br>
            <a:r>
              <a:rPr lang="en-US" sz="4400" b="1" dirty="0">
                <a:solidFill>
                  <a:schemeClr val="tx1"/>
                </a:solidFill>
                <a:latin typeface="+mj-lt"/>
              </a:rPr>
              <a:t>to our lives today?</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790936"/>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94741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36328"/>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Direction for Parents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New Testament Examples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1087128"/>
            <a:ext cx="8791956" cy="5308316"/>
          </a:xfrm>
        </p:spPr>
        <p:txBody>
          <a:bodyPr>
            <a:normAutofit fontScale="92500" lnSpcReduction="20000"/>
          </a:bodyPr>
          <a:lstStyle/>
          <a:p>
            <a:pPr marL="0" marR="0" lvl="0" indent="0">
              <a:lnSpc>
                <a:spcPct val="107000"/>
              </a:lnSpc>
              <a:spcBef>
                <a:spcPts val="0"/>
              </a:spcBef>
              <a:spcAft>
                <a:spcPts val="0"/>
              </a:spcAft>
              <a:buClr>
                <a:srgbClr val="111111"/>
              </a:buClr>
              <a:buNone/>
            </a:pPr>
            <a:r>
              <a:rPr lang="en-US" b="1" dirty="0">
                <a:solidFill>
                  <a:srgbClr val="0070C0"/>
                </a:solidFill>
                <a:latin typeface="+mj-lt"/>
                <a:ea typeface="Calibri" panose="020F0502020204030204" pitchFamily="34" charset="0"/>
                <a:cs typeface="Times New Roman" panose="02020603050405020304" pitchFamily="18" charset="0"/>
              </a:rPr>
              <a:t>Jesus’ Teachings</a:t>
            </a:r>
          </a:p>
          <a:p>
            <a:pPr marL="342900" marR="0" lvl="0" indent="-342900">
              <a:lnSpc>
                <a:spcPct val="107000"/>
              </a:lnSpc>
              <a:spcBef>
                <a:spcPts val="0"/>
              </a:spcBef>
              <a:spcAft>
                <a:spcPts val="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Mt 15:14 For God commanded, ‘Honor your father and your mother,’ and, ‘Whoever reviles father or mother must surely die.’</a:t>
            </a:r>
          </a:p>
          <a:p>
            <a:pPr marL="342900" marR="0" lvl="0" indent="-342900">
              <a:lnSpc>
                <a:spcPct val="107000"/>
              </a:lnSpc>
              <a:spcBef>
                <a:spcPts val="0"/>
              </a:spcBef>
              <a:spcAft>
                <a:spcPts val="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Luke 18:20 You know the commandments: ‘Do not commit adultery, Do not murder, Do not steal, Do not bear false witness, Honor your father and mother.’”</a:t>
            </a:r>
          </a:p>
          <a:p>
            <a:pPr marL="342900" marR="0" lvl="0" indent="-342900">
              <a:lnSpc>
                <a:spcPct val="107000"/>
              </a:lnSpc>
              <a:spcBef>
                <a:spcPts val="0"/>
              </a:spcBef>
              <a:spcAft>
                <a:spcPts val="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Luke 14:26 “If anyone comes to me and does not hate his own father and mother and wife and children and brothers and sisters, yes, and even his own life, he cannot be my disciple.</a:t>
            </a:r>
          </a:p>
          <a:p>
            <a:pPr marL="342900" marR="0" lvl="0" indent="-342900">
              <a:lnSpc>
                <a:spcPct val="107000"/>
              </a:lnSpc>
              <a:spcBef>
                <a:spcPts val="0"/>
              </a:spcBef>
              <a:spcAft>
                <a:spcPts val="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Mt 19:19 Honor your father and mother, and, You shall love your neighbor as yourself.”</a:t>
            </a:r>
          </a:p>
          <a:p>
            <a:pPr marL="342900" marR="0" lvl="0" indent="-342900">
              <a:lnSpc>
                <a:spcPct val="107000"/>
              </a:lnSpc>
              <a:spcBef>
                <a:spcPts val="0"/>
              </a:spcBef>
              <a:spcAft>
                <a:spcPts val="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Mt 19:29 And everyone who has left houses or brothers or sisters or father or mother or children or lands, for my name's sake, will receive a hundredfold and will inherit eternal life.</a:t>
            </a:r>
          </a:p>
          <a:p>
            <a:pPr marL="342900" marR="0" lvl="0" indent="-342900">
              <a:lnSpc>
                <a:spcPct val="107000"/>
              </a:lnSpc>
              <a:spcBef>
                <a:spcPts val="0"/>
              </a:spcBef>
              <a:spcAft>
                <a:spcPts val="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John 3:16 “For God so loved the world, that he gave his only Son, that whoever believes in him should not perish but have eternal life.</a:t>
            </a: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5445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36328"/>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Direction for Parents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New Testament Examples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1087128"/>
            <a:ext cx="8791956" cy="5308316"/>
          </a:xfrm>
        </p:spPr>
        <p:txBody>
          <a:bodyPr>
            <a:normAutofit fontScale="92500" lnSpcReduction="20000"/>
          </a:bodyPr>
          <a:lstStyle/>
          <a:p>
            <a:pPr marL="0" marR="0" lvl="0" indent="0">
              <a:lnSpc>
                <a:spcPct val="107000"/>
              </a:lnSpc>
              <a:spcBef>
                <a:spcPts val="0"/>
              </a:spcBef>
              <a:spcAft>
                <a:spcPts val="0"/>
              </a:spcAft>
              <a:buClr>
                <a:srgbClr val="111111"/>
              </a:buClr>
              <a:buNone/>
            </a:pPr>
            <a:r>
              <a:rPr lang="en-US" b="1" dirty="0">
                <a:solidFill>
                  <a:srgbClr val="00B050"/>
                </a:solidFill>
                <a:latin typeface="+mj-lt"/>
                <a:ea typeface="Calibri" panose="020F0502020204030204" pitchFamily="34" charset="0"/>
                <a:cs typeface="Times New Roman" panose="02020603050405020304" pitchFamily="18" charset="0"/>
              </a:rPr>
              <a:t>Jesus’ Example / Encouragement</a:t>
            </a:r>
            <a:endParaRPr lang="en-US" sz="2400" b="1" dirty="0">
              <a:solidFill>
                <a:srgbClr val="00B05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Luke 2:51 And he went down with them and came to Nazareth and was submissive to them. And his mother treasured up all these things in her heart.</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John 19:25-27 But standing by the cross of Jesus were his mother and his mother's sister, Mary the wife of </a:t>
            </a:r>
            <a:r>
              <a:rPr lang="en-US" sz="2400" dirty="0" err="1">
                <a:solidFill>
                  <a:srgbClr val="111111"/>
                </a:solidFill>
                <a:latin typeface="+mj-lt"/>
                <a:ea typeface="Calibri" panose="020F0502020204030204" pitchFamily="34" charset="0"/>
                <a:cs typeface="Times New Roman" panose="02020603050405020304" pitchFamily="18" charset="0"/>
              </a:rPr>
              <a:t>Clopas</a:t>
            </a:r>
            <a:r>
              <a:rPr lang="en-US" sz="2400" dirty="0">
                <a:solidFill>
                  <a:srgbClr val="111111"/>
                </a:solidFill>
                <a:latin typeface="+mj-lt"/>
                <a:ea typeface="Calibri" panose="020F0502020204030204" pitchFamily="34" charset="0"/>
                <a:cs typeface="Times New Roman" panose="02020603050405020304" pitchFamily="18" charset="0"/>
              </a:rPr>
              <a:t>, and Mary Magdalene. When Jesus saw his mother and the disciple whom he loved standing nearby, he said to his mother, “Woman, behold, your son!” Then he said to the disciple, “Behold, your mother!” And from that hour the disciple took her to his own home.</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Col 3:20-21 Children, obey your parents in everything, for this pleases the Lord. Fathers, do not provoke your children, lest they become discouraged.</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1 Tim 5:4 But if a widow has children or grandchildren, let them first learn to show godliness to their own household and to make some return to their parents, for this is pleasing in the sight of God.</a:t>
            </a: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400" dirty="0">
              <a:solidFill>
                <a:srgbClr val="111111"/>
              </a:solidFill>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2154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What </a:t>
            </a:r>
            <a:r>
              <a:rPr lang="en-US" sz="3600" b="1" dirty="0">
                <a:solidFill>
                  <a:srgbClr val="000000"/>
                </a:solidFill>
                <a:latin typeface="+mj-lt"/>
                <a:ea typeface="Calibri" panose="020F0502020204030204" pitchFamily="34" charset="0"/>
                <a:cs typeface="Times New Roman" panose="02020603050405020304" pitchFamily="18" charset="0"/>
              </a:rPr>
              <a:t>About Us Today? - Negative</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811763"/>
            <a:ext cx="8791956" cy="5634481"/>
          </a:xfrm>
        </p:spPr>
        <p:txBody>
          <a:bodyPr>
            <a:normAutofit/>
          </a:bodyPr>
          <a:lstStyle/>
          <a:p>
            <a:pPr marL="0" lvl="1" indent="0" fontAlgn="base">
              <a:buNone/>
            </a:pPr>
            <a:r>
              <a:rPr lang="en-US" sz="2800" b="1" dirty="0">
                <a:latin typeface="+mj-lt"/>
              </a:rPr>
              <a:t>How might children (less than 18 years old) disrespect and not show honor to their parents?</a:t>
            </a:r>
          </a:p>
          <a:p>
            <a:pPr marL="342900" lvl="1" indent="-342900" fontAlgn="base"/>
            <a:endParaRPr lang="en-US" sz="2600" dirty="0">
              <a:latin typeface="+mj-lt"/>
            </a:endParaRP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Disobey. </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Throw a tantrum.</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Show contempt.</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Say yes, then don’t do or do the opposite.  (parable of the </a:t>
            </a:r>
            <a:r>
              <a:rPr lang="en-US" sz="2400">
                <a:latin typeface="+mj-lt"/>
                <a:ea typeface="Calibri" panose="020F0502020204030204" pitchFamily="34" charset="0"/>
                <a:cs typeface="Times New Roman" panose="02020603050405020304" pitchFamily="18" charset="0"/>
              </a:rPr>
              <a:t>two sons – Mt 21:28-32)</a:t>
            </a:r>
            <a:endParaRPr lang="en-US" sz="2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Curse their parents | other hateful words</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Strike, hit, abuse parents</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Treat them as insignificant or stupid</a:t>
            </a:r>
          </a:p>
          <a:p>
            <a:pPr marL="342900" marR="0" lvl="0" indent="-342900">
              <a:lnSpc>
                <a:spcPct val="107000"/>
              </a:lnSpc>
              <a:spcBef>
                <a:spcPts val="0"/>
              </a:spcBef>
              <a:spcAft>
                <a:spcPts val="800"/>
              </a:spcAft>
              <a:buFont typeface="+mj-lt"/>
              <a:buAutoNum type="arabicPeriod"/>
            </a:pPr>
            <a:r>
              <a:rPr lang="en-US" sz="2400" dirty="0">
                <a:latin typeface="+mj-lt"/>
                <a:ea typeface="Calibri" panose="020F0502020204030204" pitchFamily="34" charset="0"/>
                <a:cs typeface="Times New Roman" panose="02020603050405020304" pitchFamily="18" charset="0"/>
              </a:rPr>
              <a:t> What else?</a:t>
            </a:r>
            <a:endParaRPr lang="en-US" sz="2400" dirty="0">
              <a:latin typeface="+mj-lt"/>
            </a:endParaRPr>
          </a:p>
          <a:p>
            <a:pPr marL="0" marR="0" lvl="0" indent="0">
              <a:lnSpc>
                <a:spcPct val="107000"/>
              </a:lnSpc>
              <a:spcBef>
                <a:spcPts val="0"/>
              </a:spcBef>
              <a:spcAft>
                <a:spcPts val="800"/>
              </a:spcAft>
              <a:buNone/>
            </a:pPr>
            <a:endParaRPr lang="en-US" sz="2400" b="1"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26174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What </a:t>
            </a:r>
            <a:r>
              <a:rPr lang="en-US" sz="3600" b="1" dirty="0">
                <a:solidFill>
                  <a:srgbClr val="000000"/>
                </a:solidFill>
                <a:latin typeface="+mj-lt"/>
                <a:ea typeface="Calibri" panose="020F0502020204030204" pitchFamily="34" charset="0"/>
                <a:cs typeface="Times New Roman" panose="02020603050405020304" pitchFamily="18" charset="0"/>
              </a:rPr>
              <a:t>About Us Today? - Positive</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811763"/>
            <a:ext cx="8791956" cy="5634481"/>
          </a:xfrm>
        </p:spPr>
        <p:txBody>
          <a:bodyPr>
            <a:normAutofit/>
          </a:bodyPr>
          <a:lstStyle/>
          <a:p>
            <a:pPr marL="0" lvl="1" indent="0" fontAlgn="base">
              <a:buNone/>
            </a:pPr>
            <a:r>
              <a:rPr lang="en-US" sz="2800" b="1" dirty="0">
                <a:latin typeface="+mj-lt"/>
              </a:rPr>
              <a:t>How might adult children show respect and honor our parents now?</a:t>
            </a:r>
          </a:p>
          <a:p>
            <a:pPr marL="342900" lvl="1" indent="-342900" fontAlgn="base"/>
            <a:endParaRPr lang="en-US" sz="2600" dirty="0">
              <a:latin typeface="+mj-lt"/>
            </a:endParaRP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Show positive regard / love for parents through words and behaviors. </a:t>
            </a:r>
          </a:p>
          <a:p>
            <a:pPr marL="342900" marR="0" lvl="0" indent="-342900">
              <a:lnSpc>
                <a:spcPct val="107000"/>
              </a:lnSpc>
              <a:spcBef>
                <a:spcPts val="0"/>
              </a:spcBef>
              <a:spcAft>
                <a:spcPts val="0"/>
              </a:spcAft>
              <a:buFont typeface="+mj-lt"/>
              <a:buAutoNum type="arabicPeriod"/>
            </a:pPr>
            <a:endParaRPr lang="en-US" sz="2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Seek out / listen to / consider a parent’s biblically-informed and wise counsel.</a:t>
            </a:r>
          </a:p>
          <a:p>
            <a:pPr marL="342900" marR="0" lvl="0" indent="-342900">
              <a:lnSpc>
                <a:spcPct val="107000"/>
              </a:lnSpc>
              <a:spcBef>
                <a:spcPts val="0"/>
              </a:spcBef>
              <a:spcAft>
                <a:spcPts val="0"/>
              </a:spcAft>
              <a:buFont typeface="+mj-lt"/>
              <a:buAutoNum type="arabicPeriod"/>
            </a:pPr>
            <a:endParaRPr lang="en-US" sz="2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Provide care, time, and financial support as needed.  </a:t>
            </a:r>
          </a:p>
          <a:p>
            <a:pPr marL="342900" marR="0" lvl="0" indent="-342900">
              <a:lnSpc>
                <a:spcPct val="107000"/>
              </a:lnSpc>
              <a:spcBef>
                <a:spcPts val="0"/>
              </a:spcBef>
              <a:spcAft>
                <a:spcPts val="800"/>
              </a:spcAft>
              <a:buFont typeface="+mj-lt"/>
              <a:buAutoNum type="arabicPeriod"/>
            </a:pPr>
            <a:endParaRPr lang="en-US" sz="2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latin typeface="+mj-lt"/>
                <a:ea typeface="Calibri" panose="020F0502020204030204" pitchFamily="34" charset="0"/>
                <a:cs typeface="Times New Roman" panose="02020603050405020304" pitchFamily="18" charset="0"/>
              </a:rPr>
              <a:t> What else?</a:t>
            </a:r>
            <a:endParaRPr lang="en-US" sz="2400" dirty="0">
              <a:latin typeface="+mj-lt"/>
            </a:endParaRPr>
          </a:p>
          <a:p>
            <a:pPr marL="0" marR="0" lvl="0" indent="0">
              <a:lnSpc>
                <a:spcPct val="107000"/>
              </a:lnSpc>
              <a:spcBef>
                <a:spcPts val="0"/>
              </a:spcBef>
              <a:spcAft>
                <a:spcPts val="800"/>
              </a:spcAft>
              <a:buNone/>
            </a:pPr>
            <a:endParaRPr lang="en-US" sz="2400" b="1"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42580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351404"/>
            <a:ext cx="4261608" cy="2139518"/>
          </a:xfrm>
        </p:spPr>
        <p:txBody>
          <a:bodyPr>
            <a:normAutofit/>
          </a:bodyPr>
          <a:lstStyle/>
          <a:p>
            <a:r>
              <a:rPr lang="en-US" sz="2800" b="1" dirty="0">
                <a:latin typeface="+mj-lt"/>
              </a:rPr>
              <a:t>For Next Sunday</a:t>
            </a:r>
          </a:p>
          <a:p>
            <a:endParaRPr lang="en-US" sz="2800" b="1" dirty="0">
              <a:latin typeface="+mj-lt"/>
            </a:endParaRPr>
          </a:p>
          <a:p>
            <a:r>
              <a:rPr lang="en-US" sz="2800" b="1" dirty="0">
                <a:latin typeface="+mj-lt"/>
              </a:rPr>
              <a:t>6. Do Not Murder</a:t>
            </a:r>
          </a:p>
        </p:txBody>
      </p:sp>
    </p:spTree>
    <p:extLst>
      <p:ext uri="{BB962C8B-B14F-4D97-AF65-F5344CB8AC3E}">
        <p14:creationId xmlns:p14="http://schemas.microsoft.com/office/powerpoint/2010/main" val="121738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a:xfrm>
            <a:off x="628650" y="136525"/>
            <a:ext cx="7886700" cy="751242"/>
          </a:xfrm>
        </p:spPr>
        <p:txBody>
          <a:bodyPr>
            <a:normAutofit/>
          </a:bodyPr>
          <a:lstStyle/>
          <a:p>
            <a:r>
              <a:rPr lang="en-US" sz="4000" b="1"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1891590039"/>
              </p:ext>
            </p:extLst>
          </p:nvPr>
        </p:nvGraphicFramePr>
        <p:xfrm>
          <a:off x="877225" y="1002030"/>
          <a:ext cx="7802096" cy="4853940"/>
        </p:xfrm>
        <a:graphic>
          <a:graphicData uri="http://schemas.openxmlformats.org/drawingml/2006/table">
            <a:tbl>
              <a:tblPr firstRow="1" bandRow="1">
                <a:tableStyleId>{6E25E649-3F16-4E02-A733-19D2CDBF48F0}</a:tableStyleId>
              </a:tblPr>
              <a:tblGrid>
                <a:gridCol w="1657563">
                  <a:extLst>
                    <a:ext uri="{9D8B030D-6E8A-4147-A177-3AD203B41FA5}">
                      <a16:colId xmlns:a16="http://schemas.microsoft.com/office/drawing/2014/main" val="1186317163"/>
                    </a:ext>
                  </a:extLst>
                </a:gridCol>
                <a:gridCol w="3818798">
                  <a:extLst>
                    <a:ext uri="{9D8B030D-6E8A-4147-A177-3AD203B41FA5}">
                      <a16:colId xmlns:a16="http://schemas.microsoft.com/office/drawing/2014/main" val="1758429838"/>
                    </a:ext>
                  </a:extLst>
                </a:gridCol>
                <a:gridCol w="2325735">
                  <a:extLst>
                    <a:ext uri="{9D8B030D-6E8A-4147-A177-3AD203B41FA5}">
                      <a16:colId xmlns:a16="http://schemas.microsoft.com/office/drawing/2014/main" val="3067097297"/>
                    </a:ext>
                  </a:extLst>
                </a:gridCol>
              </a:tblGrid>
              <a:tr h="272481">
                <a:tc>
                  <a:txBody>
                    <a:bodyPr/>
                    <a:lstStyle/>
                    <a:p>
                      <a:pPr algn="ctr"/>
                      <a:r>
                        <a:rPr lang="en-US" sz="2000" dirty="0">
                          <a:latin typeface="Bahnschrift" panose="020B0502040204020203" pitchFamily="34" charset="0"/>
                        </a:rPr>
                        <a:t>Date</a:t>
                      </a:r>
                    </a:p>
                  </a:txBody>
                  <a:tcPr marL="68580" marR="68580" marT="34290" marB="34290"/>
                </a:tc>
                <a:tc>
                  <a:txBody>
                    <a:bodyPr/>
                    <a:lstStyle/>
                    <a:p>
                      <a:pPr algn="ctr"/>
                      <a:r>
                        <a:rPr lang="en-US" sz="2000" dirty="0">
                          <a:latin typeface="Bahnschrift" panose="020B0502040204020203" pitchFamily="34" charset="0"/>
                        </a:rPr>
                        <a:t>Class</a:t>
                      </a:r>
                    </a:p>
                  </a:txBody>
                  <a:tcPr marL="68580" marR="68580" marT="34290" marB="34290"/>
                </a:tc>
                <a:tc>
                  <a:txBody>
                    <a:bodyPr/>
                    <a:lstStyle/>
                    <a:p>
                      <a:pPr algn="ctr"/>
                      <a:r>
                        <a:rPr lang="en-US" sz="2000" dirty="0">
                          <a:latin typeface="Bahnschrift" panose="020B0502040204020203" pitchFamily="34" charset="0"/>
                        </a:rPr>
                        <a:t>Teacher</a:t>
                      </a:r>
                    </a:p>
                  </a:txBody>
                  <a:tcPr marL="68580" marR="68580" marT="34290" marB="34290"/>
                </a:tc>
                <a:extLst>
                  <a:ext uri="{0D108BD9-81ED-4DB2-BD59-A6C34878D82A}">
                    <a16:rowId xmlns:a16="http://schemas.microsoft.com/office/drawing/2014/main" val="3619193871"/>
                  </a:ext>
                </a:extLst>
              </a:tr>
              <a:tr h="272481">
                <a:tc>
                  <a:txBody>
                    <a:bodyPr/>
                    <a:lstStyle/>
                    <a:p>
                      <a:r>
                        <a:rPr lang="en-US" sz="2000" dirty="0">
                          <a:latin typeface="Bahnschrift" panose="020B0502040204020203" pitchFamily="34" charset="0"/>
                        </a:rPr>
                        <a:t>Wed. 1/18</a:t>
                      </a:r>
                    </a:p>
                  </a:txBody>
                  <a:tcPr marL="68580" marR="68580" marT="34290" marB="34290">
                    <a:solidFill>
                      <a:srgbClr val="00FF00"/>
                    </a:solidFill>
                  </a:tcPr>
                </a:tc>
                <a:tc>
                  <a:txBody>
                    <a:bodyPr/>
                    <a:lstStyle/>
                    <a:p>
                      <a:r>
                        <a:rPr lang="en-US" sz="2000" dirty="0">
                          <a:latin typeface="Bahnschrift" panose="020B0502040204020203" pitchFamily="34" charset="0"/>
                        </a:rPr>
                        <a:t>Class Introduction </a:t>
                      </a:r>
                    </a:p>
                  </a:txBody>
                  <a:tcPr marL="68580" marR="68580" marT="34290" marB="34290">
                    <a:solidFill>
                      <a:srgbClr val="00FF00"/>
                    </a:solidFill>
                  </a:tcPr>
                </a:tc>
                <a:tc>
                  <a:txBody>
                    <a:bodyPr/>
                    <a:lstStyle/>
                    <a:p>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4156605872"/>
                  </a:ext>
                </a:extLst>
              </a:tr>
              <a:tr h="272481">
                <a:tc>
                  <a:txBody>
                    <a:bodyPr/>
                    <a:lstStyle/>
                    <a:p>
                      <a:r>
                        <a:rPr lang="en-US" sz="2000" dirty="0">
                          <a:latin typeface="Bahnschrift" panose="020B0502040204020203" pitchFamily="34" charset="0"/>
                        </a:rPr>
                        <a:t>Sun. 1/22</a:t>
                      </a:r>
                    </a:p>
                  </a:txBody>
                  <a:tcPr marL="68580" marR="68580" marT="34290" marB="34290">
                    <a:solidFill>
                      <a:srgbClr val="00FF00"/>
                    </a:solidFill>
                  </a:tcPr>
                </a:tc>
                <a:tc>
                  <a:txBody>
                    <a:bodyPr/>
                    <a:lstStyle/>
                    <a:p>
                      <a:r>
                        <a:rPr lang="en-US" sz="2000" dirty="0">
                          <a:latin typeface="Bahnschrift" panose="020B0502040204020203" pitchFamily="34" charset="0"/>
                        </a:rPr>
                        <a:t>Bellaire Business Meeting </a:t>
                      </a:r>
                    </a:p>
                  </a:txBody>
                  <a:tcPr marL="68580" marR="68580" marT="34290" marB="34290">
                    <a:solidFill>
                      <a:srgbClr val="00FF00"/>
                    </a:solidFill>
                  </a:tcPr>
                </a:tc>
                <a:tc>
                  <a:txBody>
                    <a:bodyPr/>
                    <a:lstStyle/>
                    <a:p>
                      <a:r>
                        <a:rPr lang="en-US" sz="2000" dirty="0">
                          <a:latin typeface="Bahnschrift" panose="020B0502040204020203" pitchFamily="34" charset="0"/>
                        </a:rPr>
                        <a:t>N/A</a:t>
                      </a:r>
                    </a:p>
                  </a:txBody>
                  <a:tcPr marL="68580" marR="68580" marT="34290" marB="34290">
                    <a:solidFill>
                      <a:srgbClr val="00FF00"/>
                    </a:solidFill>
                  </a:tcPr>
                </a:tc>
                <a:extLst>
                  <a:ext uri="{0D108BD9-81ED-4DB2-BD59-A6C34878D82A}">
                    <a16:rowId xmlns:a16="http://schemas.microsoft.com/office/drawing/2014/main" val="219016917"/>
                  </a:ext>
                </a:extLst>
              </a:tr>
              <a:tr h="272481">
                <a:tc>
                  <a:txBody>
                    <a:bodyPr/>
                    <a:lstStyle/>
                    <a:p>
                      <a:r>
                        <a:rPr lang="en-US" sz="2000" dirty="0">
                          <a:latin typeface="Bahnschrift" panose="020B0502040204020203" pitchFamily="34" charset="0"/>
                        </a:rPr>
                        <a:t>Wed. 1/25</a:t>
                      </a:r>
                    </a:p>
                  </a:txBody>
                  <a:tcPr marL="68580" marR="68580" marT="34290" marB="34290">
                    <a:solidFill>
                      <a:srgbClr val="00FF00"/>
                    </a:solidFill>
                  </a:tcPr>
                </a:tc>
                <a:tc>
                  <a:txBody>
                    <a:bodyPr/>
                    <a:lstStyle/>
                    <a:p>
                      <a:r>
                        <a:rPr lang="en-US" sz="2000" dirty="0">
                          <a:latin typeface="Bahnschrift" panose="020B0502040204020203" pitchFamily="34" charset="0"/>
                        </a:rPr>
                        <a:t>No Other Gods Before Me</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523040058"/>
                  </a:ext>
                </a:extLst>
              </a:tr>
              <a:tr h="272481">
                <a:tc>
                  <a:txBody>
                    <a:bodyPr/>
                    <a:lstStyle/>
                    <a:p>
                      <a:r>
                        <a:rPr lang="en-US" sz="2000" dirty="0">
                          <a:latin typeface="Bahnschrift" panose="020B0502040204020203" pitchFamily="34" charset="0"/>
                        </a:rPr>
                        <a:t>Sun. 1/29</a:t>
                      </a:r>
                    </a:p>
                  </a:txBody>
                  <a:tcPr marL="68580" marR="68580" marT="34290" marB="34290">
                    <a:solidFill>
                      <a:srgbClr val="00FF00"/>
                    </a:solidFill>
                  </a:tcPr>
                </a:tc>
                <a:tc>
                  <a:txBody>
                    <a:bodyPr/>
                    <a:lstStyle/>
                    <a:p>
                      <a:r>
                        <a:rPr lang="en-US" sz="2000" dirty="0">
                          <a:latin typeface="Bahnschrift" panose="020B0502040204020203" pitchFamily="34" charset="0"/>
                        </a:rPr>
                        <a:t>No Graven Images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415991692"/>
                  </a:ext>
                </a:extLst>
              </a:tr>
              <a:tr h="272481">
                <a:tc>
                  <a:txBody>
                    <a:bodyPr/>
                    <a:lstStyle/>
                    <a:p>
                      <a:r>
                        <a:rPr lang="en-US" sz="2000" dirty="0">
                          <a:latin typeface="Bahnschrift" panose="020B0502040204020203" pitchFamily="34" charset="0"/>
                        </a:rPr>
                        <a:t>Wed. 2/1</a:t>
                      </a:r>
                    </a:p>
                  </a:txBody>
                  <a:tcPr marL="68580" marR="68580" marT="34290" marB="34290">
                    <a:solidFill>
                      <a:srgbClr val="00FF00"/>
                    </a:solidFill>
                  </a:tcPr>
                </a:tc>
                <a:tc>
                  <a:txBody>
                    <a:bodyPr/>
                    <a:lstStyle/>
                    <a:p>
                      <a:r>
                        <a:rPr lang="en-US" sz="2000" dirty="0">
                          <a:latin typeface="Bahnschrift" panose="020B0502040204020203" pitchFamily="34" charset="0"/>
                        </a:rPr>
                        <a:t>Lord’s Name in Vain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2972019432"/>
                  </a:ext>
                </a:extLst>
              </a:tr>
              <a:tr h="272481">
                <a:tc>
                  <a:txBody>
                    <a:bodyPr/>
                    <a:lstStyle/>
                    <a:p>
                      <a:r>
                        <a:rPr lang="en-US" sz="2000" dirty="0">
                          <a:latin typeface="Bahnschrift" panose="020B0502040204020203" pitchFamily="34" charset="0"/>
                        </a:rPr>
                        <a:t>Sun. 2/5</a:t>
                      </a:r>
                    </a:p>
                  </a:txBody>
                  <a:tcPr marL="68580" marR="68580" marT="34290" marB="34290">
                    <a:solidFill>
                      <a:srgbClr val="00FF00"/>
                    </a:solidFill>
                  </a:tcPr>
                </a:tc>
                <a:tc>
                  <a:txBody>
                    <a:bodyPr/>
                    <a:lstStyle/>
                    <a:p>
                      <a:r>
                        <a:rPr lang="en-US" sz="2000" dirty="0">
                          <a:latin typeface="Bahnschrift" panose="020B0502040204020203" pitchFamily="34" charset="0"/>
                        </a:rPr>
                        <a:t>Remember the Sabbath Day </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1280986965"/>
                  </a:ext>
                </a:extLst>
              </a:tr>
              <a:tr h="272481">
                <a:tc>
                  <a:txBody>
                    <a:bodyPr/>
                    <a:lstStyle/>
                    <a:p>
                      <a:r>
                        <a:rPr lang="en-US" sz="2000" dirty="0">
                          <a:latin typeface="Bahnschrift" panose="020B0502040204020203" pitchFamily="34" charset="0"/>
                        </a:rPr>
                        <a:t>Wed. 2/8</a:t>
                      </a:r>
                    </a:p>
                  </a:txBody>
                  <a:tcPr marL="68580" marR="68580" marT="34290" marB="34290"/>
                </a:tc>
                <a:tc>
                  <a:txBody>
                    <a:bodyPr/>
                    <a:lstStyle/>
                    <a:p>
                      <a:r>
                        <a:rPr lang="en-US" sz="2000" dirty="0">
                          <a:latin typeface="Bahnschrift" panose="020B0502040204020203" pitchFamily="34" charset="0"/>
                        </a:rPr>
                        <a:t>Honor your Father and Mother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1303999704"/>
                  </a:ext>
                </a:extLst>
              </a:tr>
              <a:tr h="272481">
                <a:tc>
                  <a:txBody>
                    <a:bodyPr/>
                    <a:lstStyle/>
                    <a:p>
                      <a:r>
                        <a:rPr lang="en-US" sz="2000" dirty="0">
                          <a:latin typeface="Bahnschrift" panose="020B0502040204020203" pitchFamily="34" charset="0"/>
                        </a:rPr>
                        <a:t>Sun. 2/12</a:t>
                      </a:r>
                    </a:p>
                  </a:txBody>
                  <a:tcPr marL="68580" marR="68580" marT="34290" marB="34290"/>
                </a:tc>
                <a:tc>
                  <a:txBody>
                    <a:bodyPr/>
                    <a:lstStyle/>
                    <a:p>
                      <a:r>
                        <a:rPr lang="en-US" sz="2000" dirty="0">
                          <a:latin typeface="Bahnschrift" panose="020B0502040204020203" pitchFamily="34" charset="0"/>
                        </a:rPr>
                        <a:t>Do Not Murder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9223779"/>
                  </a:ext>
                </a:extLst>
              </a:tr>
              <a:tr h="272481">
                <a:tc>
                  <a:txBody>
                    <a:bodyPr/>
                    <a:lstStyle/>
                    <a:p>
                      <a:r>
                        <a:rPr lang="en-US" sz="2000" dirty="0">
                          <a:latin typeface="Bahnschrift" panose="020B0502040204020203" pitchFamily="34" charset="0"/>
                        </a:rPr>
                        <a:t>Wed. 2/15</a:t>
                      </a:r>
                    </a:p>
                  </a:txBody>
                  <a:tcPr marL="68580" marR="68580" marT="34290" marB="34290"/>
                </a:tc>
                <a:tc>
                  <a:txBody>
                    <a:bodyPr/>
                    <a:lstStyle/>
                    <a:p>
                      <a:r>
                        <a:rPr lang="en-US" sz="2000" dirty="0">
                          <a:latin typeface="Bahnschrift" panose="020B0502040204020203" pitchFamily="34" charset="0"/>
                        </a:rPr>
                        <a:t>Do Not Commit Adultery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2329284091"/>
                  </a:ext>
                </a:extLst>
              </a:tr>
              <a:tr h="272481">
                <a:tc>
                  <a:txBody>
                    <a:bodyPr/>
                    <a:lstStyle/>
                    <a:p>
                      <a:r>
                        <a:rPr lang="en-US" sz="2000" dirty="0">
                          <a:latin typeface="Bahnschrift" panose="020B0502040204020203" pitchFamily="34" charset="0"/>
                        </a:rPr>
                        <a:t>Sun. 2/19</a:t>
                      </a:r>
                    </a:p>
                  </a:txBody>
                  <a:tcPr marL="68580" marR="68580" marT="34290" marB="34290"/>
                </a:tc>
                <a:tc>
                  <a:txBody>
                    <a:bodyPr/>
                    <a:lstStyle/>
                    <a:p>
                      <a:r>
                        <a:rPr lang="en-US" sz="2000" dirty="0">
                          <a:latin typeface="Bahnschrift" panose="020B0502040204020203" pitchFamily="34" charset="0"/>
                        </a:rPr>
                        <a:t>Do Not Steal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2041149782"/>
                  </a:ext>
                </a:extLst>
              </a:tr>
              <a:tr h="272481">
                <a:tc>
                  <a:txBody>
                    <a:bodyPr/>
                    <a:lstStyle/>
                    <a:p>
                      <a:r>
                        <a:rPr lang="en-US" sz="2000" dirty="0">
                          <a:latin typeface="Bahnschrift" panose="020B0502040204020203" pitchFamily="34" charset="0"/>
                        </a:rPr>
                        <a:t>Wed. 2/22</a:t>
                      </a:r>
                    </a:p>
                  </a:txBody>
                  <a:tcPr marL="68580" marR="68580" marT="34290" marB="34290"/>
                </a:tc>
                <a:tc>
                  <a:txBody>
                    <a:bodyPr/>
                    <a:lstStyle/>
                    <a:p>
                      <a:r>
                        <a:rPr lang="en-US" sz="2000" dirty="0">
                          <a:latin typeface="Bahnschrift" panose="020B0502040204020203" pitchFamily="34" charset="0"/>
                        </a:rPr>
                        <a:t>Do Not Bear False Witness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511816182"/>
                  </a:ext>
                </a:extLst>
              </a:tr>
              <a:tr h="272481">
                <a:tc>
                  <a:txBody>
                    <a:bodyPr/>
                    <a:lstStyle/>
                    <a:p>
                      <a:r>
                        <a:rPr lang="en-US" sz="2000" dirty="0">
                          <a:latin typeface="Bahnschrift" panose="020B0502040204020203" pitchFamily="34" charset="0"/>
                        </a:rPr>
                        <a:t>Sun. 2/26</a:t>
                      </a:r>
                    </a:p>
                  </a:txBody>
                  <a:tcPr marL="68580" marR="68580" marT="34290" marB="34290"/>
                </a:tc>
                <a:tc>
                  <a:txBody>
                    <a:bodyPr/>
                    <a:lstStyle/>
                    <a:p>
                      <a:r>
                        <a:rPr lang="en-US" sz="2000" dirty="0">
                          <a:latin typeface="Bahnschrift" panose="020B0502040204020203" pitchFamily="34" charset="0"/>
                        </a:rPr>
                        <a:t>Do Not Covet / Class Conclusion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pPr defTabSz="685800"/>
            <a:r>
              <a:rPr lang="en-US" dirty="0">
                <a:solidFill>
                  <a:srgbClr val="000000"/>
                </a:solidFill>
              </a:rPr>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pPr defTabSz="685800"/>
            <a:fld id="{294A09A9-5501-47C1-A89A-A340965A2BE2}" type="slidenum">
              <a:rPr lang="en-US">
                <a:solidFill>
                  <a:srgbClr val="000000"/>
                </a:solidFill>
              </a:rPr>
              <a:pPr defTabSz="685800"/>
              <a:t>2</a:t>
            </a:fld>
            <a:endParaRPr lang="en-US" dirty="0">
              <a:solidFill>
                <a:srgbClr val="000000"/>
              </a:solidFill>
            </a:endParaRPr>
          </a:p>
        </p:txBody>
      </p:sp>
    </p:spTree>
    <p:extLst>
      <p:ext uri="{BB962C8B-B14F-4D97-AF65-F5344CB8AC3E}">
        <p14:creationId xmlns:p14="http://schemas.microsoft.com/office/powerpoint/2010/main" val="38126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EDCADF-F457-7AA5-C100-BE9CD2BB10BE}"/>
              </a:ext>
            </a:extLst>
          </p:cNvPr>
          <p:cNvSpPr>
            <a:spLocks noGrp="1"/>
          </p:cNvSpPr>
          <p:nvPr>
            <p:ph type="title"/>
          </p:nvPr>
        </p:nvSpPr>
        <p:spPr>
          <a:xfrm>
            <a:off x="3097411" y="10316"/>
            <a:ext cx="2949178" cy="604982"/>
          </a:xfrm>
        </p:spPr>
        <p:txBody>
          <a:bodyPr>
            <a:normAutofit/>
          </a:bodyPr>
          <a:lstStyle/>
          <a:p>
            <a:pPr algn="ctr"/>
            <a:r>
              <a:rPr lang="en-US" sz="3600" b="1" dirty="0"/>
              <a:t>Brief Review</a:t>
            </a:r>
          </a:p>
        </p:txBody>
      </p:sp>
      <p:sp>
        <p:nvSpPr>
          <p:cNvPr id="25" name="Content Placeholder 24">
            <a:extLst>
              <a:ext uri="{FF2B5EF4-FFF2-40B4-BE49-F238E27FC236}">
                <a16:creationId xmlns:a16="http://schemas.microsoft.com/office/drawing/2014/main" id="{3E7EEA16-105A-FE13-5334-806CB1A1C444}"/>
              </a:ext>
            </a:extLst>
          </p:cNvPr>
          <p:cNvSpPr>
            <a:spLocks noGrp="1"/>
          </p:cNvSpPr>
          <p:nvPr>
            <p:ph idx="1"/>
          </p:nvPr>
        </p:nvSpPr>
        <p:spPr>
          <a:xfrm>
            <a:off x="2918691" y="858981"/>
            <a:ext cx="6044714" cy="5781964"/>
          </a:xfrm>
        </p:spPr>
        <p:txBody>
          <a:bodyPr>
            <a:normAutofit/>
          </a:bodyPr>
          <a:lstStyle/>
          <a:p>
            <a:pPr marL="341313" indent="-341313">
              <a:buFont typeface="+mj-lt"/>
              <a:buAutoNum type="arabicPeriod"/>
            </a:pPr>
            <a:r>
              <a:rPr lang="en-US" sz="2400" b="1" dirty="0">
                <a:solidFill>
                  <a:srgbClr val="FF0000"/>
                </a:solidFill>
                <a:latin typeface="+mj-lt"/>
              </a:rPr>
              <a:t>No other gods before me</a:t>
            </a:r>
          </a:p>
          <a:p>
            <a:pPr marL="573088" lvl="1" indent="-227013"/>
            <a:r>
              <a:rPr lang="en-US" sz="1800" dirty="0">
                <a:solidFill>
                  <a:schemeClr val="tx1"/>
                </a:solidFill>
                <a:latin typeface="+mj-lt"/>
              </a:rPr>
              <a:t>First/Foundational Commandment</a:t>
            </a:r>
          </a:p>
          <a:p>
            <a:pPr marL="573088" lvl="1" indent="-227013"/>
            <a:r>
              <a:rPr lang="en-US" sz="1800" dirty="0">
                <a:solidFill>
                  <a:schemeClr val="tx1"/>
                </a:solidFill>
                <a:latin typeface="+mj-lt"/>
              </a:rPr>
              <a:t>Creator + Liberator - Reorient to Eden / Christ / Heaven</a:t>
            </a:r>
          </a:p>
          <a:p>
            <a:pPr marL="573088" lvl="1" indent="-227013"/>
            <a:r>
              <a:rPr lang="en-US" sz="1800" dirty="0">
                <a:solidFill>
                  <a:schemeClr val="tx1"/>
                </a:solidFill>
                <a:highlight>
                  <a:srgbClr val="00FF00"/>
                </a:highlight>
                <a:latin typeface="+mj-lt"/>
              </a:rPr>
              <a:t>I AM the ONE – None of these others are anything</a:t>
            </a:r>
          </a:p>
          <a:p>
            <a:pPr marL="346086" indent="-457200">
              <a:buFont typeface="+mj-lt"/>
              <a:buAutoNum type="arabicPeriod"/>
            </a:pPr>
            <a:r>
              <a:rPr lang="en-US" sz="2400" b="1" dirty="0">
                <a:solidFill>
                  <a:srgbClr val="FF0000"/>
                </a:solidFill>
                <a:latin typeface="+mj-lt"/>
              </a:rPr>
              <a:t>No graven images</a:t>
            </a:r>
          </a:p>
          <a:p>
            <a:pPr lvl="1"/>
            <a:r>
              <a:rPr lang="en-US" sz="1800" dirty="0">
                <a:solidFill>
                  <a:schemeClr val="tx1"/>
                </a:solidFill>
                <a:latin typeface="+mj-lt"/>
              </a:rPr>
              <a:t>God is Omnipotent, Omnipresent, Omniscient </a:t>
            </a:r>
          </a:p>
          <a:p>
            <a:pPr lvl="1"/>
            <a:r>
              <a:rPr lang="en-US" sz="1800" dirty="0">
                <a:solidFill>
                  <a:schemeClr val="tx1"/>
                </a:solidFill>
                <a:latin typeface="+mj-lt"/>
              </a:rPr>
              <a:t>He is revealed through His word</a:t>
            </a:r>
          </a:p>
          <a:p>
            <a:pPr lvl="1"/>
            <a:r>
              <a:rPr lang="en-US" sz="1800" dirty="0">
                <a:solidFill>
                  <a:schemeClr val="tx1"/>
                </a:solidFill>
                <a:highlight>
                  <a:srgbClr val="00FF00"/>
                </a:highlight>
                <a:latin typeface="+mj-lt"/>
              </a:rPr>
              <a:t>HE is spirit – not be represented in this world</a:t>
            </a:r>
          </a:p>
          <a:p>
            <a:pPr marL="457200" indent="-457200">
              <a:buFont typeface="+mj-lt"/>
              <a:buAutoNum type="arabicPeriod"/>
            </a:pPr>
            <a:r>
              <a:rPr lang="en-US" sz="2400" b="1" dirty="0">
                <a:solidFill>
                  <a:srgbClr val="FF0000"/>
                </a:solidFill>
                <a:latin typeface="+mj-lt"/>
              </a:rPr>
              <a:t>Do not take Lord’s name in vain</a:t>
            </a:r>
          </a:p>
          <a:p>
            <a:pPr lvl="1"/>
            <a:r>
              <a:rPr lang="en-US" sz="1800" dirty="0">
                <a:latin typeface="+mj-lt"/>
              </a:rPr>
              <a:t>No…False oaths; Human sacrifices that profane His name; Mishandling of Holy gifts; Blaspheming God’s name, or Prophesying Falsely</a:t>
            </a:r>
          </a:p>
          <a:p>
            <a:pPr lvl="1"/>
            <a:r>
              <a:rPr lang="en-US" sz="1800" dirty="0">
                <a:highlight>
                  <a:srgbClr val="00FF00"/>
                </a:highlight>
                <a:latin typeface="+mj-lt"/>
              </a:rPr>
              <a:t>God is HOLY, treat him (and His name) as such</a:t>
            </a:r>
          </a:p>
          <a:p>
            <a:pPr marL="457200" indent="-457200">
              <a:buFont typeface="+mj-lt"/>
              <a:buAutoNum type="arabicPeriod"/>
            </a:pPr>
            <a:r>
              <a:rPr lang="en-US" sz="2400" b="1" dirty="0">
                <a:solidFill>
                  <a:srgbClr val="FF0000"/>
                </a:solidFill>
                <a:latin typeface="+mj-lt"/>
              </a:rPr>
              <a:t>Remember the Sabbath</a:t>
            </a:r>
          </a:p>
          <a:p>
            <a:pPr lvl="1"/>
            <a:r>
              <a:rPr lang="en-US" sz="1800" dirty="0">
                <a:solidFill>
                  <a:schemeClr val="tx1"/>
                </a:solidFill>
                <a:latin typeface="+mj-lt"/>
              </a:rPr>
              <a:t>God created the world</a:t>
            </a:r>
          </a:p>
          <a:p>
            <a:pPr lvl="1"/>
            <a:r>
              <a:rPr lang="en-US" sz="1800" dirty="0">
                <a:solidFill>
                  <a:schemeClr val="tx1"/>
                </a:solidFill>
                <a:latin typeface="+mj-lt"/>
              </a:rPr>
              <a:t>God foresaw what life would become and human nature</a:t>
            </a:r>
          </a:p>
          <a:p>
            <a:pPr lvl="1"/>
            <a:r>
              <a:rPr lang="en-US" sz="1800" dirty="0">
                <a:solidFill>
                  <a:schemeClr val="tx1"/>
                </a:solidFill>
                <a:highlight>
                  <a:srgbClr val="00FF00"/>
                </a:highlight>
                <a:latin typeface="+mj-lt"/>
              </a:rPr>
              <a:t>Take time to focus and remember GOD - weekly</a:t>
            </a:r>
          </a:p>
        </p:txBody>
      </p:sp>
      <p:sp>
        <p:nvSpPr>
          <p:cNvPr id="26" name="Text Placeholder 25">
            <a:extLst>
              <a:ext uri="{FF2B5EF4-FFF2-40B4-BE49-F238E27FC236}">
                <a16:creationId xmlns:a16="http://schemas.microsoft.com/office/drawing/2014/main" id="{66736225-B549-B86C-3332-11388BDDF89F}"/>
              </a:ext>
            </a:extLst>
          </p:cNvPr>
          <p:cNvSpPr>
            <a:spLocks noGrp="1"/>
          </p:cNvSpPr>
          <p:nvPr>
            <p:ph type="body" sz="half" idx="2"/>
          </p:nvPr>
        </p:nvSpPr>
        <p:spPr>
          <a:xfrm>
            <a:off x="180595" y="1283855"/>
            <a:ext cx="2636496" cy="3851563"/>
          </a:xfrm>
          <a:ln w="28575">
            <a:solidFill>
              <a:schemeClr val="accent1"/>
            </a:solidFill>
          </a:ln>
        </p:spPr>
        <p:txBody>
          <a:bodyPr anchor="t">
            <a:normAutofit/>
          </a:bodyPr>
          <a:lstStyle/>
          <a:p>
            <a:pPr marL="342900" indent="-342900">
              <a:buFont typeface="+mj-lt"/>
              <a:buAutoNum type="arabicPeriod"/>
            </a:pPr>
            <a:r>
              <a:rPr lang="en-US" sz="2400" dirty="0">
                <a:solidFill>
                  <a:schemeClr val="tx1"/>
                </a:solidFill>
                <a:latin typeface="+mj-lt"/>
              </a:rPr>
              <a:t>No other gods before me</a:t>
            </a:r>
          </a:p>
          <a:p>
            <a:pPr marL="342900" indent="-342900">
              <a:buFont typeface="+mj-lt"/>
              <a:buAutoNum type="arabicPeriod"/>
            </a:pPr>
            <a:r>
              <a:rPr lang="en-US" sz="2400" dirty="0">
                <a:latin typeface="+mj-lt"/>
              </a:rPr>
              <a:t>No graven images </a:t>
            </a:r>
          </a:p>
          <a:p>
            <a:pPr marL="342900" indent="-342900">
              <a:buFont typeface="+mj-lt"/>
              <a:buAutoNum type="arabicPeriod"/>
            </a:pPr>
            <a:r>
              <a:rPr lang="en-US" sz="2400" dirty="0">
                <a:latin typeface="+mj-lt"/>
              </a:rPr>
              <a:t>Do not take the Lord’s name in vain</a:t>
            </a:r>
          </a:p>
          <a:p>
            <a:pPr marL="342900" indent="-342900">
              <a:buFont typeface="+mj-lt"/>
              <a:buAutoNum type="arabicPeriod"/>
            </a:pPr>
            <a:r>
              <a:rPr lang="en-US" sz="2400" dirty="0">
                <a:solidFill>
                  <a:schemeClr val="tx1"/>
                </a:solidFill>
                <a:latin typeface="+mj-lt"/>
              </a:rPr>
              <a:t>Remember the Sabbath</a:t>
            </a:r>
          </a:p>
          <a:p>
            <a:endParaRPr lang="en-US" sz="2400" dirty="0">
              <a:latin typeface="+mj-lt"/>
            </a:endParaRPr>
          </a:p>
        </p:txBody>
      </p:sp>
      <p:sp>
        <p:nvSpPr>
          <p:cNvPr id="4" name="Footer Placeholder 3">
            <a:extLst>
              <a:ext uri="{FF2B5EF4-FFF2-40B4-BE49-F238E27FC236}">
                <a16:creationId xmlns:a16="http://schemas.microsoft.com/office/drawing/2014/main" id="{D1670D54-01CC-5A02-396E-346F473A0AEB}"/>
              </a:ext>
            </a:extLst>
          </p:cNvPr>
          <p:cNvSpPr>
            <a:spLocks noGrp="1"/>
          </p:cNvSpPr>
          <p:nvPr>
            <p:ph type="ftr" sz="quarter" idx="11"/>
          </p:nvPr>
        </p:nvSpPr>
        <p:spPr/>
        <p:txBody>
          <a:bodyPr/>
          <a:lstStyle/>
          <a:p>
            <a:pPr defTabSz="685800"/>
            <a:r>
              <a:rPr lang="en-US" dirty="0">
                <a:solidFill>
                  <a:srgbClr val="000000"/>
                </a:solidFill>
              </a:rPr>
              <a:t>Ten Words Bible Class</a:t>
            </a:r>
          </a:p>
        </p:txBody>
      </p:sp>
      <p:sp>
        <p:nvSpPr>
          <p:cNvPr id="5" name="Slide Number Placeholder 4">
            <a:extLst>
              <a:ext uri="{FF2B5EF4-FFF2-40B4-BE49-F238E27FC236}">
                <a16:creationId xmlns:a16="http://schemas.microsoft.com/office/drawing/2014/main" id="{BDFD8A0D-5895-5E45-D69E-F477D6C61F92}"/>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
        <p:nvSpPr>
          <p:cNvPr id="27" name="TextBox 26">
            <a:extLst>
              <a:ext uri="{FF2B5EF4-FFF2-40B4-BE49-F238E27FC236}">
                <a16:creationId xmlns:a16="http://schemas.microsoft.com/office/drawing/2014/main" id="{A16AC814-19CA-E858-D0C8-4AC9F6778D62}"/>
              </a:ext>
            </a:extLst>
          </p:cNvPr>
          <p:cNvSpPr txBox="1"/>
          <p:nvPr/>
        </p:nvSpPr>
        <p:spPr>
          <a:xfrm>
            <a:off x="28196" y="803210"/>
            <a:ext cx="2839695" cy="400110"/>
          </a:xfrm>
          <a:prstGeom prst="rect">
            <a:avLst/>
          </a:prstGeom>
          <a:noFill/>
        </p:spPr>
        <p:txBody>
          <a:bodyPr wrap="square" rtlCol="0">
            <a:spAutoFit/>
          </a:bodyPr>
          <a:lstStyle/>
          <a:p>
            <a:pPr algn="ctr"/>
            <a:r>
              <a:rPr lang="en-US" sz="2000" b="1" dirty="0">
                <a:latin typeface="+mj-lt"/>
              </a:rPr>
              <a:t>First 4 Commandments</a:t>
            </a:r>
          </a:p>
        </p:txBody>
      </p:sp>
    </p:spTree>
    <p:extLst>
      <p:ext uri="{BB962C8B-B14F-4D97-AF65-F5344CB8AC3E}">
        <p14:creationId xmlns:p14="http://schemas.microsoft.com/office/powerpoint/2010/main" val="17930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2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EDCADF-F457-7AA5-C100-BE9CD2BB10BE}"/>
              </a:ext>
            </a:extLst>
          </p:cNvPr>
          <p:cNvSpPr>
            <a:spLocks noGrp="1"/>
          </p:cNvSpPr>
          <p:nvPr>
            <p:ph type="title"/>
          </p:nvPr>
        </p:nvSpPr>
        <p:spPr>
          <a:xfrm>
            <a:off x="1473200" y="10316"/>
            <a:ext cx="6197600" cy="604982"/>
          </a:xfrm>
        </p:spPr>
        <p:txBody>
          <a:bodyPr>
            <a:normAutofit/>
          </a:bodyPr>
          <a:lstStyle/>
          <a:p>
            <a:pPr algn="ctr"/>
            <a:r>
              <a:rPr lang="en-US" sz="3600" b="1" dirty="0"/>
              <a:t>10 Commandments - Visually</a:t>
            </a:r>
          </a:p>
        </p:txBody>
      </p:sp>
      <p:sp>
        <p:nvSpPr>
          <p:cNvPr id="4" name="Footer Placeholder 3">
            <a:extLst>
              <a:ext uri="{FF2B5EF4-FFF2-40B4-BE49-F238E27FC236}">
                <a16:creationId xmlns:a16="http://schemas.microsoft.com/office/drawing/2014/main" id="{D1670D54-01CC-5A02-396E-346F473A0AEB}"/>
              </a:ext>
            </a:extLst>
          </p:cNvPr>
          <p:cNvSpPr>
            <a:spLocks noGrp="1"/>
          </p:cNvSpPr>
          <p:nvPr>
            <p:ph type="ftr" sz="quarter" idx="11"/>
          </p:nvPr>
        </p:nvSpPr>
        <p:spPr/>
        <p:txBody>
          <a:bodyPr/>
          <a:lstStyle/>
          <a:p>
            <a:pPr defTabSz="685800"/>
            <a:r>
              <a:rPr lang="en-US" dirty="0">
                <a:solidFill>
                  <a:srgbClr val="000000"/>
                </a:solidFill>
              </a:rPr>
              <a:t>Ten Words Bible Class</a:t>
            </a:r>
          </a:p>
        </p:txBody>
      </p:sp>
      <p:sp>
        <p:nvSpPr>
          <p:cNvPr id="5" name="Slide Number Placeholder 4">
            <a:extLst>
              <a:ext uri="{FF2B5EF4-FFF2-40B4-BE49-F238E27FC236}">
                <a16:creationId xmlns:a16="http://schemas.microsoft.com/office/drawing/2014/main" id="{BDFD8A0D-5895-5E45-D69E-F477D6C61F92}"/>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
        <p:nvSpPr>
          <p:cNvPr id="3" name="Text Placeholder 2">
            <a:extLst>
              <a:ext uri="{FF2B5EF4-FFF2-40B4-BE49-F238E27FC236}">
                <a16:creationId xmlns:a16="http://schemas.microsoft.com/office/drawing/2014/main" id="{98D291C0-340C-979A-F296-B177973DD1DD}"/>
              </a:ext>
            </a:extLst>
          </p:cNvPr>
          <p:cNvSpPr>
            <a:spLocks noGrp="1"/>
          </p:cNvSpPr>
          <p:nvPr>
            <p:ph type="body" sz="half" idx="2"/>
          </p:nvPr>
        </p:nvSpPr>
        <p:spPr>
          <a:xfrm>
            <a:off x="171450" y="858981"/>
            <a:ext cx="3569277" cy="5497373"/>
          </a:xfrm>
          <a:ln w="28575">
            <a:solidFill>
              <a:srgbClr val="002060"/>
            </a:solidFill>
          </a:ln>
        </p:spPr>
        <p:txBody>
          <a:bodyPr>
            <a:normAutofit/>
          </a:bodyPr>
          <a:lstStyle/>
          <a:p>
            <a:pPr algn="ctr"/>
            <a:r>
              <a:rPr lang="en-US" sz="2000" b="1" dirty="0">
                <a:latin typeface="+mj-lt"/>
              </a:rPr>
              <a:t>It all starts with Man’s relationship to God</a:t>
            </a:r>
          </a:p>
          <a:p>
            <a:pPr marL="285750" indent="-285750">
              <a:buFont typeface="Arial" panose="020B0604020202020204" pitchFamily="34" charset="0"/>
              <a:buChar char="•"/>
            </a:pPr>
            <a:r>
              <a:rPr lang="en-US" sz="1800" dirty="0">
                <a:latin typeface="+mj-lt"/>
              </a:rPr>
              <a:t>Individual relationship</a:t>
            </a:r>
          </a:p>
          <a:p>
            <a:pPr marL="285750" indent="-285750">
              <a:buFont typeface="Arial" panose="020B0604020202020204" pitchFamily="34" charset="0"/>
              <a:buChar char="•"/>
            </a:pPr>
            <a:r>
              <a:rPr lang="en-US" sz="1800" dirty="0">
                <a:latin typeface="+mj-lt"/>
              </a:rPr>
              <a:t>Spiritual</a:t>
            </a:r>
          </a:p>
          <a:p>
            <a:pPr marL="285750" indent="-285750">
              <a:buFont typeface="Arial" panose="020B0604020202020204" pitchFamily="34" charset="0"/>
              <a:buChar char="•"/>
            </a:pPr>
            <a:endParaRPr lang="en-US" sz="1800" b="1" dirty="0">
              <a:latin typeface="+mj-lt"/>
            </a:endParaRPr>
          </a:p>
          <a:p>
            <a:pPr algn="ctr"/>
            <a:r>
              <a:rPr lang="en-US" sz="2000" b="1" dirty="0">
                <a:latin typeface="+mj-lt"/>
              </a:rPr>
              <a:t>Family unit is first group of individuals</a:t>
            </a:r>
          </a:p>
          <a:p>
            <a:pPr marL="285750" indent="-285750">
              <a:buFont typeface="Arial" panose="020B0604020202020204" pitchFamily="34" charset="0"/>
              <a:buChar char="•"/>
            </a:pPr>
            <a:r>
              <a:rPr lang="en-US" sz="1800" dirty="0">
                <a:latin typeface="+mj-lt"/>
              </a:rPr>
              <a:t>Connected by innate love</a:t>
            </a:r>
          </a:p>
          <a:p>
            <a:pPr marL="285750" indent="-285750">
              <a:buFont typeface="Arial" panose="020B0604020202020204" pitchFamily="34" charset="0"/>
              <a:buChar char="•"/>
            </a:pPr>
            <a:r>
              <a:rPr lang="en-US" sz="1800" dirty="0">
                <a:latin typeface="+mj-lt"/>
              </a:rPr>
              <a:t>Physical interactions</a:t>
            </a:r>
          </a:p>
          <a:p>
            <a:pPr marL="285750" indent="-285750">
              <a:buFont typeface="Arial" panose="020B0604020202020204" pitchFamily="34" charset="0"/>
              <a:buChar char="•"/>
            </a:pPr>
            <a:endParaRPr lang="en-US" sz="1800" b="1" dirty="0">
              <a:latin typeface="+mj-lt"/>
            </a:endParaRPr>
          </a:p>
          <a:p>
            <a:pPr algn="ctr"/>
            <a:r>
              <a:rPr lang="en-US" sz="2000" b="1" dirty="0">
                <a:latin typeface="+mj-lt"/>
              </a:rPr>
              <a:t>Then Society</a:t>
            </a:r>
          </a:p>
          <a:p>
            <a:pPr marL="285750" indent="-285750">
              <a:buFont typeface="Arial" panose="020B0604020202020204" pitchFamily="34" charset="0"/>
              <a:buChar char="•"/>
            </a:pPr>
            <a:r>
              <a:rPr lang="en-US" sz="1800" dirty="0">
                <a:latin typeface="+mj-lt"/>
              </a:rPr>
              <a:t>Made up of many individuals and families</a:t>
            </a:r>
          </a:p>
          <a:p>
            <a:pPr marL="285750" indent="-285750">
              <a:buFont typeface="Arial" panose="020B0604020202020204" pitchFamily="34" charset="0"/>
              <a:buChar char="•"/>
            </a:pPr>
            <a:r>
              <a:rPr lang="en-US" sz="1800" dirty="0">
                <a:latin typeface="+mj-lt"/>
              </a:rPr>
              <a:t>Not necessarily connected by love</a:t>
            </a:r>
          </a:p>
          <a:p>
            <a:pPr marL="285750" indent="-285750">
              <a:buFont typeface="Arial" panose="020B0604020202020204" pitchFamily="34" charset="0"/>
              <a:buChar char="•"/>
            </a:pPr>
            <a:r>
              <a:rPr lang="en-US" sz="1800" dirty="0">
                <a:latin typeface="+mj-lt"/>
              </a:rPr>
              <a:t>Physical interactions</a:t>
            </a:r>
          </a:p>
        </p:txBody>
      </p:sp>
      <p:graphicFrame>
        <p:nvGraphicFramePr>
          <p:cNvPr id="8" name="Content Placeholder 7">
            <a:extLst>
              <a:ext uri="{FF2B5EF4-FFF2-40B4-BE49-F238E27FC236}">
                <a16:creationId xmlns:a16="http://schemas.microsoft.com/office/drawing/2014/main" id="{B81398F2-3360-4B2D-03F4-1664E752A1A9}"/>
              </a:ext>
            </a:extLst>
          </p:cNvPr>
          <p:cNvGraphicFramePr>
            <a:graphicFrameLocks noGrp="1"/>
          </p:cNvGraphicFramePr>
          <p:nvPr>
            <p:ph idx="1"/>
            <p:extLst>
              <p:ext uri="{D42A27DB-BD31-4B8C-83A1-F6EECF244321}">
                <p14:modId xmlns:p14="http://schemas.microsoft.com/office/powerpoint/2010/main" val="1486622"/>
              </p:ext>
            </p:extLst>
          </p:nvPr>
        </p:nvGraphicFramePr>
        <p:xfrm>
          <a:off x="4076649" y="1717964"/>
          <a:ext cx="4886757" cy="482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5E1E76B-77BA-9145-DE84-2B6867D91B5F}"/>
              </a:ext>
            </a:extLst>
          </p:cNvPr>
          <p:cNvSpPr txBox="1"/>
          <p:nvPr/>
        </p:nvSpPr>
        <p:spPr>
          <a:xfrm>
            <a:off x="4391045" y="827515"/>
            <a:ext cx="4257964" cy="707886"/>
          </a:xfrm>
          <a:prstGeom prst="rect">
            <a:avLst/>
          </a:prstGeom>
          <a:noFill/>
        </p:spPr>
        <p:txBody>
          <a:bodyPr wrap="square" rtlCol="0">
            <a:spAutoFit/>
          </a:bodyPr>
          <a:lstStyle/>
          <a:p>
            <a:pPr algn="ctr"/>
            <a:r>
              <a:rPr lang="en-US" sz="2000" b="1" dirty="0">
                <a:latin typeface="+mj-lt"/>
              </a:rPr>
              <a:t>Commandments grouped – </a:t>
            </a:r>
          </a:p>
          <a:p>
            <a:pPr algn="ctr"/>
            <a:r>
              <a:rPr lang="en-US" sz="2000" b="1" dirty="0">
                <a:latin typeface="+mj-lt"/>
              </a:rPr>
              <a:t>Starting small, then expanding outward</a:t>
            </a:r>
          </a:p>
        </p:txBody>
      </p:sp>
    </p:spTree>
    <p:extLst>
      <p:ext uri="{BB962C8B-B14F-4D97-AF65-F5344CB8AC3E}">
        <p14:creationId xmlns:p14="http://schemas.microsoft.com/office/powerpoint/2010/main" val="131593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FAB2E-9215-400F-B8DA-041EFA24FE75}"/>
              </a:ext>
            </a:extLst>
          </p:cNvPr>
          <p:cNvSpPr>
            <a:spLocks noGrp="1"/>
          </p:cNvSpPr>
          <p:nvPr>
            <p:ph type="title"/>
          </p:nvPr>
        </p:nvSpPr>
        <p:spPr>
          <a:xfrm>
            <a:off x="628650" y="0"/>
            <a:ext cx="7886700" cy="1036498"/>
          </a:xfrm>
        </p:spPr>
        <p:txBody>
          <a:bodyPr>
            <a:noAutofit/>
          </a:bodyPr>
          <a:lstStyle/>
          <a:p>
            <a:r>
              <a:rPr lang="en-US" sz="4800" b="1" u="sng" dirty="0">
                <a:latin typeface="Bahnschrift" panose="020B0502040204020203" pitchFamily="34" charset="0"/>
              </a:rPr>
              <a:t>READ: EXODUS 20:12</a:t>
            </a:r>
          </a:p>
        </p:txBody>
      </p:sp>
      <p:sp>
        <p:nvSpPr>
          <p:cNvPr id="7" name="Content Placeholder 6">
            <a:extLst>
              <a:ext uri="{FF2B5EF4-FFF2-40B4-BE49-F238E27FC236}">
                <a16:creationId xmlns:a16="http://schemas.microsoft.com/office/drawing/2014/main" id="{DD20AD67-BF94-45F7-81ED-141C58FCDABF}"/>
              </a:ext>
            </a:extLst>
          </p:cNvPr>
          <p:cNvSpPr>
            <a:spLocks noGrp="1"/>
          </p:cNvSpPr>
          <p:nvPr>
            <p:ph idx="1"/>
          </p:nvPr>
        </p:nvSpPr>
        <p:spPr>
          <a:xfrm>
            <a:off x="457200" y="1036498"/>
            <a:ext cx="8229600" cy="5135702"/>
          </a:xfrm>
        </p:spPr>
        <p:txBody>
          <a:bodyPr>
            <a:noAutofit/>
          </a:bodyPr>
          <a:lstStyle/>
          <a:p>
            <a:pPr marL="0" indent="0">
              <a:buNone/>
            </a:pPr>
            <a:r>
              <a:rPr lang="en-US" b="1" i="0" baseline="30000" dirty="0">
                <a:solidFill>
                  <a:srgbClr val="000000"/>
                </a:solidFill>
                <a:effectLst/>
                <a:latin typeface="system-ui"/>
              </a:rPr>
              <a:t>12 </a:t>
            </a:r>
            <a:r>
              <a:rPr lang="en-US" b="0" i="0" dirty="0">
                <a:solidFill>
                  <a:srgbClr val="000000"/>
                </a:solidFill>
                <a:effectLst/>
                <a:latin typeface="system-ui"/>
              </a:rPr>
              <a:t>Honor your father and your mother so that your life will be long on the fertile land that the </a:t>
            </a:r>
            <a:r>
              <a:rPr lang="en-US" b="0" i="0" cap="small" dirty="0">
                <a:solidFill>
                  <a:srgbClr val="000000"/>
                </a:solidFill>
                <a:effectLst/>
                <a:latin typeface="system-ui"/>
              </a:rPr>
              <a:t>Lord</a:t>
            </a:r>
            <a:r>
              <a:rPr lang="en-US" b="0" i="0" dirty="0">
                <a:solidFill>
                  <a:srgbClr val="000000"/>
                </a:solidFill>
                <a:effectLst/>
                <a:latin typeface="system-ui"/>
              </a:rPr>
              <a:t> your God is giving you.</a:t>
            </a:r>
          </a:p>
          <a:p>
            <a:pPr marL="0" indent="0">
              <a:buNone/>
            </a:pP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a:p>
            <a:pPr marL="0" indent="0">
              <a:buNone/>
            </a:pPr>
            <a:r>
              <a:rPr lang="en-US" dirty="0">
                <a:latin typeface="Arial Rounded MT Bold" panose="020F0704030504030204" pitchFamily="34" charset="0"/>
              </a:rPr>
              <a:t>Topics for our class today:</a:t>
            </a:r>
          </a:p>
          <a:p>
            <a:pPr marL="971539" lvl="1" indent="-514350">
              <a:buFont typeface="+mj-lt"/>
              <a:buAutoNum type="arabicPeriod"/>
            </a:pPr>
            <a:r>
              <a:rPr lang="en-US" dirty="0">
                <a:latin typeface="Arial Rounded MT Bold" panose="020F0704030504030204" pitchFamily="34" charset="0"/>
              </a:rPr>
              <a:t>What does it mean to honor someone?</a:t>
            </a:r>
          </a:p>
          <a:p>
            <a:pPr marL="971539" lvl="1" indent="-514350">
              <a:buFont typeface="+mj-lt"/>
              <a:buAutoNum type="arabicPeriod"/>
            </a:pPr>
            <a:r>
              <a:rPr lang="en-US" dirty="0">
                <a:latin typeface="Arial Rounded MT Bold" panose="020F0704030504030204" pitchFamily="34" charset="0"/>
              </a:rPr>
              <a:t>What was God’s purpose regarding this commandment for His People at Mt Sinai?</a:t>
            </a:r>
          </a:p>
          <a:p>
            <a:pPr marL="971539" lvl="1" indent="-514350">
              <a:buFont typeface="+mj-lt"/>
              <a:buAutoNum type="arabicPeriod"/>
            </a:pPr>
            <a:r>
              <a:rPr lang="en-US" dirty="0">
                <a:latin typeface="Arial Rounded MT Bold" panose="020F0704030504030204" pitchFamily="34" charset="0"/>
              </a:rPr>
              <a:t>What does God want us to learn / know / do today?</a:t>
            </a:r>
          </a:p>
          <a:p>
            <a:pPr marL="457189" lvl="1" indent="0">
              <a:buNone/>
            </a:pPr>
            <a:endParaRPr lang="en-US" dirty="0">
              <a:latin typeface="Arial Rounded MT Bold" panose="020F0704030504030204" pitchFamily="34" charset="0"/>
            </a:endParaRPr>
          </a:p>
        </p:txBody>
      </p:sp>
      <p:sp>
        <p:nvSpPr>
          <p:cNvPr id="4" name="Footer Placeholder 3">
            <a:extLst>
              <a:ext uri="{FF2B5EF4-FFF2-40B4-BE49-F238E27FC236}">
                <a16:creationId xmlns:a16="http://schemas.microsoft.com/office/drawing/2014/main" id="{6BED35D5-B86B-47A7-BC9A-1420C7B16C15}"/>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175DD6BA-5A88-41BA-BDF8-4298C499EE26}"/>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9808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72756" y="3999346"/>
            <a:ext cx="8780016" cy="1005304"/>
          </a:xfrm>
        </p:spPr>
        <p:txBody>
          <a:bodyPr>
            <a:normAutofit fontScale="90000"/>
          </a:bodyPr>
          <a:lstStyle/>
          <a:p>
            <a:r>
              <a:rPr lang="en-US" sz="4400" b="1" dirty="0">
                <a:solidFill>
                  <a:schemeClr val="tx1"/>
                </a:solidFill>
                <a:latin typeface="+mj-lt"/>
              </a:rPr>
              <a:t>What does it mean to HONOR your father and mother?</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864825"/>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9176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fontScale="90000"/>
          </a:bodyPr>
          <a:lstStyle/>
          <a:p>
            <a:r>
              <a:rPr lang="en-US" sz="3600" b="1" dirty="0">
                <a:latin typeface="+mj-lt"/>
              </a:rPr>
              <a:t>Commandment 5 – </a:t>
            </a:r>
            <a:br>
              <a:rPr lang="en-US" sz="3600" b="1" dirty="0">
                <a:latin typeface="+mj-lt"/>
              </a:rPr>
            </a:br>
            <a:r>
              <a:rPr lang="en-US" sz="3600" b="1" dirty="0">
                <a:latin typeface="+mj-lt"/>
              </a:rPr>
              <a:t>Honor Your Father and Mother</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9572"/>
            <a:ext cx="8791956" cy="5427147"/>
          </a:xfrm>
        </p:spPr>
        <p:txBody>
          <a:bodyPr>
            <a:normAutofit fontScale="92500" lnSpcReduction="10000"/>
          </a:bodyPr>
          <a:lstStyle/>
          <a:p>
            <a:pPr marL="0" indent="0">
              <a:buNone/>
            </a:pPr>
            <a:r>
              <a:rPr lang="en-US" sz="3200" b="1" dirty="0">
                <a:latin typeface="+mj-lt"/>
              </a:rPr>
              <a:t>What does the text say?</a:t>
            </a:r>
          </a:p>
          <a:p>
            <a:pPr marL="0" indent="0">
              <a:buNone/>
            </a:pPr>
            <a:r>
              <a:rPr lang="en-US" sz="2600" b="1" dirty="0">
                <a:latin typeface="+mj-lt"/>
              </a:rPr>
              <a:t>Exodus 20:12</a:t>
            </a:r>
          </a:p>
          <a:p>
            <a:r>
              <a:rPr lang="en-US" sz="2400" dirty="0">
                <a:latin typeface="+mj-lt"/>
              </a:rPr>
              <a:t>12 Honor your father and your mother so that your life will be long on the fertile land that the Lord your God is giving you.</a:t>
            </a:r>
          </a:p>
          <a:p>
            <a:endParaRPr lang="en-US" sz="2000" dirty="0">
              <a:latin typeface="+mj-lt"/>
            </a:endParaRPr>
          </a:p>
          <a:p>
            <a:pPr marL="0" indent="0">
              <a:buNone/>
            </a:pPr>
            <a:r>
              <a:rPr lang="en-US" sz="2600" b="1" dirty="0" err="1">
                <a:latin typeface="+mj-lt"/>
              </a:rPr>
              <a:t>Deut</a:t>
            </a:r>
            <a:r>
              <a:rPr lang="en-US" sz="2600" b="1" dirty="0">
                <a:latin typeface="+mj-lt"/>
              </a:rPr>
              <a:t> 5:16</a:t>
            </a:r>
          </a:p>
          <a:p>
            <a:r>
              <a:rPr lang="en-US" sz="2400" dirty="0">
                <a:latin typeface="+mj-lt"/>
              </a:rPr>
              <a:t>16 Honor your father and your mother, exactly as the Lord your God requires, so that your life will be long and so that things will go well for you on the fertile land that the Lord your God is giving you.</a:t>
            </a:r>
          </a:p>
          <a:p>
            <a:endParaRPr lang="en-US" sz="2400" dirty="0">
              <a:latin typeface="+mj-lt"/>
            </a:endParaRPr>
          </a:p>
          <a:p>
            <a:pPr marL="0" lvl="0" indent="0">
              <a:buNone/>
            </a:pPr>
            <a:r>
              <a:rPr lang="en-US" sz="2600" b="1" dirty="0">
                <a:solidFill>
                  <a:srgbClr val="4A3A1C"/>
                </a:solidFill>
                <a:latin typeface="Baskerville Old Face"/>
              </a:rPr>
              <a:t>Eph 6:1-3</a:t>
            </a:r>
          </a:p>
          <a:p>
            <a:pPr lvl="0"/>
            <a:r>
              <a:rPr lang="en-US" sz="2400" dirty="0">
                <a:solidFill>
                  <a:srgbClr val="000000"/>
                </a:solidFill>
                <a:latin typeface="+mj-lt"/>
              </a:rPr>
              <a:t>As for children, obey your parents in the Lord, because it is right. </a:t>
            </a:r>
          </a:p>
          <a:p>
            <a:pPr lvl="0"/>
            <a:r>
              <a:rPr lang="en-US" sz="2400" b="1" baseline="30000" dirty="0">
                <a:solidFill>
                  <a:srgbClr val="000000"/>
                </a:solidFill>
                <a:latin typeface="+mj-lt"/>
              </a:rPr>
              <a:t>2 </a:t>
            </a:r>
            <a:r>
              <a:rPr lang="en-US" sz="2400" dirty="0">
                <a:solidFill>
                  <a:srgbClr val="000000"/>
                </a:solidFill>
                <a:latin typeface="+mj-lt"/>
              </a:rPr>
              <a:t>The commandment </a:t>
            </a:r>
            <a:r>
              <a:rPr lang="en-US" sz="2400" i="1" dirty="0">
                <a:solidFill>
                  <a:srgbClr val="000000"/>
                </a:solidFill>
                <a:latin typeface="+mj-lt"/>
              </a:rPr>
              <a:t>Honor your father and mother</a:t>
            </a:r>
            <a:r>
              <a:rPr lang="en-US" sz="2400" dirty="0">
                <a:solidFill>
                  <a:srgbClr val="000000"/>
                </a:solidFill>
                <a:latin typeface="+mj-lt"/>
              </a:rPr>
              <a:t> is the first one with a promise attached: </a:t>
            </a:r>
            <a:r>
              <a:rPr lang="en-US" sz="2400" b="1" baseline="30000" dirty="0">
                <a:solidFill>
                  <a:srgbClr val="000000"/>
                </a:solidFill>
                <a:latin typeface="+mj-lt"/>
              </a:rPr>
              <a:t>3 </a:t>
            </a:r>
            <a:r>
              <a:rPr lang="en-US" sz="2400" i="1" dirty="0">
                <a:solidFill>
                  <a:srgbClr val="000000"/>
                </a:solidFill>
                <a:latin typeface="+mj-lt"/>
              </a:rPr>
              <a:t>so that things will go well for you, and you will live for a long time in the land</a:t>
            </a:r>
            <a:r>
              <a:rPr lang="en-US" sz="2400" dirty="0">
                <a:solidFill>
                  <a:srgbClr val="000000"/>
                </a:solidFill>
                <a:latin typeface="+mj-lt"/>
              </a:rPr>
              <a:t>.</a:t>
            </a:r>
            <a:endParaRPr lang="en-US" sz="2400"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5605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770969"/>
          </a:xfrm>
        </p:spPr>
        <p:txBody>
          <a:bodyPr>
            <a:normAutofit/>
          </a:bodyPr>
          <a:lstStyle/>
          <a:p>
            <a:r>
              <a:rPr lang="en-US" sz="3600" b="1" dirty="0">
                <a:latin typeface="+mj-lt"/>
              </a:rPr>
              <a:t>What does “</a:t>
            </a:r>
            <a:r>
              <a:rPr lang="en-US" sz="3600" b="1" dirty="0"/>
              <a:t>Honor” mean?</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6022" y="765471"/>
            <a:ext cx="8791956" cy="5724393"/>
          </a:xfrm>
        </p:spPr>
        <p:txBody>
          <a:bodyPr>
            <a:normAutofit/>
          </a:bodyPr>
          <a:lstStyle/>
          <a:p>
            <a:pPr marL="0" indent="0">
              <a:buNone/>
            </a:pPr>
            <a:r>
              <a:rPr lang="en-US" sz="2400" b="1" dirty="0">
                <a:latin typeface="+mj-lt"/>
              </a:rPr>
              <a:t>Exodus 20:12 (NASB) – Strong’s Concordance </a:t>
            </a:r>
          </a:p>
          <a:p>
            <a:r>
              <a:rPr lang="en-US" sz="2000" b="1" dirty="0">
                <a:latin typeface="+mj-lt"/>
              </a:rPr>
              <a:t>Original Word: </a:t>
            </a:r>
            <a:r>
              <a:rPr lang="en-US" sz="2000" dirty="0">
                <a:latin typeface="+mj-lt"/>
              </a:rPr>
              <a:t>(</a:t>
            </a:r>
            <a:r>
              <a:rPr lang="en-US" sz="2000" dirty="0" err="1">
                <a:latin typeface="+mj-lt"/>
                <a:hlinkClick r:id="rId2" tooltip="kab·Bed:  Honor "/>
              </a:rPr>
              <a:t>kab·bêḏ</a:t>
            </a:r>
            <a:r>
              <a:rPr lang="en-US" sz="2000" dirty="0">
                <a:latin typeface="+mj-lt"/>
              </a:rPr>
              <a:t>) </a:t>
            </a:r>
            <a:r>
              <a:rPr lang="he-IL" sz="2000" dirty="0">
                <a:latin typeface="+mj-lt"/>
              </a:rPr>
              <a:t>כַּבֵּ֥ד</a:t>
            </a:r>
            <a:endParaRPr lang="en-US" sz="2000" dirty="0">
              <a:latin typeface="+mj-lt"/>
            </a:endParaRPr>
          </a:p>
          <a:p>
            <a:r>
              <a:rPr lang="en-US" sz="2000" b="1" dirty="0">
                <a:latin typeface="+mj-lt"/>
              </a:rPr>
              <a:t>NASB Translation -</a:t>
            </a:r>
            <a:r>
              <a:rPr lang="en-US" sz="2000" dirty="0">
                <a:latin typeface="+mj-lt"/>
              </a:rPr>
              <a:t>  to be heavy, weighty, or burdensome</a:t>
            </a:r>
          </a:p>
          <a:p>
            <a:pPr lvl="1"/>
            <a:r>
              <a:rPr lang="en-US" sz="1800" dirty="0">
                <a:latin typeface="+mj-lt"/>
              </a:rPr>
              <a:t>to get glory for oneself | to </a:t>
            </a:r>
            <a:r>
              <a:rPr lang="en-US" sz="1800" dirty="0" err="1">
                <a:latin typeface="+mj-lt"/>
              </a:rPr>
              <a:t>honour</a:t>
            </a:r>
            <a:r>
              <a:rPr lang="en-US" sz="1800" dirty="0">
                <a:latin typeface="+mj-lt"/>
              </a:rPr>
              <a:t> oneself</a:t>
            </a:r>
            <a:endParaRPr lang="en-US" sz="1800" b="1" dirty="0">
              <a:latin typeface="+mj-lt"/>
            </a:endParaRPr>
          </a:p>
          <a:p>
            <a:pPr lvl="1"/>
            <a:r>
              <a:rPr lang="en-US" sz="1800" dirty="0">
                <a:latin typeface="+mj-lt"/>
              </a:rPr>
              <a:t>to make </a:t>
            </a:r>
            <a:r>
              <a:rPr lang="en-US" sz="1800" dirty="0" err="1">
                <a:latin typeface="+mj-lt"/>
              </a:rPr>
              <a:t>honourable</a:t>
            </a:r>
            <a:r>
              <a:rPr lang="en-US" sz="1800" dirty="0">
                <a:latin typeface="+mj-lt"/>
              </a:rPr>
              <a:t>, glorify | to cause to be </a:t>
            </a:r>
            <a:r>
              <a:rPr lang="en-US" sz="1800" dirty="0" err="1">
                <a:latin typeface="+mj-lt"/>
              </a:rPr>
              <a:t>honoured</a:t>
            </a:r>
            <a:r>
              <a:rPr lang="en-US" sz="1800" dirty="0">
                <a:latin typeface="+mj-lt"/>
              </a:rPr>
              <a:t> </a:t>
            </a:r>
          </a:p>
          <a:p>
            <a:pPr lvl="1"/>
            <a:r>
              <a:rPr lang="en-US" sz="1800" dirty="0">
                <a:latin typeface="+mj-lt"/>
              </a:rPr>
              <a:t>to be made </a:t>
            </a:r>
            <a:r>
              <a:rPr lang="en-US" sz="1800" dirty="0" err="1">
                <a:latin typeface="+mj-lt"/>
              </a:rPr>
              <a:t>honourable</a:t>
            </a:r>
            <a:r>
              <a:rPr lang="en-US" sz="1800" dirty="0">
                <a:latin typeface="+mj-lt"/>
              </a:rPr>
              <a:t>, be </a:t>
            </a:r>
            <a:r>
              <a:rPr lang="en-US" sz="1800" dirty="0" err="1">
                <a:latin typeface="+mj-lt"/>
              </a:rPr>
              <a:t>honoured</a:t>
            </a:r>
            <a:r>
              <a:rPr lang="en-US" sz="1800" dirty="0">
                <a:latin typeface="+mj-lt"/>
              </a:rPr>
              <a:t> </a:t>
            </a:r>
          </a:p>
          <a:p>
            <a:r>
              <a:rPr lang="en-US" sz="2000" b="1" dirty="0">
                <a:latin typeface="+mj-lt"/>
              </a:rPr>
              <a:t>Interesting uses of the word in nearby scripture</a:t>
            </a:r>
          </a:p>
          <a:p>
            <a:pPr lvl="1"/>
            <a:r>
              <a:rPr lang="en-US" sz="1800" b="1" dirty="0">
                <a:solidFill>
                  <a:srgbClr val="FF0000"/>
                </a:solidFill>
                <a:latin typeface="+mj-lt"/>
              </a:rPr>
              <a:t>Negative Context</a:t>
            </a:r>
          </a:p>
          <a:p>
            <a:pPr lvl="2"/>
            <a:r>
              <a:rPr lang="en-US" sz="1600" dirty="0">
                <a:latin typeface="+mj-lt"/>
              </a:rPr>
              <a:t>Ex. 8:15,32; 9:34; 10:1 – “But when Pharaoh saw that there was respite, he </a:t>
            </a:r>
            <a:r>
              <a:rPr lang="en-US" sz="1600" dirty="0">
                <a:highlight>
                  <a:srgbClr val="00FF00"/>
                </a:highlight>
                <a:latin typeface="+mj-lt"/>
              </a:rPr>
              <a:t>hardened</a:t>
            </a:r>
            <a:r>
              <a:rPr lang="en-US" sz="1600" dirty="0">
                <a:latin typeface="+mj-lt"/>
              </a:rPr>
              <a:t> his heart, and hearkened not unto them; as the LORD had said”</a:t>
            </a:r>
          </a:p>
          <a:p>
            <a:pPr lvl="2"/>
            <a:r>
              <a:rPr lang="en-US" sz="1600" dirty="0">
                <a:latin typeface="+mj-lt"/>
              </a:rPr>
              <a:t>Nehemiah 5:18 – “because the bondage was </a:t>
            </a:r>
            <a:r>
              <a:rPr lang="en-US" sz="1600" dirty="0">
                <a:highlight>
                  <a:srgbClr val="00FF00"/>
                </a:highlight>
                <a:latin typeface="+mj-lt"/>
              </a:rPr>
              <a:t>heavy</a:t>
            </a:r>
            <a:r>
              <a:rPr lang="en-US" sz="1600" dirty="0">
                <a:latin typeface="+mj-lt"/>
              </a:rPr>
              <a:t> upon this people.”</a:t>
            </a:r>
          </a:p>
          <a:p>
            <a:pPr lvl="1"/>
            <a:r>
              <a:rPr lang="en-US" sz="1800" b="1" dirty="0">
                <a:solidFill>
                  <a:srgbClr val="0070C0"/>
                </a:solidFill>
              </a:rPr>
              <a:t>Positive</a:t>
            </a:r>
            <a:r>
              <a:rPr lang="en-US" sz="1800" b="1" dirty="0">
                <a:solidFill>
                  <a:srgbClr val="FF0000"/>
                </a:solidFill>
              </a:rPr>
              <a:t> </a:t>
            </a:r>
            <a:r>
              <a:rPr lang="en-US" sz="1800" b="1" dirty="0">
                <a:solidFill>
                  <a:srgbClr val="0070C0"/>
                </a:solidFill>
              </a:rPr>
              <a:t>Context</a:t>
            </a:r>
          </a:p>
          <a:p>
            <a:pPr lvl="2"/>
            <a:r>
              <a:rPr lang="en-US" sz="1600" dirty="0">
                <a:latin typeface="+mj-lt"/>
              </a:rPr>
              <a:t>Ex. 14:4, 17,18 – “that I am the LORD, when I am </a:t>
            </a:r>
            <a:r>
              <a:rPr lang="en-US" sz="1600" dirty="0">
                <a:highlight>
                  <a:srgbClr val="00FF00"/>
                </a:highlight>
                <a:latin typeface="+mj-lt"/>
              </a:rPr>
              <a:t>honored</a:t>
            </a:r>
            <a:r>
              <a:rPr lang="en-US" sz="1600" dirty="0">
                <a:latin typeface="+mj-lt"/>
              </a:rPr>
              <a:t> through Pharaoh,”</a:t>
            </a:r>
          </a:p>
          <a:p>
            <a:pPr lvl="2"/>
            <a:r>
              <a:rPr lang="en-US" sz="1600" dirty="0">
                <a:latin typeface="+mj-lt"/>
              </a:rPr>
              <a:t>Isaiah 24:15 – “Therefore </a:t>
            </a:r>
            <a:r>
              <a:rPr lang="en-US" sz="1600" dirty="0">
                <a:highlight>
                  <a:srgbClr val="00FF00"/>
                </a:highlight>
                <a:latin typeface="+mj-lt"/>
              </a:rPr>
              <a:t>glorify</a:t>
            </a:r>
            <a:r>
              <a:rPr lang="en-US" sz="1600" dirty="0">
                <a:latin typeface="+mj-lt"/>
              </a:rPr>
              <a:t> the LORD”</a:t>
            </a:r>
          </a:p>
          <a:p>
            <a:r>
              <a:rPr lang="en-US" sz="2000" b="1" dirty="0">
                <a:latin typeface="+mj-lt"/>
              </a:rPr>
              <a:t>Possible interpretation of “honor” here</a:t>
            </a:r>
          </a:p>
          <a:p>
            <a:pPr lvl="1"/>
            <a:r>
              <a:rPr lang="en-US" sz="1800" dirty="0">
                <a:latin typeface="+mj-lt"/>
              </a:rPr>
              <a:t>Give extra weight to your mother and father and what they say?</a:t>
            </a:r>
          </a:p>
          <a:p>
            <a:pPr lvl="1"/>
            <a:r>
              <a:rPr lang="en-US" sz="1800" dirty="0">
                <a:latin typeface="+mj-lt"/>
              </a:rPr>
              <a:t>What do you all think?</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307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3805382"/>
            <a:ext cx="8780016" cy="1163585"/>
          </a:xfrm>
        </p:spPr>
        <p:txBody>
          <a:bodyPr>
            <a:normAutofit fontScale="90000"/>
          </a:bodyPr>
          <a:lstStyle/>
          <a:p>
            <a:r>
              <a:rPr lang="en-US" sz="4400" b="1" dirty="0">
                <a:solidFill>
                  <a:schemeClr val="tx1"/>
                </a:solidFill>
                <a:latin typeface="+mj-lt"/>
              </a:rPr>
              <a:t>What </a:t>
            </a:r>
            <a:r>
              <a:rPr lang="en-US" b="1" dirty="0">
                <a:solidFill>
                  <a:schemeClr val="tx1"/>
                </a:solidFill>
              </a:rPr>
              <a:t>does God want his people to understand regarding parents at </a:t>
            </a:r>
            <a:r>
              <a:rPr lang="en-US" sz="4400" b="1" dirty="0">
                <a:solidFill>
                  <a:schemeClr val="tx1"/>
                </a:solidFill>
                <a:latin typeface="+mj-lt"/>
              </a:rPr>
              <a:t>Mt. Sinai?</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9931" y="4949719"/>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108298985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230e9df3-be65-4c73-a93b-d1236ebd677e"/>
    <ds:schemaRef ds:uri="http://purl.org/dc/terms/"/>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3073</TotalTime>
  <Words>1934</Words>
  <Application>Microsoft Office PowerPoint</Application>
  <PresentationFormat>On-screen Show (4:3)</PresentationFormat>
  <Paragraphs>241</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Rounded MT Bold</vt:lpstr>
      <vt:lpstr>Bahnschrift</vt:lpstr>
      <vt:lpstr>Baskerville</vt:lpstr>
      <vt:lpstr>Baskerville Old Face</vt:lpstr>
      <vt:lpstr>Calibri</vt:lpstr>
      <vt:lpstr>Gill Sans Light</vt:lpstr>
      <vt:lpstr>Gill Sans Nova</vt:lpstr>
      <vt:lpstr>Gill Sans Nova Light</vt:lpstr>
      <vt:lpstr>system-ui</vt:lpstr>
      <vt:lpstr>Office Theme</vt:lpstr>
      <vt:lpstr>Ten Words</vt:lpstr>
      <vt:lpstr>Ten Words: Class Schedule</vt:lpstr>
      <vt:lpstr>Brief Review</vt:lpstr>
      <vt:lpstr>10 Commandments - Visually</vt:lpstr>
      <vt:lpstr>READ: EXODUS 20:12</vt:lpstr>
      <vt:lpstr>What does it mean to HONOR your father and mother?</vt:lpstr>
      <vt:lpstr>Commandment 5 –  Honor Your Father and Mother</vt:lpstr>
      <vt:lpstr>What does “Honor” mean?</vt:lpstr>
      <vt:lpstr>What does God want his people to understand regarding parents at Mt. Sinai?</vt:lpstr>
      <vt:lpstr>God’s Desire for Honor –  For Him and For Parents</vt:lpstr>
      <vt:lpstr>God’s Direction for Parents -    Old Testament Examples</vt:lpstr>
      <vt:lpstr>God’s Direction for Parents -    Old Testament Examples</vt:lpstr>
      <vt:lpstr>How can we apply honor our parents  to our lives today?</vt:lpstr>
      <vt:lpstr>God’s Direction for Parents -    New Testament Examples</vt:lpstr>
      <vt:lpstr>God’s Direction for Parents -    New Testament Examples</vt:lpstr>
      <vt:lpstr>What About Us Today? - Negative</vt:lpstr>
      <vt:lpstr>What About Us Today? - Positive</vt:lpstr>
      <vt:lpstr>Ten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26</cp:revision>
  <cp:lastPrinted>2023-01-29T03:56:43Z</cp:lastPrinted>
  <dcterms:created xsi:type="dcterms:W3CDTF">2023-01-18T13:53:31Z</dcterms:created>
  <dcterms:modified xsi:type="dcterms:W3CDTF">2023-02-11T22:36:20Z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