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6"/>
  </p:notesMasterIdLst>
  <p:handoutMasterIdLst>
    <p:handoutMasterId r:id="rId17"/>
  </p:handoutMasterIdLst>
  <p:sldIdLst>
    <p:sldId id="256" r:id="rId2"/>
    <p:sldId id="260" r:id="rId3"/>
    <p:sldId id="268" r:id="rId4"/>
    <p:sldId id="277" r:id="rId5"/>
    <p:sldId id="276" r:id="rId6"/>
    <p:sldId id="279" r:id="rId7"/>
    <p:sldId id="280" r:id="rId8"/>
    <p:sldId id="265" r:id="rId9"/>
    <p:sldId id="281" r:id="rId10"/>
    <p:sldId id="261" r:id="rId11"/>
    <p:sldId id="275" r:id="rId12"/>
    <p:sldId id="284" r:id="rId13"/>
    <p:sldId id="285" r:id="rId14"/>
    <p:sldId id="264" r:id="rId15"/>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27"/>
    <p:restoredTop sz="94666"/>
  </p:normalViewPr>
  <p:slideViewPr>
    <p:cSldViewPr snapToGrid="0" snapToObjects="1" showGuides="1">
      <p:cViewPr varScale="1">
        <p:scale>
          <a:sx n="98" d="100"/>
          <a:sy n="98" d="100"/>
        </p:scale>
        <p:origin x="552" y="184"/>
      </p:cViewPr>
      <p:guideLst>
        <p:guide orient="horz" pos="2160"/>
        <p:guide pos="2880"/>
      </p:guideLst>
    </p:cSldViewPr>
  </p:slideViewPr>
  <p:notesTextViewPr>
    <p:cViewPr>
      <p:scale>
        <a:sx n="1" d="1"/>
        <a:sy n="1" d="1"/>
      </p:scale>
      <p:origin x="0" y="0"/>
    </p:cViewPr>
  </p:notesTextViewPr>
  <p:sorterViewPr>
    <p:cViewPr>
      <p:scale>
        <a:sx n="130" d="100"/>
        <a:sy n="13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3ED9D439-24FF-AC40-A24F-C8861CFFCB55}" type="datetimeFigureOut">
              <a:rPr lang="en-US" smtClean="0"/>
              <a:t>3/18/23</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A4CCFB02-4125-D844-8655-2C4215D531A1}" type="slidenum">
              <a:rPr lang="en-US" smtClean="0"/>
              <a:t>‹#›</a:t>
            </a:fld>
            <a:endParaRPr lang="en-US"/>
          </a:p>
        </p:txBody>
      </p:sp>
    </p:spTree>
    <p:extLst>
      <p:ext uri="{BB962C8B-B14F-4D97-AF65-F5344CB8AC3E}">
        <p14:creationId xmlns:p14="http://schemas.microsoft.com/office/powerpoint/2010/main" val="2264890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DB46EFE2-1AC6-CF46-9661-720FC5C41EE4}" type="datetimeFigureOut">
              <a:rPr lang="en-US" smtClean="0"/>
              <a:t>3/18/23</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1BEF816C-8543-2549-8B50-C9067B8AF41D}" type="slidenum">
              <a:rPr lang="en-US" smtClean="0"/>
              <a:t>‹#›</a:t>
            </a:fld>
            <a:endParaRPr lang="en-US"/>
          </a:p>
        </p:txBody>
      </p:sp>
    </p:spTree>
    <p:extLst>
      <p:ext uri="{BB962C8B-B14F-4D97-AF65-F5344CB8AC3E}">
        <p14:creationId xmlns:p14="http://schemas.microsoft.com/office/powerpoint/2010/main" val="216413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2463B37-5111-9C4C-821E-181E4FE518D8}" type="datetimeFigureOut">
              <a:rPr lang="en-US" smtClean="0"/>
              <a:t>3/18/23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2790C-74F3-1E4D-A81F-837FA93189E4}" type="slidenum">
              <a:rPr lang="en-US" smtClean="0"/>
              <a:t>‹#›</a:t>
            </a:fld>
            <a:endParaRPr lang="en-US"/>
          </a:p>
        </p:txBody>
      </p:sp>
    </p:spTree>
    <p:extLst>
      <p:ext uri="{BB962C8B-B14F-4D97-AF65-F5344CB8AC3E}">
        <p14:creationId xmlns:p14="http://schemas.microsoft.com/office/powerpoint/2010/main" val="1897447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463B37-5111-9C4C-821E-181E4FE518D8}" type="datetimeFigureOut">
              <a:rPr lang="en-US" smtClean="0"/>
              <a:t>3/18/23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2790C-74F3-1E4D-A81F-837FA93189E4}" type="slidenum">
              <a:rPr lang="en-US" smtClean="0"/>
              <a:t>‹#›</a:t>
            </a:fld>
            <a:endParaRPr lang="en-US"/>
          </a:p>
        </p:txBody>
      </p:sp>
    </p:spTree>
    <p:extLst>
      <p:ext uri="{BB962C8B-B14F-4D97-AF65-F5344CB8AC3E}">
        <p14:creationId xmlns:p14="http://schemas.microsoft.com/office/powerpoint/2010/main" val="200853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463B37-5111-9C4C-821E-181E4FE518D8}" type="datetimeFigureOut">
              <a:rPr lang="en-US" smtClean="0"/>
              <a:t>3/18/23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2790C-74F3-1E4D-A81F-837FA93189E4}" type="slidenum">
              <a:rPr lang="en-US" smtClean="0"/>
              <a:t>‹#›</a:t>
            </a:fld>
            <a:endParaRPr lang="en-US"/>
          </a:p>
        </p:txBody>
      </p:sp>
    </p:spTree>
    <p:extLst>
      <p:ext uri="{BB962C8B-B14F-4D97-AF65-F5344CB8AC3E}">
        <p14:creationId xmlns:p14="http://schemas.microsoft.com/office/powerpoint/2010/main" val="2052889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463B37-5111-9C4C-821E-181E4FE518D8}" type="datetimeFigureOut">
              <a:rPr lang="en-US" smtClean="0"/>
              <a:t>3/18/23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2790C-74F3-1E4D-A81F-837FA93189E4}" type="slidenum">
              <a:rPr lang="en-US" smtClean="0"/>
              <a:t>‹#›</a:t>
            </a:fld>
            <a:endParaRPr lang="en-US"/>
          </a:p>
        </p:txBody>
      </p:sp>
    </p:spTree>
    <p:extLst>
      <p:ext uri="{BB962C8B-B14F-4D97-AF65-F5344CB8AC3E}">
        <p14:creationId xmlns:p14="http://schemas.microsoft.com/office/powerpoint/2010/main" val="275621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463B37-5111-9C4C-821E-181E4FE518D8}" type="datetimeFigureOut">
              <a:rPr lang="en-US" smtClean="0"/>
              <a:t>3/18/23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2790C-74F3-1E4D-A81F-837FA93189E4}" type="slidenum">
              <a:rPr lang="en-US" smtClean="0"/>
              <a:t>‹#›</a:t>
            </a:fld>
            <a:endParaRPr lang="en-US"/>
          </a:p>
        </p:txBody>
      </p:sp>
    </p:spTree>
    <p:extLst>
      <p:ext uri="{BB962C8B-B14F-4D97-AF65-F5344CB8AC3E}">
        <p14:creationId xmlns:p14="http://schemas.microsoft.com/office/powerpoint/2010/main" val="252273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2463B37-5111-9C4C-821E-181E4FE518D8}" type="datetimeFigureOut">
              <a:rPr lang="en-US" smtClean="0"/>
              <a:t>3/18/23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82790C-74F3-1E4D-A81F-837FA93189E4}" type="slidenum">
              <a:rPr lang="en-US" smtClean="0"/>
              <a:t>‹#›</a:t>
            </a:fld>
            <a:endParaRPr lang="en-US"/>
          </a:p>
        </p:txBody>
      </p:sp>
    </p:spTree>
    <p:extLst>
      <p:ext uri="{BB962C8B-B14F-4D97-AF65-F5344CB8AC3E}">
        <p14:creationId xmlns:p14="http://schemas.microsoft.com/office/powerpoint/2010/main" val="829104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463B37-5111-9C4C-821E-181E4FE518D8}" type="datetimeFigureOut">
              <a:rPr lang="en-US" smtClean="0"/>
              <a:t>3/18/23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82790C-74F3-1E4D-A81F-837FA93189E4}" type="slidenum">
              <a:rPr lang="en-US" smtClean="0"/>
              <a:t>‹#›</a:t>
            </a:fld>
            <a:endParaRPr lang="en-US"/>
          </a:p>
        </p:txBody>
      </p:sp>
    </p:spTree>
    <p:extLst>
      <p:ext uri="{BB962C8B-B14F-4D97-AF65-F5344CB8AC3E}">
        <p14:creationId xmlns:p14="http://schemas.microsoft.com/office/powerpoint/2010/main" val="1886841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2463B37-5111-9C4C-821E-181E4FE518D8}" type="datetimeFigureOut">
              <a:rPr lang="en-US" smtClean="0"/>
              <a:t>3/18/23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82790C-74F3-1E4D-A81F-837FA93189E4}" type="slidenum">
              <a:rPr lang="en-US" smtClean="0"/>
              <a:t>‹#›</a:t>
            </a:fld>
            <a:endParaRPr lang="en-US"/>
          </a:p>
        </p:txBody>
      </p:sp>
    </p:spTree>
    <p:extLst>
      <p:ext uri="{BB962C8B-B14F-4D97-AF65-F5344CB8AC3E}">
        <p14:creationId xmlns:p14="http://schemas.microsoft.com/office/powerpoint/2010/main" val="254949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463B37-5111-9C4C-821E-181E4FE518D8}" type="datetimeFigureOut">
              <a:rPr lang="en-US" smtClean="0"/>
              <a:t>3/18/23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82790C-74F3-1E4D-A81F-837FA93189E4}" type="slidenum">
              <a:rPr lang="en-US" smtClean="0"/>
              <a:t>‹#›</a:t>
            </a:fld>
            <a:endParaRPr lang="en-US"/>
          </a:p>
        </p:txBody>
      </p:sp>
    </p:spTree>
    <p:extLst>
      <p:ext uri="{BB962C8B-B14F-4D97-AF65-F5344CB8AC3E}">
        <p14:creationId xmlns:p14="http://schemas.microsoft.com/office/powerpoint/2010/main" val="701580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463B37-5111-9C4C-821E-181E4FE518D8}" type="datetimeFigureOut">
              <a:rPr lang="en-US" smtClean="0"/>
              <a:t>3/18/23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82790C-74F3-1E4D-A81F-837FA93189E4}" type="slidenum">
              <a:rPr lang="en-US" smtClean="0"/>
              <a:t>‹#›</a:t>
            </a:fld>
            <a:endParaRPr lang="en-US"/>
          </a:p>
        </p:txBody>
      </p:sp>
    </p:spTree>
    <p:extLst>
      <p:ext uri="{BB962C8B-B14F-4D97-AF65-F5344CB8AC3E}">
        <p14:creationId xmlns:p14="http://schemas.microsoft.com/office/powerpoint/2010/main" val="1782275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463B37-5111-9C4C-821E-181E4FE518D8}" type="datetimeFigureOut">
              <a:rPr lang="en-US" smtClean="0"/>
              <a:t>3/18/23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82790C-74F3-1E4D-A81F-837FA93189E4}" type="slidenum">
              <a:rPr lang="en-US" smtClean="0"/>
              <a:t>‹#›</a:t>
            </a:fld>
            <a:endParaRPr lang="en-US"/>
          </a:p>
        </p:txBody>
      </p:sp>
    </p:spTree>
    <p:extLst>
      <p:ext uri="{BB962C8B-B14F-4D97-AF65-F5344CB8AC3E}">
        <p14:creationId xmlns:p14="http://schemas.microsoft.com/office/powerpoint/2010/main" val="159653769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463B37-5111-9C4C-821E-181E4FE518D8}" type="datetimeFigureOut">
              <a:rPr lang="en-US" smtClean="0"/>
              <a:t>3/18/23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82790C-74F3-1E4D-A81F-837FA93189E4}" type="slidenum">
              <a:rPr lang="en-US" smtClean="0"/>
              <a:t>‹#›</a:t>
            </a:fld>
            <a:endParaRPr lang="en-US"/>
          </a:p>
        </p:txBody>
      </p:sp>
    </p:spTree>
    <p:extLst>
      <p:ext uri="{BB962C8B-B14F-4D97-AF65-F5344CB8AC3E}">
        <p14:creationId xmlns:p14="http://schemas.microsoft.com/office/powerpoint/2010/main" val="173923349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3719"/>
            <a:ext cx="7772400" cy="1046071"/>
          </a:xfrm>
        </p:spPr>
        <p:txBody>
          <a:bodyPr/>
          <a:lstStyle/>
          <a:p>
            <a:r>
              <a:rPr lang="en-US" b="1" dirty="0" smtClean="0">
                <a:latin typeface="Avenir Heavy" charset="0"/>
                <a:ea typeface="Avenir Heavy" charset="0"/>
                <a:cs typeface="Avenir Heavy" charset="0"/>
              </a:rPr>
              <a:t>The Revelation</a:t>
            </a:r>
            <a:endParaRPr lang="en-US" b="1" dirty="0">
              <a:latin typeface="Avenir Heavy" charset="0"/>
              <a:ea typeface="Avenir Heavy" charset="0"/>
              <a:cs typeface="Avenir Heavy" charset="0"/>
            </a:endParaRPr>
          </a:p>
        </p:txBody>
      </p:sp>
      <p:sp>
        <p:nvSpPr>
          <p:cNvPr id="3" name="Subtitle 2"/>
          <p:cNvSpPr>
            <a:spLocks noGrp="1"/>
          </p:cNvSpPr>
          <p:nvPr>
            <p:ph type="subTitle" idx="1"/>
          </p:nvPr>
        </p:nvSpPr>
        <p:spPr>
          <a:xfrm>
            <a:off x="1143000" y="5199021"/>
            <a:ext cx="6858000" cy="1394499"/>
          </a:xfrm>
        </p:spPr>
        <p:txBody>
          <a:bodyPr anchor="ctr">
            <a:normAutofit/>
          </a:bodyPr>
          <a:lstStyle/>
          <a:p>
            <a:pPr>
              <a:lnSpc>
                <a:spcPct val="100000"/>
              </a:lnSpc>
              <a:spcBef>
                <a:spcPts val="0"/>
              </a:spcBef>
            </a:pPr>
            <a:r>
              <a:rPr lang="en-US" sz="3600" dirty="0">
                <a:latin typeface="Avenir Book" charset="0"/>
                <a:ea typeface="Avenir Book" charset="0"/>
                <a:cs typeface="Avenir Book" charset="0"/>
              </a:rPr>
              <a:t>4</a:t>
            </a:r>
            <a:r>
              <a:rPr lang="en-US" sz="3600" dirty="0" smtClean="0">
                <a:latin typeface="Avenir Book" charset="0"/>
                <a:ea typeface="Avenir Book" charset="0"/>
                <a:cs typeface="Avenir Book" charset="0"/>
              </a:rPr>
              <a:t>. Write what you see in a book</a:t>
            </a:r>
            <a:endParaRPr lang="en-US" sz="3600" dirty="0">
              <a:latin typeface="Avenir Book" charset="0"/>
              <a:ea typeface="Avenir Book" charset="0"/>
              <a:cs typeface="Avenir Book"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6600" y="1828800"/>
            <a:ext cx="5120640" cy="3200400"/>
          </a:xfrm>
          <a:prstGeom prst="rect">
            <a:avLst/>
          </a:prstGeom>
        </p:spPr>
      </p:pic>
    </p:spTree>
    <p:extLst>
      <p:ext uri="{BB962C8B-B14F-4D97-AF65-F5344CB8AC3E}">
        <p14:creationId xmlns:p14="http://schemas.microsoft.com/office/powerpoint/2010/main" val="5600503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1433"/>
            <a:ext cx="7886700" cy="810531"/>
          </a:xfrm>
        </p:spPr>
        <p:txBody>
          <a:bodyPr/>
          <a:lstStyle/>
          <a:p>
            <a:pPr algn="ctr"/>
            <a:r>
              <a:rPr lang="en-US" b="1" dirty="0" smtClean="0">
                <a:latin typeface="Avenir Heavy" charset="0"/>
                <a:ea typeface="Avenir Heavy" charset="0"/>
                <a:cs typeface="Avenir Heavy" charset="0"/>
              </a:rPr>
              <a:t>Convertin</a:t>
            </a:r>
            <a:r>
              <a:rPr lang="en-US" b="1" dirty="0" smtClean="0">
                <a:latin typeface="Avenir Heavy" charset="0"/>
                <a:ea typeface="Avenir Heavy" charset="0"/>
                <a:cs typeface="Avenir Heavy" charset="0"/>
              </a:rPr>
              <a:t>g the Imagination</a:t>
            </a:r>
            <a:endParaRPr lang="en-US" b="1" dirty="0">
              <a:latin typeface="Avenir Heavy" charset="0"/>
              <a:ea typeface="Avenir Heavy" charset="0"/>
              <a:cs typeface="Avenir Heavy" charset="0"/>
            </a:endParaRPr>
          </a:p>
        </p:txBody>
      </p:sp>
      <p:sp>
        <p:nvSpPr>
          <p:cNvPr id="3" name="Content Placeholder 2"/>
          <p:cNvSpPr>
            <a:spLocks noGrp="1"/>
          </p:cNvSpPr>
          <p:nvPr>
            <p:ph idx="1"/>
          </p:nvPr>
        </p:nvSpPr>
        <p:spPr>
          <a:xfrm>
            <a:off x="628650" y="1201783"/>
            <a:ext cx="7886700" cy="5144999"/>
          </a:xfrm>
        </p:spPr>
        <p:txBody>
          <a:bodyPr>
            <a:normAutofit/>
          </a:bodyPr>
          <a:lstStyle/>
          <a:p>
            <a:pPr>
              <a:lnSpc>
                <a:spcPct val="100000"/>
              </a:lnSpc>
              <a:spcBef>
                <a:spcPts val="0"/>
              </a:spcBef>
              <a:spcAft>
                <a:spcPts val="2400"/>
              </a:spcAft>
            </a:pPr>
            <a:r>
              <a:rPr lang="en-US" sz="3200" dirty="0" smtClean="0">
                <a:latin typeface="Avenir Book" charset="0"/>
                <a:ea typeface="Avenir Book" charset="0"/>
                <a:cs typeface="Avenir Book" charset="0"/>
              </a:rPr>
              <a:t>The visions of Revelation do not work through rational logic but imagination.</a:t>
            </a:r>
          </a:p>
          <a:p>
            <a:pPr>
              <a:lnSpc>
                <a:spcPct val="100000"/>
              </a:lnSpc>
              <a:spcBef>
                <a:spcPts val="0"/>
              </a:spcBef>
              <a:spcAft>
                <a:spcPts val="2400"/>
              </a:spcAft>
            </a:pPr>
            <a:r>
              <a:rPr lang="en-US" sz="3200" dirty="0" smtClean="0">
                <a:latin typeface="Avenir Book" charset="0"/>
                <a:ea typeface="Avenir Book" charset="0"/>
                <a:cs typeface="Avenir Book" charset="0"/>
              </a:rPr>
              <a:t>God is equipping us with us images with which to see and understand the world.</a:t>
            </a:r>
          </a:p>
          <a:p>
            <a:pPr>
              <a:lnSpc>
                <a:spcPct val="100000"/>
              </a:lnSpc>
              <a:spcBef>
                <a:spcPts val="0"/>
              </a:spcBef>
              <a:spcAft>
                <a:spcPts val="2400"/>
              </a:spcAft>
            </a:pPr>
            <a:r>
              <a:rPr lang="en-US" sz="3200" dirty="0" smtClean="0">
                <a:latin typeface="Avenir Book" charset="0"/>
                <a:ea typeface="Avenir Book" charset="0"/>
                <a:cs typeface="Avenir Book" charset="0"/>
              </a:rPr>
              <a:t>Revelation combines images and a narrative to shape our reality.</a:t>
            </a:r>
          </a:p>
          <a:p>
            <a:pPr>
              <a:lnSpc>
                <a:spcPct val="100000"/>
              </a:lnSpc>
              <a:spcBef>
                <a:spcPts val="0"/>
              </a:spcBef>
              <a:spcAft>
                <a:spcPts val="2400"/>
              </a:spcAft>
            </a:pPr>
            <a:r>
              <a:rPr lang="en-US" sz="3200" dirty="0" smtClean="0">
                <a:latin typeface="Avenir Book" charset="0"/>
                <a:ea typeface="Avenir Book" charset="0"/>
                <a:cs typeface="Avenir Book" charset="0"/>
              </a:rPr>
              <a:t>But the symbolic world is no less real than the world we see. Maybe more real.</a:t>
            </a:r>
            <a:endParaRPr lang="en-US" sz="3200" dirty="0" smtClean="0">
              <a:latin typeface="Avenir Book" charset="0"/>
              <a:ea typeface="Avenir Book" charset="0"/>
              <a:cs typeface="Avenir Book" charset="0"/>
            </a:endParaRPr>
          </a:p>
        </p:txBody>
      </p:sp>
    </p:spTree>
    <p:extLst>
      <p:ext uri="{BB962C8B-B14F-4D97-AF65-F5344CB8AC3E}">
        <p14:creationId xmlns:p14="http://schemas.microsoft.com/office/powerpoint/2010/main" val="1379180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1433"/>
            <a:ext cx="7886700" cy="810531"/>
          </a:xfrm>
        </p:spPr>
        <p:txBody>
          <a:bodyPr>
            <a:normAutofit/>
          </a:bodyPr>
          <a:lstStyle/>
          <a:p>
            <a:pPr algn="ctr"/>
            <a:r>
              <a:rPr lang="en-US" b="1" dirty="0" smtClean="0">
                <a:latin typeface="Avenir Heavy" charset="0"/>
                <a:ea typeface="Avenir Heavy" charset="0"/>
                <a:cs typeface="Avenir Heavy" charset="0"/>
              </a:rPr>
              <a:t>A Biblical Imagination</a:t>
            </a:r>
            <a:endParaRPr lang="en-US" b="1" dirty="0">
              <a:latin typeface="Avenir Heavy" charset="0"/>
              <a:ea typeface="Avenir Heavy" charset="0"/>
              <a:cs typeface="Avenir Heavy" charset="0"/>
            </a:endParaRPr>
          </a:p>
        </p:txBody>
      </p:sp>
      <p:sp>
        <p:nvSpPr>
          <p:cNvPr id="3" name="Content Placeholder 2"/>
          <p:cNvSpPr>
            <a:spLocks noGrp="1"/>
          </p:cNvSpPr>
          <p:nvPr>
            <p:ph idx="1"/>
          </p:nvPr>
        </p:nvSpPr>
        <p:spPr>
          <a:xfrm>
            <a:off x="628650" y="1201783"/>
            <a:ext cx="7886700" cy="5144999"/>
          </a:xfrm>
        </p:spPr>
        <p:txBody>
          <a:bodyPr>
            <a:normAutofit/>
          </a:bodyPr>
          <a:lstStyle/>
          <a:p>
            <a:pPr>
              <a:lnSpc>
                <a:spcPct val="100000"/>
              </a:lnSpc>
              <a:spcBef>
                <a:spcPts val="0"/>
              </a:spcBef>
              <a:spcAft>
                <a:spcPts val="3000"/>
              </a:spcAft>
            </a:pPr>
            <a:r>
              <a:rPr lang="en-US" sz="3200" dirty="0" smtClean="0">
                <a:latin typeface="Avenir Book" charset="0"/>
                <a:ea typeface="Avenir Book" charset="0"/>
                <a:cs typeface="Avenir Book" charset="0"/>
              </a:rPr>
              <a:t>The imagery of Revelation is drawing largely from the Hebrew Bible (O.T.)</a:t>
            </a:r>
            <a:endParaRPr lang="en-US" sz="3200" dirty="0" smtClean="0">
              <a:latin typeface="Avenir Book" charset="0"/>
              <a:ea typeface="Avenir Book" charset="0"/>
              <a:cs typeface="Avenir Book" charset="0"/>
            </a:endParaRPr>
          </a:p>
          <a:p>
            <a:pPr>
              <a:lnSpc>
                <a:spcPct val="100000"/>
              </a:lnSpc>
              <a:spcBef>
                <a:spcPts val="0"/>
              </a:spcBef>
              <a:spcAft>
                <a:spcPts val="3000"/>
              </a:spcAft>
            </a:pPr>
            <a:r>
              <a:rPr lang="en-US" sz="3200" dirty="0" smtClean="0">
                <a:latin typeface="Avenir Book" charset="0"/>
                <a:ea typeface="Avenir Book" charset="0"/>
                <a:cs typeface="Avenir Book" charset="0"/>
              </a:rPr>
              <a:t>Many Biblical images/symbols/themes reach their culmination in Revelation.</a:t>
            </a:r>
            <a:endParaRPr lang="en-US" dirty="0">
              <a:latin typeface="Avenir Book" charset="0"/>
              <a:ea typeface="Avenir Book" charset="0"/>
              <a:cs typeface="Avenir Book" charset="0"/>
            </a:endParaRPr>
          </a:p>
          <a:p>
            <a:pPr>
              <a:lnSpc>
                <a:spcPct val="100000"/>
              </a:lnSpc>
              <a:spcBef>
                <a:spcPts val="0"/>
              </a:spcBef>
              <a:spcAft>
                <a:spcPts val="3000"/>
              </a:spcAft>
            </a:pPr>
            <a:r>
              <a:rPr lang="en-US" sz="3200" dirty="0" smtClean="0">
                <a:latin typeface="Avenir Book" charset="0"/>
                <a:ea typeface="Avenir Book" charset="0"/>
                <a:cs typeface="Avenir Book" charset="0"/>
              </a:rPr>
              <a:t>Pick an image and trace it through the entire Bible.</a:t>
            </a:r>
            <a:endParaRPr lang="en-US" sz="3200" dirty="0" smtClean="0">
              <a:latin typeface="Avenir Book" charset="0"/>
              <a:ea typeface="Avenir Book" charset="0"/>
              <a:cs typeface="Avenir Book" charset="0"/>
            </a:endParaRPr>
          </a:p>
        </p:txBody>
      </p:sp>
    </p:spTree>
    <p:extLst>
      <p:ext uri="{BB962C8B-B14F-4D97-AF65-F5344CB8AC3E}">
        <p14:creationId xmlns:p14="http://schemas.microsoft.com/office/powerpoint/2010/main" val="313242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1433"/>
            <a:ext cx="7886700" cy="810531"/>
          </a:xfrm>
        </p:spPr>
        <p:txBody>
          <a:bodyPr/>
          <a:lstStyle/>
          <a:p>
            <a:pPr algn="ctr"/>
            <a:r>
              <a:rPr lang="en-US" b="1" dirty="0" smtClean="0">
                <a:latin typeface="Avenir Heavy" charset="0"/>
                <a:ea typeface="Avenir Heavy" charset="0"/>
                <a:cs typeface="Avenir Heavy" charset="0"/>
              </a:rPr>
              <a:t>Tips for Reading Revelation</a:t>
            </a:r>
            <a:endParaRPr lang="en-US" b="1" dirty="0">
              <a:latin typeface="Avenir Heavy" charset="0"/>
              <a:ea typeface="Avenir Heavy" charset="0"/>
              <a:cs typeface="Avenir Heavy" charset="0"/>
            </a:endParaRPr>
          </a:p>
        </p:txBody>
      </p:sp>
      <p:sp>
        <p:nvSpPr>
          <p:cNvPr id="3" name="Content Placeholder 2"/>
          <p:cNvSpPr>
            <a:spLocks noGrp="1"/>
          </p:cNvSpPr>
          <p:nvPr>
            <p:ph idx="1"/>
          </p:nvPr>
        </p:nvSpPr>
        <p:spPr>
          <a:xfrm>
            <a:off x="628650" y="1423851"/>
            <a:ext cx="7886700" cy="4922931"/>
          </a:xfrm>
        </p:spPr>
        <p:txBody>
          <a:bodyPr>
            <a:normAutofit/>
          </a:bodyPr>
          <a:lstStyle/>
          <a:p>
            <a:pPr>
              <a:lnSpc>
                <a:spcPct val="100000"/>
              </a:lnSpc>
              <a:spcBef>
                <a:spcPts val="0"/>
              </a:spcBef>
              <a:spcAft>
                <a:spcPts val="2400"/>
              </a:spcAft>
            </a:pPr>
            <a:r>
              <a:rPr lang="en-US" sz="3200" dirty="0" smtClean="0">
                <a:latin typeface="Avenir Book" charset="0"/>
                <a:ea typeface="Avenir Book" charset="0"/>
                <a:cs typeface="Avenir Book" charset="0"/>
              </a:rPr>
              <a:t>Read aloud or listen. </a:t>
            </a:r>
          </a:p>
          <a:p>
            <a:pPr>
              <a:lnSpc>
                <a:spcPct val="100000"/>
              </a:lnSpc>
              <a:spcBef>
                <a:spcPts val="0"/>
              </a:spcBef>
              <a:spcAft>
                <a:spcPts val="2400"/>
              </a:spcAft>
            </a:pPr>
            <a:r>
              <a:rPr lang="en-US" sz="3200" dirty="0" smtClean="0">
                <a:latin typeface="Avenir Book" charset="0"/>
                <a:ea typeface="Avenir Book" charset="0"/>
                <a:cs typeface="Avenir Book" charset="0"/>
              </a:rPr>
              <a:t>Read long, continuous chunks. </a:t>
            </a:r>
          </a:p>
          <a:p>
            <a:pPr>
              <a:lnSpc>
                <a:spcPct val="100000"/>
              </a:lnSpc>
              <a:spcBef>
                <a:spcPts val="0"/>
              </a:spcBef>
              <a:spcAft>
                <a:spcPts val="2400"/>
              </a:spcAft>
            </a:pPr>
            <a:r>
              <a:rPr lang="en-US" sz="3200" dirty="0" smtClean="0">
                <a:latin typeface="Avenir Book" charset="0"/>
                <a:ea typeface="Avenir Book" charset="0"/>
                <a:cs typeface="Avenir Book" charset="0"/>
              </a:rPr>
              <a:t>Visualize what is being described.</a:t>
            </a:r>
          </a:p>
          <a:p>
            <a:pPr>
              <a:lnSpc>
                <a:spcPct val="100000"/>
              </a:lnSpc>
              <a:spcBef>
                <a:spcPts val="0"/>
              </a:spcBef>
              <a:spcAft>
                <a:spcPts val="2400"/>
              </a:spcAft>
            </a:pPr>
            <a:r>
              <a:rPr lang="en-US" sz="3200" dirty="0" smtClean="0">
                <a:latin typeface="Avenir Book" charset="0"/>
                <a:ea typeface="Avenir Book" charset="0"/>
                <a:cs typeface="Avenir Book" charset="0"/>
              </a:rPr>
              <a:t>Feel the emotions being evoked.</a:t>
            </a:r>
          </a:p>
          <a:p>
            <a:pPr>
              <a:lnSpc>
                <a:spcPct val="100000"/>
              </a:lnSpc>
              <a:spcBef>
                <a:spcPts val="0"/>
              </a:spcBef>
              <a:spcAft>
                <a:spcPts val="2400"/>
              </a:spcAft>
            </a:pPr>
            <a:r>
              <a:rPr lang="en-US" sz="3200" dirty="0" smtClean="0">
                <a:latin typeface="Avenir Book" charset="0"/>
                <a:ea typeface="Avenir Book" charset="0"/>
                <a:cs typeface="Avenir Book" charset="0"/>
              </a:rPr>
              <a:t>Keep the big picture in view.</a:t>
            </a:r>
          </a:p>
          <a:p>
            <a:pPr>
              <a:lnSpc>
                <a:spcPct val="100000"/>
              </a:lnSpc>
              <a:spcBef>
                <a:spcPts val="0"/>
              </a:spcBef>
              <a:spcAft>
                <a:spcPts val="2400"/>
              </a:spcAft>
            </a:pPr>
            <a:r>
              <a:rPr lang="en-US" sz="3200" dirty="0" smtClean="0">
                <a:latin typeface="Avenir Book" charset="0"/>
                <a:ea typeface="Avenir Book" charset="0"/>
                <a:cs typeface="Avenir Book" charset="0"/>
              </a:rPr>
              <a:t>Find the comfort or challenge.</a:t>
            </a:r>
            <a:r>
              <a:rPr lang="en-US" sz="3200" dirty="0" smtClean="0">
                <a:latin typeface="Avenir Book" charset="0"/>
                <a:ea typeface="Avenir Book" charset="0"/>
                <a:cs typeface="Avenir Book" charset="0"/>
              </a:rPr>
              <a:t> </a:t>
            </a:r>
            <a:endParaRPr lang="en-US" sz="3200" dirty="0" smtClean="0">
              <a:latin typeface="Avenir Book" charset="0"/>
              <a:ea typeface="Avenir Book" charset="0"/>
              <a:cs typeface="Avenir Book" charset="0"/>
            </a:endParaRPr>
          </a:p>
        </p:txBody>
      </p:sp>
    </p:spTree>
    <p:extLst>
      <p:ext uri="{BB962C8B-B14F-4D97-AF65-F5344CB8AC3E}">
        <p14:creationId xmlns:p14="http://schemas.microsoft.com/office/powerpoint/2010/main" val="971923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1433"/>
            <a:ext cx="7886700" cy="810531"/>
          </a:xfrm>
        </p:spPr>
        <p:txBody>
          <a:bodyPr/>
          <a:lstStyle/>
          <a:p>
            <a:pPr algn="ctr"/>
            <a:r>
              <a:rPr lang="en-US" b="1" dirty="0" smtClean="0">
                <a:latin typeface="Avenir Heavy" charset="0"/>
                <a:ea typeface="Avenir Heavy" charset="0"/>
                <a:cs typeface="Avenir Heavy" charset="0"/>
              </a:rPr>
              <a:t>Structure of Revelation</a:t>
            </a:r>
            <a:endParaRPr lang="en-US" b="1" dirty="0">
              <a:latin typeface="Avenir Heavy" charset="0"/>
              <a:ea typeface="Avenir Heavy" charset="0"/>
              <a:cs typeface="Avenir Heavy" charset="0"/>
            </a:endParaRPr>
          </a:p>
        </p:txBody>
      </p:sp>
      <p:sp>
        <p:nvSpPr>
          <p:cNvPr id="3" name="Content Placeholder 2"/>
          <p:cNvSpPr>
            <a:spLocks noGrp="1"/>
          </p:cNvSpPr>
          <p:nvPr>
            <p:ph idx="1"/>
          </p:nvPr>
        </p:nvSpPr>
        <p:spPr>
          <a:xfrm>
            <a:off x="628650" y="1031965"/>
            <a:ext cx="7886700" cy="5314818"/>
          </a:xfrm>
        </p:spPr>
        <p:txBody>
          <a:bodyPr>
            <a:normAutofit/>
          </a:bodyPr>
          <a:lstStyle/>
          <a:p>
            <a:pPr>
              <a:lnSpc>
                <a:spcPct val="110000"/>
              </a:lnSpc>
              <a:spcBef>
                <a:spcPts val="0"/>
              </a:spcBef>
            </a:pPr>
            <a:r>
              <a:rPr lang="en-US" sz="3200" dirty="0" smtClean="0">
                <a:solidFill>
                  <a:schemeClr val="accent3">
                    <a:lumMod val="60000"/>
                    <a:lumOff val="40000"/>
                  </a:schemeClr>
                </a:solidFill>
                <a:latin typeface="Avenir Book" charset="0"/>
                <a:ea typeface="Avenir Book" charset="0"/>
                <a:cs typeface="Avenir Book" charset="0"/>
              </a:rPr>
              <a:t>Letters to the Churches (1-3)</a:t>
            </a:r>
          </a:p>
          <a:p>
            <a:pPr>
              <a:lnSpc>
                <a:spcPct val="110000"/>
              </a:lnSpc>
              <a:spcBef>
                <a:spcPts val="0"/>
              </a:spcBef>
              <a:spcAft>
                <a:spcPts val="1200"/>
              </a:spcAft>
            </a:pPr>
            <a:r>
              <a:rPr lang="en-US" sz="3200" dirty="0" smtClean="0">
                <a:solidFill>
                  <a:schemeClr val="accent3">
                    <a:lumMod val="60000"/>
                    <a:lumOff val="40000"/>
                  </a:schemeClr>
                </a:solidFill>
                <a:latin typeface="Avenir Book" charset="0"/>
                <a:ea typeface="Avenir Book" charset="0"/>
                <a:cs typeface="Avenir Book" charset="0"/>
              </a:rPr>
              <a:t>The Throne of God &amp; the Lamb (4-5)</a:t>
            </a:r>
          </a:p>
          <a:p>
            <a:pPr lvl="1">
              <a:lnSpc>
                <a:spcPct val="110000"/>
              </a:lnSpc>
              <a:spcBef>
                <a:spcPts val="0"/>
              </a:spcBef>
            </a:pPr>
            <a:r>
              <a:rPr lang="en-US" sz="3200" dirty="0" smtClean="0">
                <a:solidFill>
                  <a:schemeClr val="accent1">
                    <a:lumMod val="60000"/>
                    <a:lumOff val="40000"/>
                  </a:schemeClr>
                </a:solidFill>
                <a:latin typeface="Avenir Book" charset="0"/>
                <a:ea typeface="Avenir Book" charset="0"/>
                <a:cs typeface="Avenir Book" charset="0"/>
              </a:rPr>
              <a:t>Seven</a:t>
            </a:r>
            <a:r>
              <a:rPr lang="en-US" sz="3200" dirty="0" smtClean="0">
                <a:solidFill>
                  <a:schemeClr val="accent1">
                    <a:lumMod val="60000"/>
                    <a:lumOff val="40000"/>
                  </a:schemeClr>
                </a:solidFill>
                <a:latin typeface="Avenir Book" charset="0"/>
                <a:ea typeface="Avenir Book" charset="0"/>
                <a:cs typeface="Avenir Book" charset="0"/>
              </a:rPr>
              <a:t> Seals (6-8)</a:t>
            </a:r>
          </a:p>
          <a:p>
            <a:pPr lvl="1">
              <a:lnSpc>
                <a:spcPct val="110000"/>
              </a:lnSpc>
              <a:spcBef>
                <a:spcPts val="0"/>
              </a:spcBef>
            </a:pPr>
            <a:r>
              <a:rPr lang="en-US" sz="3200" dirty="0" smtClean="0">
                <a:solidFill>
                  <a:schemeClr val="accent1">
                    <a:lumMod val="60000"/>
                    <a:lumOff val="40000"/>
                  </a:schemeClr>
                </a:solidFill>
                <a:latin typeface="Avenir Book" charset="0"/>
                <a:ea typeface="Avenir Book" charset="0"/>
                <a:cs typeface="Avenir Book" charset="0"/>
              </a:rPr>
              <a:t>Seven Trumpets (8-11)</a:t>
            </a:r>
          </a:p>
          <a:p>
            <a:pPr lvl="1">
              <a:lnSpc>
                <a:spcPct val="110000"/>
              </a:lnSpc>
              <a:spcBef>
                <a:spcPts val="0"/>
              </a:spcBef>
            </a:pPr>
            <a:r>
              <a:rPr lang="en-US" sz="3200" dirty="0" smtClean="0">
                <a:solidFill>
                  <a:schemeClr val="accent1">
                    <a:lumMod val="60000"/>
                    <a:lumOff val="40000"/>
                  </a:schemeClr>
                </a:solidFill>
                <a:latin typeface="Avenir Book" charset="0"/>
                <a:ea typeface="Avenir Book" charset="0"/>
                <a:cs typeface="Avenir Book" charset="0"/>
              </a:rPr>
              <a:t>Seven Signs (12-14)</a:t>
            </a:r>
          </a:p>
          <a:p>
            <a:pPr lvl="1">
              <a:lnSpc>
                <a:spcPct val="110000"/>
              </a:lnSpc>
              <a:spcBef>
                <a:spcPts val="0"/>
              </a:spcBef>
              <a:spcAft>
                <a:spcPts val="1200"/>
              </a:spcAft>
            </a:pPr>
            <a:r>
              <a:rPr lang="en-US" sz="3200" dirty="0" smtClean="0">
                <a:solidFill>
                  <a:schemeClr val="accent1">
                    <a:lumMod val="60000"/>
                    <a:lumOff val="40000"/>
                  </a:schemeClr>
                </a:solidFill>
                <a:latin typeface="Avenir Book" charset="0"/>
                <a:ea typeface="Avenir Book" charset="0"/>
                <a:cs typeface="Avenir Book" charset="0"/>
              </a:rPr>
              <a:t>Seven</a:t>
            </a:r>
            <a:r>
              <a:rPr lang="en-US" sz="3200" dirty="0" smtClean="0">
                <a:solidFill>
                  <a:schemeClr val="accent1">
                    <a:lumMod val="60000"/>
                    <a:lumOff val="40000"/>
                  </a:schemeClr>
                </a:solidFill>
                <a:latin typeface="Avenir Book" charset="0"/>
                <a:ea typeface="Avenir Book" charset="0"/>
                <a:cs typeface="Avenir Book" charset="0"/>
              </a:rPr>
              <a:t> Bowls (15-16)</a:t>
            </a:r>
          </a:p>
          <a:p>
            <a:pPr>
              <a:lnSpc>
                <a:spcPct val="110000"/>
              </a:lnSpc>
              <a:spcBef>
                <a:spcPts val="0"/>
              </a:spcBef>
            </a:pPr>
            <a:r>
              <a:rPr lang="en-US" sz="3200" dirty="0" smtClean="0">
                <a:solidFill>
                  <a:schemeClr val="accent6">
                    <a:lumMod val="60000"/>
                    <a:lumOff val="40000"/>
                  </a:schemeClr>
                </a:solidFill>
                <a:latin typeface="Avenir Book" charset="0"/>
                <a:ea typeface="Avenir Book" charset="0"/>
                <a:cs typeface="Avenir Book" charset="0"/>
              </a:rPr>
              <a:t>Fall of Babylon (17-19)</a:t>
            </a:r>
          </a:p>
          <a:p>
            <a:pPr>
              <a:lnSpc>
                <a:spcPct val="110000"/>
              </a:lnSpc>
              <a:spcBef>
                <a:spcPts val="0"/>
              </a:spcBef>
            </a:pPr>
            <a:r>
              <a:rPr lang="en-US" sz="3200" dirty="0" smtClean="0">
                <a:solidFill>
                  <a:schemeClr val="accent6">
                    <a:lumMod val="60000"/>
                    <a:lumOff val="40000"/>
                  </a:schemeClr>
                </a:solidFill>
                <a:latin typeface="Avenir Book" charset="0"/>
                <a:ea typeface="Avenir Book" charset="0"/>
                <a:cs typeface="Avenir Book" charset="0"/>
              </a:rPr>
              <a:t>Final Battle (19-20)</a:t>
            </a:r>
          </a:p>
          <a:p>
            <a:pPr>
              <a:lnSpc>
                <a:spcPct val="110000"/>
              </a:lnSpc>
              <a:spcBef>
                <a:spcPts val="0"/>
              </a:spcBef>
            </a:pPr>
            <a:r>
              <a:rPr lang="en-US" sz="3200" dirty="0" smtClean="0">
                <a:solidFill>
                  <a:schemeClr val="accent6">
                    <a:lumMod val="60000"/>
                    <a:lumOff val="40000"/>
                  </a:schemeClr>
                </a:solidFill>
                <a:latin typeface="Avenir Book" charset="0"/>
                <a:ea typeface="Avenir Book" charset="0"/>
                <a:cs typeface="Avenir Book" charset="0"/>
              </a:rPr>
              <a:t>New Heavens &amp; New Earth (21-22)</a:t>
            </a:r>
            <a:endParaRPr lang="en-US" sz="3200" dirty="0" smtClean="0">
              <a:solidFill>
                <a:schemeClr val="accent6">
                  <a:lumMod val="60000"/>
                  <a:lumOff val="40000"/>
                </a:schemeClr>
              </a:solidFill>
              <a:latin typeface="Avenir Book" charset="0"/>
              <a:ea typeface="Avenir Book" charset="0"/>
              <a:cs typeface="Avenir Book" charset="0"/>
            </a:endParaRPr>
          </a:p>
        </p:txBody>
      </p:sp>
      <p:sp>
        <p:nvSpPr>
          <p:cNvPr id="5" name="TextBox 4"/>
          <p:cNvSpPr txBox="1"/>
          <p:nvPr/>
        </p:nvSpPr>
        <p:spPr>
          <a:xfrm>
            <a:off x="5656217" y="2455818"/>
            <a:ext cx="2859133" cy="1815882"/>
          </a:xfrm>
          <a:prstGeom prst="rect">
            <a:avLst/>
          </a:prstGeom>
          <a:noFill/>
          <a:ln>
            <a:solidFill>
              <a:schemeClr val="tx1"/>
            </a:solidFill>
          </a:ln>
        </p:spPr>
        <p:txBody>
          <a:bodyPr wrap="square" rtlCol="0">
            <a:spAutoFit/>
          </a:bodyPr>
          <a:lstStyle/>
          <a:p>
            <a:pPr algn="ctr"/>
            <a:r>
              <a:rPr lang="en-US" sz="2800" dirty="0" smtClean="0">
                <a:latin typeface="Avenir Book" charset="0"/>
                <a:ea typeface="Avenir Book" charset="0"/>
                <a:cs typeface="Avenir Book" charset="0"/>
              </a:rPr>
              <a:t>These are likely ”retellings” of the same </a:t>
            </a:r>
            <a:r>
              <a:rPr lang="en-US" sz="2800" smtClean="0">
                <a:latin typeface="Avenir Book" charset="0"/>
                <a:ea typeface="Avenir Book" charset="0"/>
                <a:cs typeface="Avenir Book" charset="0"/>
              </a:rPr>
              <a:t>basic storyline.</a:t>
            </a:r>
            <a:endParaRPr lang="en-US" sz="2800">
              <a:latin typeface="Avenir Book" charset="0"/>
              <a:ea typeface="Avenir Book" charset="0"/>
              <a:cs typeface="Avenir Book" charset="0"/>
            </a:endParaRPr>
          </a:p>
        </p:txBody>
      </p:sp>
    </p:spTree>
    <p:extLst>
      <p:ext uri="{BB962C8B-B14F-4D97-AF65-F5344CB8AC3E}">
        <p14:creationId xmlns:p14="http://schemas.microsoft.com/office/powerpoint/2010/main" val="722233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3719"/>
            <a:ext cx="7772400" cy="1046071"/>
          </a:xfrm>
        </p:spPr>
        <p:txBody>
          <a:bodyPr/>
          <a:lstStyle/>
          <a:p>
            <a:r>
              <a:rPr lang="en-US" b="1" dirty="0" smtClean="0">
                <a:latin typeface="Avenir Heavy" charset="0"/>
                <a:ea typeface="Avenir Heavy" charset="0"/>
                <a:cs typeface="Avenir Heavy" charset="0"/>
              </a:rPr>
              <a:t>The Revelation</a:t>
            </a:r>
            <a:endParaRPr lang="en-US" b="1" dirty="0">
              <a:latin typeface="Avenir Heavy" charset="0"/>
              <a:ea typeface="Avenir Heavy" charset="0"/>
              <a:cs typeface="Avenir Heavy" charset="0"/>
            </a:endParaRPr>
          </a:p>
        </p:txBody>
      </p:sp>
      <p:sp>
        <p:nvSpPr>
          <p:cNvPr id="3" name="Subtitle 2"/>
          <p:cNvSpPr>
            <a:spLocks noGrp="1"/>
          </p:cNvSpPr>
          <p:nvPr>
            <p:ph type="subTitle" idx="1"/>
          </p:nvPr>
        </p:nvSpPr>
        <p:spPr>
          <a:xfrm>
            <a:off x="1143000" y="5199021"/>
            <a:ext cx="6858000" cy="1394499"/>
          </a:xfrm>
        </p:spPr>
        <p:txBody>
          <a:bodyPr anchor="ctr">
            <a:normAutofit/>
          </a:bodyPr>
          <a:lstStyle/>
          <a:p>
            <a:pPr>
              <a:lnSpc>
                <a:spcPct val="100000"/>
              </a:lnSpc>
              <a:spcBef>
                <a:spcPts val="0"/>
              </a:spcBef>
            </a:pPr>
            <a:r>
              <a:rPr lang="en-US" sz="3600" b="1" dirty="0" smtClean="0">
                <a:latin typeface="Avenir Heavy" charset="0"/>
                <a:ea typeface="Avenir Heavy" charset="0"/>
                <a:cs typeface="Avenir Heavy" charset="0"/>
              </a:rPr>
              <a:t>For </a:t>
            </a:r>
            <a:r>
              <a:rPr lang="en-US" sz="3600" b="1" dirty="0" smtClean="0">
                <a:latin typeface="Avenir Heavy" charset="0"/>
                <a:ea typeface="Avenir Heavy" charset="0"/>
                <a:cs typeface="Avenir Heavy" charset="0"/>
              </a:rPr>
              <a:t>Wednesday (3/22)</a:t>
            </a:r>
            <a:endParaRPr lang="en-US" sz="3600" b="1" dirty="0" smtClean="0">
              <a:latin typeface="Avenir Heavy" charset="0"/>
              <a:ea typeface="Avenir Heavy" charset="0"/>
              <a:cs typeface="Avenir Heavy" charset="0"/>
            </a:endParaRPr>
          </a:p>
          <a:p>
            <a:pPr>
              <a:lnSpc>
                <a:spcPct val="100000"/>
              </a:lnSpc>
              <a:spcBef>
                <a:spcPts val="0"/>
              </a:spcBef>
            </a:pPr>
            <a:r>
              <a:rPr lang="en-US" sz="3600" dirty="0" smtClean="0">
                <a:latin typeface="Avenir Roman" charset="0"/>
                <a:ea typeface="Avenir Roman" charset="0"/>
                <a:cs typeface="Avenir Roman" charset="0"/>
              </a:rPr>
              <a:t>5. The one who holds the stars</a:t>
            </a:r>
            <a:endParaRPr lang="en-US" sz="3600" dirty="0">
              <a:latin typeface="Avenir Roman" charset="0"/>
              <a:ea typeface="Avenir Roman" charset="0"/>
              <a:cs typeface="Avenir Roman"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6600" y="1828800"/>
            <a:ext cx="5120640" cy="3200400"/>
          </a:xfrm>
          <a:prstGeom prst="rect">
            <a:avLst/>
          </a:prstGeom>
        </p:spPr>
      </p:pic>
    </p:spTree>
    <p:extLst>
      <p:ext uri="{BB962C8B-B14F-4D97-AF65-F5344CB8AC3E}">
        <p14:creationId xmlns:p14="http://schemas.microsoft.com/office/powerpoint/2010/main" val="2748858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1433"/>
            <a:ext cx="7886700" cy="810531"/>
          </a:xfrm>
        </p:spPr>
        <p:txBody>
          <a:bodyPr/>
          <a:lstStyle/>
          <a:p>
            <a:pPr algn="ctr"/>
            <a:r>
              <a:rPr lang="en-US" b="1" dirty="0" smtClean="0">
                <a:latin typeface="Avenir Heavy" charset="0"/>
                <a:ea typeface="Avenir Heavy" charset="0"/>
                <a:cs typeface="Avenir Heavy" charset="0"/>
              </a:rPr>
              <a:t>Review Quiz</a:t>
            </a:r>
            <a:endParaRPr lang="en-US" b="1" dirty="0">
              <a:latin typeface="Avenir Heavy" charset="0"/>
              <a:ea typeface="Avenir Heavy" charset="0"/>
              <a:cs typeface="Avenir Heavy" charset="0"/>
            </a:endParaRPr>
          </a:p>
        </p:txBody>
      </p:sp>
      <p:sp>
        <p:nvSpPr>
          <p:cNvPr id="3" name="Content Placeholder 2"/>
          <p:cNvSpPr>
            <a:spLocks noGrp="1"/>
          </p:cNvSpPr>
          <p:nvPr>
            <p:ph idx="1"/>
          </p:nvPr>
        </p:nvSpPr>
        <p:spPr>
          <a:xfrm>
            <a:off x="628650" y="1201783"/>
            <a:ext cx="7886700" cy="5144999"/>
          </a:xfrm>
        </p:spPr>
        <p:txBody>
          <a:bodyPr>
            <a:normAutofit/>
          </a:bodyPr>
          <a:lstStyle/>
          <a:p>
            <a:pPr marL="0" indent="0">
              <a:lnSpc>
                <a:spcPct val="100000"/>
              </a:lnSpc>
              <a:spcAft>
                <a:spcPts val="600"/>
              </a:spcAft>
              <a:buNone/>
            </a:pPr>
            <a:r>
              <a:rPr lang="en-US" sz="4000" dirty="0" smtClean="0">
                <a:latin typeface="Avenir Book" charset="0"/>
                <a:ea typeface="Avenir Book" charset="0"/>
                <a:cs typeface="Avenir Book" charset="0"/>
              </a:rPr>
              <a:t>What is the </a:t>
            </a:r>
            <a:r>
              <a:rPr lang="en-US" sz="4000" b="1" i="1" dirty="0" smtClean="0">
                <a:latin typeface="Avenir Book" charset="0"/>
                <a:ea typeface="Avenir Book" charset="0"/>
                <a:cs typeface="Avenir Book" charset="0"/>
              </a:rPr>
              <a:t>genre</a:t>
            </a:r>
            <a:r>
              <a:rPr lang="en-US" sz="4000" dirty="0" smtClean="0">
                <a:latin typeface="Avenir Book" charset="0"/>
                <a:ea typeface="Avenir Book" charset="0"/>
                <a:cs typeface="Avenir Book" charset="0"/>
              </a:rPr>
              <a:t> of the Book of Revelation?</a:t>
            </a:r>
          </a:p>
          <a:p>
            <a:pPr marL="914400" indent="-914400">
              <a:lnSpc>
                <a:spcPct val="100000"/>
              </a:lnSpc>
              <a:buFont typeface="+mj-lt"/>
              <a:buAutoNum type="alphaUcPeriod"/>
            </a:pPr>
            <a:r>
              <a:rPr lang="en-US" sz="4000" dirty="0">
                <a:latin typeface="Avenir Book" charset="0"/>
                <a:ea typeface="Avenir Book" charset="0"/>
                <a:cs typeface="Avenir Book" charset="0"/>
              </a:rPr>
              <a:t>Prophecy</a:t>
            </a:r>
          </a:p>
          <a:p>
            <a:pPr marL="914400" indent="-914400">
              <a:lnSpc>
                <a:spcPct val="100000"/>
              </a:lnSpc>
              <a:buFont typeface="+mj-lt"/>
              <a:buAutoNum type="alphaUcPeriod"/>
            </a:pPr>
            <a:r>
              <a:rPr lang="en-US" sz="4000" dirty="0">
                <a:latin typeface="Avenir Book" charset="0"/>
                <a:ea typeface="Avenir Book" charset="0"/>
                <a:cs typeface="Avenir Book" charset="0"/>
              </a:rPr>
              <a:t>Apocalyptic </a:t>
            </a:r>
            <a:r>
              <a:rPr lang="en-US" sz="4000" dirty="0" smtClean="0">
                <a:latin typeface="Avenir Book" charset="0"/>
                <a:ea typeface="Avenir Book" charset="0"/>
                <a:cs typeface="Avenir Book" charset="0"/>
              </a:rPr>
              <a:t>Literature</a:t>
            </a:r>
            <a:endParaRPr lang="en-US" sz="4000" dirty="0" smtClean="0">
              <a:latin typeface="Avenir Book" charset="0"/>
              <a:ea typeface="Avenir Book" charset="0"/>
              <a:cs typeface="Avenir Book" charset="0"/>
            </a:endParaRPr>
          </a:p>
          <a:p>
            <a:pPr marL="914400" indent="-914400">
              <a:lnSpc>
                <a:spcPct val="100000"/>
              </a:lnSpc>
              <a:buFont typeface="+mj-lt"/>
              <a:buAutoNum type="alphaUcPeriod"/>
            </a:pPr>
            <a:r>
              <a:rPr lang="en-US" sz="4000" dirty="0" smtClean="0">
                <a:latin typeface="Avenir Book" charset="0"/>
                <a:ea typeface="Avenir Book" charset="0"/>
                <a:cs typeface="Avenir Book" charset="0"/>
              </a:rPr>
              <a:t>Letter</a:t>
            </a:r>
            <a:endParaRPr lang="en-US" sz="4000" dirty="0">
              <a:latin typeface="Avenir Book" charset="0"/>
              <a:ea typeface="Avenir Book" charset="0"/>
              <a:cs typeface="Avenir Book" charset="0"/>
            </a:endParaRPr>
          </a:p>
        </p:txBody>
      </p:sp>
    </p:spTree>
    <p:extLst>
      <p:ext uri="{BB962C8B-B14F-4D97-AF65-F5344CB8AC3E}">
        <p14:creationId xmlns:p14="http://schemas.microsoft.com/office/powerpoint/2010/main" val="15368351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1433"/>
            <a:ext cx="7886700" cy="810531"/>
          </a:xfrm>
        </p:spPr>
        <p:txBody>
          <a:bodyPr/>
          <a:lstStyle/>
          <a:p>
            <a:pPr algn="ctr"/>
            <a:r>
              <a:rPr lang="en-US" b="1" dirty="0" smtClean="0">
                <a:latin typeface="Avenir Heavy" charset="0"/>
                <a:ea typeface="Avenir Heavy" charset="0"/>
                <a:cs typeface="Avenir Heavy" charset="0"/>
              </a:rPr>
              <a:t>Review Quiz</a:t>
            </a:r>
            <a:endParaRPr lang="en-US" b="1" dirty="0">
              <a:latin typeface="Avenir Heavy" charset="0"/>
              <a:ea typeface="Avenir Heavy" charset="0"/>
              <a:cs typeface="Avenir Heavy" charset="0"/>
            </a:endParaRPr>
          </a:p>
        </p:txBody>
      </p:sp>
      <p:sp>
        <p:nvSpPr>
          <p:cNvPr id="3" name="Content Placeholder 2"/>
          <p:cNvSpPr>
            <a:spLocks noGrp="1"/>
          </p:cNvSpPr>
          <p:nvPr>
            <p:ph idx="1"/>
          </p:nvPr>
        </p:nvSpPr>
        <p:spPr>
          <a:xfrm>
            <a:off x="628650" y="1201783"/>
            <a:ext cx="7886700" cy="5144999"/>
          </a:xfrm>
        </p:spPr>
        <p:txBody>
          <a:bodyPr>
            <a:normAutofit/>
          </a:bodyPr>
          <a:lstStyle/>
          <a:p>
            <a:pPr marL="0" indent="0">
              <a:lnSpc>
                <a:spcPct val="100000"/>
              </a:lnSpc>
              <a:spcAft>
                <a:spcPts val="600"/>
              </a:spcAft>
              <a:buNone/>
            </a:pPr>
            <a:r>
              <a:rPr lang="en-US" sz="4000" dirty="0" smtClean="0">
                <a:latin typeface="Avenir Book" charset="0"/>
                <a:ea typeface="Avenir Book" charset="0"/>
                <a:cs typeface="Avenir Book" charset="0"/>
              </a:rPr>
              <a:t>What are some characteristics of apocalyptic literature?</a:t>
            </a:r>
          </a:p>
          <a:p>
            <a:pPr marL="914400" indent="-914400">
              <a:lnSpc>
                <a:spcPct val="100000"/>
              </a:lnSpc>
              <a:buFont typeface="+mj-lt"/>
              <a:buAutoNum type="alphaUcPeriod"/>
            </a:pPr>
            <a:r>
              <a:rPr lang="en-US" sz="4000" dirty="0">
                <a:latin typeface="Avenir Book" charset="0"/>
                <a:ea typeface="Avenir Book" charset="0"/>
                <a:cs typeface="Avenir Book" charset="0"/>
              </a:rPr>
              <a:t>Written as a code to </a:t>
            </a:r>
            <a:r>
              <a:rPr lang="en-US" sz="4000" dirty="0" smtClean="0">
                <a:latin typeface="Avenir Book" charset="0"/>
                <a:ea typeface="Avenir Book" charset="0"/>
                <a:cs typeface="Avenir Book" charset="0"/>
              </a:rPr>
              <a:t>break</a:t>
            </a:r>
            <a:endParaRPr lang="en-US" sz="4000" dirty="0" smtClean="0">
              <a:latin typeface="Avenir Book" charset="0"/>
              <a:ea typeface="Avenir Book" charset="0"/>
              <a:cs typeface="Avenir Book" charset="0"/>
            </a:endParaRPr>
          </a:p>
          <a:p>
            <a:pPr marL="914400" indent="-914400">
              <a:lnSpc>
                <a:spcPct val="100000"/>
              </a:lnSpc>
              <a:buFont typeface="+mj-lt"/>
              <a:buAutoNum type="alphaUcPeriod"/>
            </a:pPr>
            <a:r>
              <a:rPr lang="en-US" sz="4000" dirty="0" smtClean="0">
                <a:latin typeface="Avenir Book" charset="0"/>
                <a:ea typeface="Avenir Book" charset="0"/>
                <a:cs typeface="Avenir Book" charset="0"/>
              </a:rPr>
              <a:t>Written to evoke emotion</a:t>
            </a:r>
            <a:endParaRPr lang="en-US" sz="4000" dirty="0" smtClean="0">
              <a:latin typeface="Avenir Book" charset="0"/>
              <a:ea typeface="Avenir Book" charset="0"/>
              <a:cs typeface="Avenir Book" charset="0"/>
            </a:endParaRPr>
          </a:p>
          <a:p>
            <a:pPr marL="914400" indent="-914400">
              <a:lnSpc>
                <a:spcPct val="100000"/>
              </a:lnSpc>
              <a:buFont typeface="+mj-lt"/>
              <a:buAutoNum type="alphaUcPeriod"/>
            </a:pPr>
            <a:r>
              <a:rPr lang="en-US" sz="4000" dirty="0" smtClean="0">
                <a:latin typeface="Avenir Book" charset="0"/>
                <a:ea typeface="Avenir Book" charset="0"/>
                <a:cs typeface="Avenir Book" charset="0"/>
              </a:rPr>
              <a:t>Brings comfort &amp; challenge</a:t>
            </a:r>
            <a:endParaRPr lang="en-US" sz="4000" dirty="0" smtClean="0">
              <a:latin typeface="Avenir Book" charset="0"/>
              <a:ea typeface="Avenir Book" charset="0"/>
              <a:cs typeface="Avenir Book" charset="0"/>
            </a:endParaRPr>
          </a:p>
          <a:p>
            <a:pPr marL="914400" indent="-914400">
              <a:lnSpc>
                <a:spcPct val="100000"/>
              </a:lnSpc>
              <a:buFont typeface="+mj-lt"/>
              <a:buAutoNum type="alphaUcPeriod"/>
            </a:pPr>
            <a:r>
              <a:rPr lang="en-US" sz="4000" dirty="0" smtClean="0">
                <a:latin typeface="Avenir Book" charset="0"/>
                <a:ea typeface="Avenir Book" charset="0"/>
                <a:cs typeface="Avenir Book" charset="0"/>
              </a:rPr>
              <a:t>Uses exaggerated images</a:t>
            </a:r>
            <a:endParaRPr lang="en-US" sz="4000" dirty="0" smtClean="0">
              <a:latin typeface="Avenir Book" charset="0"/>
              <a:ea typeface="Avenir Book" charset="0"/>
              <a:cs typeface="Avenir Book" charset="0"/>
            </a:endParaRPr>
          </a:p>
          <a:p>
            <a:pPr marL="914400" indent="-914400">
              <a:lnSpc>
                <a:spcPct val="100000"/>
              </a:lnSpc>
              <a:buFont typeface="+mj-lt"/>
              <a:buAutoNum type="alphaUcPeriod"/>
            </a:pPr>
            <a:r>
              <a:rPr lang="en-US" sz="4000" dirty="0" smtClean="0">
                <a:latin typeface="Avenir Book" charset="0"/>
                <a:ea typeface="Avenir Book" charset="0"/>
                <a:cs typeface="Avenir Book" charset="0"/>
              </a:rPr>
              <a:t>Should be read literally</a:t>
            </a:r>
            <a:endParaRPr lang="en-US" sz="4000" dirty="0">
              <a:latin typeface="Avenir Book" charset="0"/>
              <a:ea typeface="Avenir Book" charset="0"/>
              <a:cs typeface="Avenir Book" charset="0"/>
            </a:endParaRPr>
          </a:p>
        </p:txBody>
      </p:sp>
    </p:spTree>
    <p:extLst>
      <p:ext uri="{BB962C8B-B14F-4D97-AF65-F5344CB8AC3E}">
        <p14:creationId xmlns:p14="http://schemas.microsoft.com/office/powerpoint/2010/main" val="4023005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1433"/>
            <a:ext cx="7886700" cy="810531"/>
          </a:xfrm>
        </p:spPr>
        <p:txBody>
          <a:bodyPr/>
          <a:lstStyle/>
          <a:p>
            <a:pPr algn="ctr"/>
            <a:r>
              <a:rPr lang="en-US" b="1" dirty="0" smtClean="0">
                <a:latin typeface="Avenir Heavy" charset="0"/>
                <a:ea typeface="Avenir Heavy" charset="0"/>
                <a:cs typeface="Avenir Heavy" charset="0"/>
              </a:rPr>
              <a:t>Review Quiz</a:t>
            </a:r>
            <a:endParaRPr lang="en-US" b="1" dirty="0">
              <a:latin typeface="Avenir Heavy" charset="0"/>
              <a:ea typeface="Avenir Heavy" charset="0"/>
              <a:cs typeface="Avenir Heavy" charset="0"/>
            </a:endParaRPr>
          </a:p>
        </p:txBody>
      </p:sp>
      <p:sp>
        <p:nvSpPr>
          <p:cNvPr id="3" name="Content Placeholder 2"/>
          <p:cNvSpPr>
            <a:spLocks noGrp="1"/>
          </p:cNvSpPr>
          <p:nvPr>
            <p:ph idx="1"/>
          </p:nvPr>
        </p:nvSpPr>
        <p:spPr>
          <a:xfrm>
            <a:off x="628650" y="1201783"/>
            <a:ext cx="7886700" cy="5144999"/>
          </a:xfrm>
        </p:spPr>
        <p:txBody>
          <a:bodyPr>
            <a:normAutofit/>
          </a:bodyPr>
          <a:lstStyle/>
          <a:p>
            <a:pPr marL="0" indent="0">
              <a:lnSpc>
                <a:spcPct val="100000"/>
              </a:lnSpc>
              <a:spcAft>
                <a:spcPts val="600"/>
              </a:spcAft>
              <a:buNone/>
            </a:pPr>
            <a:r>
              <a:rPr lang="en-US" sz="4000" dirty="0" smtClean="0">
                <a:latin typeface="Avenir Book" charset="0"/>
                <a:ea typeface="Avenir Book" charset="0"/>
                <a:cs typeface="Avenir Book" charset="0"/>
              </a:rPr>
              <a:t>What’s the first question to ask in Bible study?</a:t>
            </a:r>
            <a:endParaRPr lang="en-US" sz="4000" dirty="0" smtClean="0">
              <a:latin typeface="Avenir Book" charset="0"/>
              <a:ea typeface="Avenir Book" charset="0"/>
              <a:cs typeface="Avenir Book" charset="0"/>
            </a:endParaRPr>
          </a:p>
          <a:p>
            <a:pPr marL="914400" indent="-914400">
              <a:lnSpc>
                <a:spcPct val="100000"/>
              </a:lnSpc>
              <a:buFont typeface="+mj-lt"/>
              <a:buAutoNum type="alphaUcPeriod"/>
            </a:pPr>
            <a:r>
              <a:rPr lang="en-US" sz="4000" dirty="0" smtClean="0">
                <a:latin typeface="Avenir Book" charset="0"/>
                <a:ea typeface="Avenir Book" charset="0"/>
                <a:cs typeface="Avenir Book" charset="0"/>
              </a:rPr>
              <a:t>What does this mean to me?</a:t>
            </a:r>
            <a:endParaRPr lang="en-US" sz="4000" dirty="0" smtClean="0">
              <a:latin typeface="Avenir Book" charset="0"/>
              <a:ea typeface="Avenir Book" charset="0"/>
              <a:cs typeface="Avenir Book" charset="0"/>
            </a:endParaRPr>
          </a:p>
          <a:p>
            <a:pPr marL="914400" indent="-914400">
              <a:lnSpc>
                <a:spcPct val="100000"/>
              </a:lnSpc>
              <a:buFont typeface="+mj-lt"/>
              <a:buAutoNum type="alphaUcPeriod"/>
            </a:pPr>
            <a:r>
              <a:rPr lang="en-US" sz="4000" dirty="0" smtClean="0">
                <a:latin typeface="Avenir Book" charset="0"/>
                <a:ea typeface="Avenir Book" charset="0"/>
                <a:cs typeface="Avenir Book" charset="0"/>
              </a:rPr>
              <a:t>What </a:t>
            </a:r>
            <a:r>
              <a:rPr lang="en-US" sz="4000" dirty="0" smtClean="0">
                <a:latin typeface="Avenir Book" charset="0"/>
                <a:ea typeface="Avenir Book" charset="0"/>
                <a:cs typeface="Avenir Book" charset="0"/>
              </a:rPr>
              <a:t>did this mean to the first readers?</a:t>
            </a:r>
          </a:p>
          <a:p>
            <a:pPr marL="914400" indent="-914400">
              <a:lnSpc>
                <a:spcPct val="100000"/>
              </a:lnSpc>
              <a:buFont typeface="+mj-lt"/>
              <a:buAutoNum type="alphaUcPeriod"/>
            </a:pPr>
            <a:r>
              <a:rPr lang="en-US" sz="4000" dirty="0" smtClean="0">
                <a:latin typeface="Avenir Book" charset="0"/>
                <a:ea typeface="Avenir Book" charset="0"/>
                <a:cs typeface="Avenir Book" charset="0"/>
              </a:rPr>
              <a:t>What’s for lunch?</a:t>
            </a:r>
            <a:endParaRPr lang="en-US" sz="4000" dirty="0">
              <a:latin typeface="Avenir Book" charset="0"/>
              <a:ea typeface="Avenir Book" charset="0"/>
              <a:cs typeface="Avenir Book" charset="0"/>
            </a:endParaRPr>
          </a:p>
        </p:txBody>
      </p:sp>
    </p:spTree>
    <p:extLst>
      <p:ext uri="{BB962C8B-B14F-4D97-AF65-F5344CB8AC3E}">
        <p14:creationId xmlns:p14="http://schemas.microsoft.com/office/powerpoint/2010/main" val="181934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1433"/>
            <a:ext cx="7886700" cy="810531"/>
          </a:xfrm>
        </p:spPr>
        <p:txBody>
          <a:bodyPr/>
          <a:lstStyle/>
          <a:p>
            <a:pPr algn="ctr"/>
            <a:r>
              <a:rPr lang="en-US" b="1" dirty="0" smtClean="0">
                <a:latin typeface="Avenir Heavy" charset="0"/>
                <a:ea typeface="Avenir Heavy" charset="0"/>
                <a:cs typeface="Avenir Heavy" charset="0"/>
              </a:rPr>
              <a:t>Review Quiz</a:t>
            </a:r>
            <a:endParaRPr lang="en-US" b="1" dirty="0">
              <a:latin typeface="Avenir Heavy" charset="0"/>
              <a:ea typeface="Avenir Heavy" charset="0"/>
              <a:cs typeface="Avenir Heavy" charset="0"/>
            </a:endParaRPr>
          </a:p>
        </p:txBody>
      </p:sp>
      <p:sp>
        <p:nvSpPr>
          <p:cNvPr id="3" name="Content Placeholder 2"/>
          <p:cNvSpPr>
            <a:spLocks noGrp="1"/>
          </p:cNvSpPr>
          <p:nvPr>
            <p:ph idx="1"/>
          </p:nvPr>
        </p:nvSpPr>
        <p:spPr>
          <a:xfrm>
            <a:off x="628650" y="1201783"/>
            <a:ext cx="7886700" cy="5144999"/>
          </a:xfrm>
        </p:spPr>
        <p:txBody>
          <a:bodyPr>
            <a:normAutofit/>
          </a:bodyPr>
          <a:lstStyle/>
          <a:p>
            <a:pPr marL="0" indent="0">
              <a:lnSpc>
                <a:spcPct val="100000"/>
              </a:lnSpc>
              <a:spcAft>
                <a:spcPts val="600"/>
              </a:spcAft>
              <a:buNone/>
            </a:pPr>
            <a:r>
              <a:rPr lang="en-US" sz="4000" dirty="0" smtClean="0">
                <a:latin typeface="Avenir Book" charset="0"/>
                <a:ea typeface="Avenir Book" charset="0"/>
                <a:cs typeface="Avenir Book" charset="0"/>
              </a:rPr>
              <a:t>What was the challenge facing the Christians in 1</a:t>
            </a:r>
            <a:r>
              <a:rPr lang="en-US" sz="4000" baseline="30000" dirty="0" smtClean="0">
                <a:latin typeface="Avenir Book" charset="0"/>
                <a:ea typeface="Avenir Book" charset="0"/>
                <a:cs typeface="Avenir Book" charset="0"/>
              </a:rPr>
              <a:t>st</a:t>
            </a:r>
            <a:r>
              <a:rPr lang="en-US" sz="4000" dirty="0" smtClean="0">
                <a:latin typeface="Avenir Book" charset="0"/>
                <a:ea typeface="Avenir Book" charset="0"/>
                <a:cs typeface="Avenir Book" charset="0"/>
              </a:rPr>
              <a:t> century Asia?</a:t>
            </a:r>
            <a:endParaRPr lang="en-US" sz="4000" dirty="0" smtClean="0">
              <a:latin typeface="Avenir Book" charset="0"/>
              <a:ea typeface="Avenir Book" charset="0"/>
              <a:cs typeface="Avenir Book" charset="0"/>
            </a:endParaRPr>
          </a:p>
          <a:p>
            <a:pPr marL="914400" indent="-914400">
              <a:lnSpc>
                <a:spcPct val="100000"/>
              </a:lnSpc>
              <a:buFont typeface="+mj-lt"/>
              <a:buAutoNum type="alphaUcPeriod"/>
            </a:pPr>
            <a:r>
              <a:rPr lang="en-US" sz="4000" dirty="0" smtClean="0">
                <a:latin typeface="Avenir Book" charset="0"/>
                <a:ea typeface="Avenir Book" charset="0"/>
                <a:cs typeface="Avenir Book" charset="0"/>
              </a:rPr>
              <a:t>Compromise</a:t>
            </a:r>
            <a:endParaRPr lang="en-US" sz="4000" dirty="0" smtClean="0">
              <a:latin typeface="Avenir Book" charset="0"/>
              <a:ea typeface="Avenir Book" charset="0"/>
              <a:cs typeface="Avenir Book" charset="0"/>
            </a:endParaRPr>
          </a:p>
          <a:p>
            <a:pPr marL="914400" indent="-914400">
              <a:lnSpc>
                <a:spcPct val="100000"/>
              </a:lnSpc>
              <a:buFont typeface="+mj-lt"/>
              <a:buAutoNum type="alphaUcPeriod"/>
            </a:pPr>
            <a:r>
              <a:rPr lang="en-US" sz="4000" dirty="0" smtClean="0">
                <a:latin typeface="Avenir Book" charset="0"/>
                <a:ea typeface="Avenir Book" charset="0"/>
                <a:cs typeface="Avenir Book" charset="0"/>
              </a:rPr>
              <a:t>Apathy</a:t>
            </a:r>
            <a:endParaRPr lang="en-US" sz="4000" dirty="0" smtClean="0">
              <a:latin typeface="Avenir Book" charset="0"/>
              <a:ea typeface="Avenir Book" charset="0"/>
              <a:cs typeface="Avenir Book" charset="0"/>
            </a:endParaRPr>
          </a:p>
          <a:p>
            <a:pPr marL="914400" indent="-914400">
              <a:lnSpc>
                <a:spcPct val="100000"/>
              </a:lnSpc>
              <a:buFont typeface="+mj-lt"/>
              <a:buAutoNum type="alphaUcPeriod"/>
            </a:pPr>
            <a:r>
              <a:rPr lang="en-US" sz="4000" dirty="0" smtClean="0">
                <a:latin typeface="Avenir Book" charset="0"/>
                <a:ea typeface="Avenir Book" charset="0"/>
                <a:cs typeface="Avenir Book" charset="0"/>
              </a:rPr>
              <a:t>Persecution</a:t>
            </a:r>
            <a:endParaRPr lang="en-US" sz="4000" dirty="0" smtClean="0">
              <a:latin typeface="Avenir Book" charset="0"/>
              <a:ea typeface="Avenir Book" charset="0"/>
              <a:cs typeface="Avenir Book" charset="0"/>
            </a:endParaRPr>
          </a:p>
        </p:txBody>
      </p:sp>
    </p:spTree>
    <p:extLst>
      <p:ext uri="{BB962C8B-B14F-4D97-AF65-F5344CB8AC3E}">
        <p14:creationId xmlns:p14="http://schemas.microsoft.com/office/powerpoint/2010/main" val="15278472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1433"/>
            <a:ext cx="7886700" cy="810531"/>
          </a:xfrm>
        </p:spPr>
        <p:txBody>
          <a:bodyPr/>
          <a:lstStyle/>
          <a:p>
            <a:pPr algn="ctr"/>
            <a:r>
              <a:rPr lang="en-US" b="1" dirty="0" smtClean="0">
                <a:latin typeface="Avenir Heavy" charset="0"/>
                <a:ea typeface="Avenir Heavy" charset="0"/>
                <a:cs typeface="Avenir Heavy" charset="0"/>
              </a:rPr>
              <a:t>What are we reading?</a:t>
            </a:r>
            <a:endParaRPr lang="en-US" b="1" dirty="0">
              <a:latin typeface="Avenir Heavy" charset="0"/>
              <a:ea typeface="Avenir Heavy" charset="0"/>
              <a:cs typeface="Avenir Heavy" charset="0"/>
            </a:endParaRPr>
          </a:p>
        </p:txBody>
      </p:sp>
      <p:sp>
        <p:nvSpPr>
          <p:cNvPr id="3" name="Content Placeholder 2"/>
          <p:cNvSpPr>
            <a:spLocks noGrp="1"/>
          </p:cNvSpPr>
          <p:nvPr>
            <p:ph idx="1"/>
          </p:nvPr>
        </p:nvSpPr>
        <p:spPr>
          <a:xfrm>
            <a:off x="628650" y="1201783"/>
            <a:ext cx="7886700" cy="5144999"/>
          </a:xfrm>
        </p:spPr>
        <p:txBody>
          <a:bodyPr/>
          <a:lstStyle/>
          <a:p>
            <a:pPr marL="0" indent="0" algn="just">
              <a:lnSpc>
                <a:spcPct val="100000"/>
              </a:lnSpc>
              <a:buNone/>
            </a:pPr>
            <a:r>
              <a:rPr lang="en-US" baseline="30000" dirty="0">
                <a:latin typeface="Avenir Book" charset="0"/>
                <a:ea typeface="Avenir Book" charset="0"/>
                <a:cs typeface="Avenir Book" charset="0"/>
              </a:rPr>
              <a:t>1</a:t>
            </a:r>
            <a:r>
              <a:rPr lang="en-US" dirty="0">
                <a:latin typeface="Avenir Book" charset="0"/>
                <a:ea typeface="Avenir Book" charset="0"/>
                <a:cs typeface="Avenir Book" charset="0"/>
              </a:rPr>
              <a:t> The Revelation of Jesus Christ, which God gave Him to show to His bond-servants, the things which must soon take place; and He sent and communicated it by His angel to His bond-servant John, </a:t>
            </a:r>
            <a:r>
              <a:rPr lang="en-US" baseline="30000" dirty="0">
                <a:latin typeface="Avenir Book" charset="0"/>
                <a:ea typeface="Avenir Book" charset="0"/>
                <a:cs typeface="Avenir Book" charset="0"/>
              </a:rPr>
              <a:t>2</a:t>
            </a:r>
            <a:r>
              <a:rPr lang="en-US" dirty="0">
                <a:latin typeface="Avenir Book" charset="0"/>
                <a:ea typeface="Avenir Book" charset="0"/>
                <a:cs typeface="Avenir Book" charset="0"/>
              </a:rPr>
              <a:t> who testified to the word of God and to the testimony of Jesus Christ, even to all that he saw. </a:t>
            </a:r>
            <a:r>
              <a:rPr lang="en-US" baseline="30000" dirty="0">
                <a:latin typeface="Avenir Book" charset="0"/>
                <a:ea typeface="Avenir Book" charset="0"/>
                <a:cs typeface="Avenir Book" charset="0"/>
              </a:rPr>
              <a:t>3</a:t>
            </a:r>
            <a:r>
              <a:rPr lang="en-US" dirty="0">
                <a:latin typeface="Avenir Book" charset="0"/>
                <a:ea typeface="Avenir Book" charset="0"/>
                <a:cs typeface="Avenir Book" charset="0"/>
              </a:rPr>
              <a:t> Blessed is he who reads and those who hear the words of the prophecy, and heed the things which are written in it; for the time is near</a:t>
            </a:r>
            <a:r>
              <a:rPr lang="en-US" dirty="0" smtClean="0">
                <a:latin typeface="Avenir Book" charset="0"/>
                <a:ea typeface="Avenir Book" charset="0"/>
                <a:cs typeface="Avenir Book" charset="0"/>
              </a:rPr>
              <a:t>.</a:t>
            </a:r>
          </a:p>
          <a:p>
            <a:pPr marL="0" indent="0" algn="just">
              <a:lnSpc>
                <a:spcPct val="100000"/>
              </a:lnSpc>
              <a:buNone/>
            </a:pPr>
            <a:r>
              <a:rPr lang="en-US" baseline="30000" dirty="0" smtClean="0">
                <a:latin typeface="Avenir Book" charset="0"/>
                <a:ea typeface="Avenir Book" charset="0"/>
                <a:cs typeface="Avenir Book" charset="0"/>
              </a:rPr>
              <a:t>4</a:t>
            </a:r>
            <a:r>
              <a:rPr lang="en-US" dirty="0" smtClean="0">
                <a:latin typeface="Avenir Book" charset="0"/>
                <a:ea typeface="Avenir Book" charset="0"/>
                <a:cs typeface="Avenir Book" charset="0"/>
              </a:rPr>
              <a:t> </a:t>
            </a:r>
            <a:r>
              <a:rPr lang="en-US" dirty="0">
                <a:latin typeface="Avenir Book" charset="0"/>
                <a:ea typeface="Avenir Book" charset="0"/>
                <a:cs typeface="Avenir Book" charset="0"/>
              </a:rPr>
              <a:t>John to the seven churches that are in Asia:</a:t>
            </a:r>
          </a:p>
        </p:txBody>
      </p:sp>
      <p:cxnSp>
        <p:nvCxnSpPr>
          <p:cNvPr id="8" name="Straight Connector 7"/>
          <p:cNvCxnSpPr/>
          <p:nvPr/>
        </p:nvCxnSpPr>
        <p:spPr>
          <a:xfrm>
            <a:off x="2926080" y="4199710"/>
            <a:ext cx="5460274"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0902" y="4630783"/>
            <a:ext cx="5955029"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733154" y="2076994"/>
            <a:ext cx="6817177"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688183" y="3774282"/>
            <a:ext cx="1776549"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33154" y="4199710"/>
            <a:ext cx="1776549"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0150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1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left)">
                                      <p:cBhvr>
                                        <p:cTn id="12" dur="1000"/>
                                        <p:tgtEl>
                                          <p:spTgt spid="16"/>
                                        </p:tgtEl>
                                      </p:cBhvr>
                                    </p:animEffect>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ipe(left)">
                                      <p:cBhvr>
                                        <p:cTn id="16" dur="10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left)">
                                      <p:cBhvr>
                                        <p:cTn id="21" dur="1000"/>
                                        <p:tgtEl>
                                          <p:spTgt spid="8"/>
                                        </p:tgtEl>
                                      </p:cBhvr>
                                    </p:animEffect>
                                  </p:childTnLst>
                                </p:cTn>
                              </p:par>
                            </p:childTnLst>
                          </p:cTn>
                        </p:par>
                        <p:par>
                          <p:cTn id="22" fill="hold">
                            <p:stCondLst>
                              <p:cond delay="1000"/>
                            </p:stCondLst>
                            <p:childTnLst>
                              <p:par>
                                <p:cTn id="23" presetID="22" presetClass="entr" presetSubtype="8"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1433"/>
            <a:ext cx="7886700" cy="810531"/>
          </a:xfrm>
        </p:spPr>
        <p:txBody>
          <a:bodyPr/>
          <a:lstStyle/>
          <a:p>
            <a:pPr algn="ctr"/>
            <a:r>
              <a:rPr lang="en-US" b="1" dirty="0" smtClean="0">
                <a:latin typeface="Avenir Heavy" charset="0"/>
                <a:ea typeface="Avenir Heavy" charset="0"/>
                <a:cs typeface="Avenir Heavy" charset="0"/>
              </a:rPr>
              <a:t>What are we reading?</a:t>
            </a:r>
            <a:endParaRPr lang="en-US" b="1" dirty="0">
              <a:latin typeface="Avenir Heavy" charset="0"/>
              <a:ea typeface="Avenir Heavy" charset="0"/>
              <a:cs typeface="Avenir Heavy" charset="0"/>
            </a:endParaRPr>
          </a:p>
        </p:txBody>
      </p:sp>
      <p:sp>
        <p:nvSpPr>
          <p:cNvPr id="3" name="Content Placeholder 2"/>
          <p:cNvSpPr>
            <a:spLocks noGrp="1"/>
          </p:cNvSpPr>
          <p:nvPr>
            <p:ph idx="1"/>
          </p:nvPr>
        </p:nvSpPr>
        <p:spPr>
          <a:xfrm>
            <a:off x="628650" y="1201783"/>
            <a:ext cx="7886700" cy="5144999"/>
          </a:xfrm>
        </p:spPr>
        <p:txBody>
          <a:bodyPr>
            <a:normAutofit/>
          </a:bodyPr>
          <a:lstStyle/>
          <a:p>
            <a:pPr marL="0" indent="0" algn="just">
              <a:lnSpc>
                <a:spcPct val="100000"/>
              </a:lnSpc>
              <a:buNone/>
            </a:pPr>
            <a:r>
              <a:rPr lang="en-US" baseline="30000" dirty="0" smtClean="0">
                <a:latin typeface="Avenir Book" charset="0"/>
                <a:ea typeface="Avenir Book" charset="0"/>
                <a:cs typeface="Avenir Book" charset="0"/>
              </a:rPr>
              <a:t>9</a:t>
            </a:r>
            <a:r>
              <a:rPr lang="en-US" dirty="0" smtClean="0">
                <a:latin typeface="Avenir Book" charset="0"/>
                <a:ea typeface="Avenir Book" charset="0"/>
                <a:cs typeface="Avenir Book" charset="0"/>
              </a:rPr>
              <a:t> I</a:t>
            </a:r>
            <a:r>
              <a:rPr lang="en-US" dirty="0">
                <a:latin typeface="Avenir Book" charset="0"/>
                <a:ea typeface="Avenir Book" charset="0"/>
                <a:cs typeface="Avenir Book" charset="0"/>
              </a:rPr>
              <a:t>, John, your brother and partner in the tribulation and the kingdom and the patient endurance that are in Jesus, was on the island called Patmos on account of the word of God and the testimony of Jesus. </a:t>
            </a:r>
            <a:r>
              <a:rPr lang="en-US" baseline="30000" dirty="0">
                <a:latin typeface="Avenir Book" charset="0"/>
                <a:ea typeface="Avenir Book" charset="0"/>
                <a:cs typeface="Avenir Book" charset="0"/>
              </a:rPr>
              <a:t>10</a:t>
            </a:r>
            <a:r>
              <a:rPr lang="en-US" dirty="0">
                <a:latin typeface="Avenir Book" charset="0"/>
                <a:ea typeface="Avenir Book" charset="0"/>
                <a:cs typeface="Avenir Book" charset="0"/>
              </a:rPr>
              <a:t> I was in the Spirit on the Lord's day, and I heard behind me a loud voice like a trumpet </a:t>
            </a:r>
            <a:r>
              <a:rPr lang="en-US" baseline="30000" dirty="0">
                <a:latin typeface="Avenir Book" charset="0"/>
                <a:ea typeface="Avenir Book" charset="0"/>
                <a:cs typeface="Avenir Book" charset="0"/>
              </a:rPr>
              <a:t>11</a:t>
            </a:r>
            <a:r>
              <a:rPr lang="en-US" dirty="0">
                <a:latin typeface="Avenir Book" charset="0"/>
                <a:ea typeface="Avenir Book" charset="0"/>
                <a:cs typeface="Avenir Book" charset="0"/>
              </a:rPr>
              <a:t> saying, “Write what you see in a book and send it to the seven churches, to Ephesus and to Smyrna and to Pergamum and to Thyatira and to Sardis and to Philadelphia and to Laodicea</a:t>
            </a:r>
            <a:r>
              <a:rPr lang="en-US" dirty="0" smtClean="0">
                <a:latin typeface="Avenir Book" charset="0"/>
                <a:ea typeface="Avenir Book" charset="0"/>
                <a:cs typeface="Avenir Book" charset="0"/>
              </a:rPr>
              <a:t>.”</a:t>
            </a:r>
          </a:p>
        </p:txBody>
      </p:sp>
      <p:cxnSp>
        <p:nvCxnSpPr>
          <p:cNvPr id="5" name="Straight Connector 4"/>
          <p:cNvCxnSpPr/>
          <p:nvPr/>
        </p:nvCxnSpPr>
        <p:spPr>
          <a:xfrm>
            <a:off x="744582" y="4643847"/>
            <a:ext cx="7589521"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021977" y="4219303"/>
            <a:ext cx="2331720" cy="2179"/>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7678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1433"/>
            <a:ext cx="7886700" cy="810531"/>
          </a:xfrm>
        </p:spPr>
        <p:txBody>
          <a:bodyPr/>
          <a:lstStyle/>
          <a:p>
            <a:pPr algn="ctr"/>
            <a:r>
              <a:rPr lang="en-US" b="1" dirty="0" smtClean="0">
                <a:latin typeface="Avenir Heavy" charset="0"/>
                <a:ea typeface="Avenir Heavy" charset="0"/>
                <a:cs typeface="Avenir Heavy" charset="0"/>
              </a:rPr>
              <a:t>Hearing what John saw</a:t>
            </a:r>
            <a:endParaRPr lang="en-US" b="1" dirty="0">
              <a:latin typeface="Avenir Heavy" charset="0"/>
              <a:ea typeface="Avenir Heavy" charset="0"/>
              <a:cs typeface="Avenir Heavy" charset="0"/>
            </a:endParaRPr>
          </a:p>
        </p:txBody>
      </p:sp>
      <p:sp>
        <p:nvSpPr>
          <p:cNvPr id="3" name="Content Placeholder 2"/>
          <p:cNvSpPr>
            <a:spLocks noGrp="1"/>
          </p:cNvSpPr>
          <p:nvPr>
            <p:ph idx="1"/>
          </p:nvPr>
        </p:nvSpPr>
        <p:spPr>
          <a:xfrm>
            <a:off x="628650" y="1410789"/>
            <a:ext cx="7886700" cy="4935993"/>
          </a:xfrm>
        </p:spPr>
        <p:txBody>
          <a:bodyPr>
            <a:normAutofit/>
          </a:bodyPr>
          <a:lstStyle/>
          <a:p>
            <a:pPr>
              <a:lnSpc>
                <a:spcPct val="100000"/>
              </a:lnSpc>
            </a:pPr>
            <a:r>
              <a:rPr lang="en-US" sz="3200" dirty="0" smtClean="0">
                <a:latin typeface="Avenir Book" charset="0"/>
                <a:ea typeface="Avenir Book" charset="0"/>
                <a:cs typeface="Avenir Book" charset="0"/>
              </a:rPr>
              <a:t>What do we do when we hear a description of a visual scene? </a:t>
            </a:r>
            <a:endParaRPr lang="en-US" sz="3200" dirty="0" smtClean="0">
              <a:latin typeface="Avenir Book" charset="0"/>
              <a:ea typeface="Avenir Book" charset="0"/>
              <a:cs typeface="Avenir Book" charset="0"/>
            </a:endParaRPr>
          </a:p>
          <a:p>
            <a:pPr lvl="1">
              <a:lnSpc>
                <a:spcPct val="100000"/>
              </a:lnSpc>
            </a:pPr>
            <a:r>
              <a:rPr lang="en-US" sz="3200" b="1" dirty="0" smtClean="0">
                <a:latin typeface="Avenir Book" charset="0"/>
                <a:ea typeface="Avenir Book" charset="0"/>
                <a:cs typeface="Avenir Book" charset="0"/>
              </a:rPr>
              <a:t>Visualize (imagination)</a:t>
            </a:r>
          </a:p>
          <a:p>
            <a:pPr lvl="1">
              <a:lnSpc>
                <a:spcPct val="100000"/>
              </a:lnSpc>
            </a:pPr>
            <a:r>
              <a:rPr lang="en-US" sz="3200" b="1" dirty="0" smtClean="0">
                <a:latin typeface="Avenir Book" charset="0"/>
                <a:ea typeface="Avenir Book" charset="0"/>
                <a:cs typeface="Avenir Book" charset="0"/>
              </a:rPr>
              <a:t>Overview (big picture)</a:t>
            </a:r>
          </a:p>
          <a:p>
            <a:pPr lvl="1">
              <a:lnSpc>
                <a:spcPct val="100000"/>
              </a:lnSpc>
              <a:spcAft>
                <a:spcPts val="1800"/>
              </a:spcAft>
            </a:pPr>
            <a:r>
              <a:rPr lang="en-US" sz="3200" b="1" dirty="0" smtClean="0">
                <a:latin typeface="Avenir Book" charset="0"/>
                <a:ea typeface="Avenir Book" charset="0"/>
                <a:cs typeface="Avenir Book" charset="0"/>
              </a:rPr>
              <a:t>Filter (primary vs. secondary)</a:t>
            </a:r>
            <a:endParaRPr lang="en-US" sz="3200" dirty="0" smtClean="0">
              <a:latin typeface="Avenir Book" charset="0"/>
              <a:ea typeface="Avenir Book" charset="0"/>
              <a:cs typeface="Avenir Book" charset="0"/>
            </a:endParaRPr>
          </a:p>
          <a:p>
            <a:pPr>
              <a:lnSpc>
                <a:spcPct val="100000"/>
              </a:lnSpc>
            </a:pPr>
            <a:r>
              <a:rPr lang="en-US" sz="3200" dirty="0" smtClean="0">
                <a:latin typeface="Avenir Book" charset="0"/>
                <a:ea typeface="Avenir Book" charset="0"/>
                <a:cs typeface="Avenir Book" charset="0"/>
              </a:rPr>
              <a:t>The original readers of Revelation would have heard it read aloud (in one sitting).</a:t>
            </a:r>
            <a:endParaRPr lang="en-US" sz="3200" dirty="0" smtClean="0">
              <a:latin typeface="Avenir Book" charset="0"/>
              <a:ea typeface="Avenir Book" charset="0"/>
              <a:cs typeface="Avenir Book" charset="0"/>
            </a:endParaRPr>
          </a:p>
        </p:txBody>
      </p:sp>
    </p:spTree>
    <p:extLst>
      <p:ext uri="{BB962C8B-B14F-4D97-AF65-F5344CB8AC3E}">
        <p14:creationId xmlns:p14="http://schemas.microsoft.com/office/powerpoint/2010/main" val="366415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000510" y="1031964"/>
            <a:ext cx="5142979" cy="5513644"/>
          </a:xfrm>
          <a:prstGeom prst="rect">
            <a:avLst/>
          </a:prstGeom>
        </p:spPr>
      </p:pic>
      <p:sp>
        <p:nvSpPr>
          <p:cNvPr id="4" name="Title 1"/>
          <p:cNvSpPr txBox="1">
            <a:spLocks/>
          </p:cNvSpPr>
          <p:nvPr/>
        </p:nvSpPr>
        <p:spPr>
          <a:xfrm>
            <a:off x="628650" y="221433"/>
            <a:ext cx="7886700" cy="81053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smtClean="0">
                <a:latin typeface="Avenir Heavy" charset="0"/>
                <a:ea typeface="Avenir Heavy" charset="0"/>
                <a:cs typeface="Avenir Heavy" charset="0"/>
              </a:rPr>
              <a:t>”The Devilfish </a:t>
            </a:r>
            <a:r>
              <a:rPr lang="en-US" sz="3600" b="1" smtClean="0">
                <a:latin typeface="Avenir Heavy" charset="0"/>
                <a:ea typeface="Avenir Heavy" charset="0"/>
                <a:cs typeface="Avenir Heavy" charset="0"/>
              </a:rPr>
              <a:t>in Egyptian Waters”</a:t>
            </a:r>
            <a:endParaRPr lang="en-US" sz="3600" b="1" dirty="0">
              <a:latin typeface="Avenir Heavy" charset="0"/>
              <a:ea typeface="Avenir Heavy" charset="0"/>
              <a:cs typeface="Avenir Heavy" charset="0"/>
            </a:endParaRPr>
          </a:p>
        </p:txBody>
      </p:sp>
    </p:spTree>
    <p:extLst>
      <p:ext uri="{BB962C8B-B14F-4D97-AF65-F5344CB8AC3E}">
        <p14:creationId xmlns:p14="http://schemas.microsoft.com/office/powerpoint/2010/main" val="9077390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3737</TotalTime>
  <Words>608</Words>
  <Application>Microsoft Macintosh PowerPoint</Application>
  <PresentationFormat>On-screen Show (4:3)</PresentationFormat>
  <Paragraphs>66</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Avenir Book</vt:lpstr>
      <vt:lpstr>Avenir Heavy</vt:lpstr>
      <vt:lpstr>Avenir Roman</vt:lpstr>
      <vt:lpstr>Calibri</vt:lpstr>
      <vt:lpstr>Calibri Light</vt:lpstr>
      <vt:lpstr>Arial</vt:lpstr>
      <vt:lpstr>Office Theme</vt:lpstr>
      <vt:lpstr>The Revelation</vt:lpstr>
      <vt:lpstr>Review Quiz</vt:lpstr>
      <vt:lpstr>Review Quiz</vt:lpstr>
      <vt:lpstr>Review Quiz</vt:lpstr>
      <vt:lpstr>Review Quiz</vt:lpstr>
      <vt:lpstr>What are we reading?</vt:lpstr>
      <vt:lpstr>What are we reading?</vt:lpstr>
      <vt:lpstr>Hearing what John saw</vt:lpstr>
      <vt:lpstr>PowerPoint Presentation</vt:lpstr>
      <vt:lpstr>Converting the Imagination</vt:lpstr>
      <vt:lpstr>A Biblical Imagination</vt:lpstr>
      <vt:lpstr>Tips for Reading Revelation</vt:lpstr>
      <vt:lpstr>Structure of Revelation</vt:lpstr>
      <vt:lpstr>The Revelation</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Revelation</dc:title>
  <dc:creator>Microsoft Office User</dc:creator>
  <cp:lastModifiedBy>Microsoft Office User</cp:lastModifiedBy>
  <cp:revision>67</cp:revision>
  <cp:lastPrinted>2023-03-11T18:02:37Z</cp:lastPrinted>
  <dcterms:created xsi:type="dcterms:W3CDTF">2023-03-07T17:15:06Z</dcterms:created>
  <dcterms:modified xsi:type="dcterms:W3CDTF">2023-03-19T01:54:06Z</dcterms:modified>
</cp:coreProperties>
</file>