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7772400" cy="10058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9mxwhZCUKTvzq9kSzaQLLtYp4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8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customschemas.google.com/relationships/presentationmetadata" Target="meta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5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6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7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8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2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2"/>
          <p:cNvSpPr txBox="1">
            <a:spLocks noGrp="1"/>
          </p:cNvSpPr>
          <p:nvPr>
            <p:ph type="body" idx="2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3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3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3"/>
          <p:cNvSpPr txBox="1">
            <a:spLocks noGrp="1"/>
          </p:cNvSpPr>
          <p:nvPr>
            <p:ph type="body" idx="2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3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3"/>
          <p:cNvSpPr txBox="1">
            <a:spLocks noGrp="1"/>
          </p:cNvSpPr>
          <p:nvPr>
            <p:ph type="body" idx="4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4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4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4"/>
          <p:cNvSpPr txBox="1">
            <a:spLocks noGrp="1"/>
          </p:cNvSpPr>
          <p:nvPr>
            <p:ph type="body" idx="2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4"/>
          <p:cNvSpPr txBox="1">
            <a:spLocks noGrp="1"/>
          </p:cNvSpPr>
          <p:nvPr>
            <p:ph type="body" idx="3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4"/>
          <p:cNvSpPr txBox="1">
            <a:spLocks noGrp="1"/>
          </p:cNvSpPr>
          <p:nvPr>
            <p:ph type="body" idx="4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4"/>
          <p:cNvSpPr txBox="1">
            <a:spLocks noGrp="1"/>
          </p:cNvSpPr>
          <p:nvPr>
            <p:ph type="body" idx="5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4"/>
          <p:cNvSpPr txBox="1">
            <a:spLocks noGrp="1"/>
          </p:cNvSpPr>
          <p:nvPr>
            <p:ph type="body" idx="6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3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5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5"/>
          <p:cNvSpPr txBox="1">
            <a:spLocks noGrp="1"/>
          </p:cNvSpPr>
          <p:nvPr>
            <p:ph type="subTitle" idx="1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6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6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6"/>
          <p:cNvSpPr txBox="1">
            <a:spLocks noGrp="1"/>
          </p:cNvSpPr>
          <p:nvPr>
            <p:ph type="body" idx="2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7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8"/>
          <p:cNvSpPr txBox="1">
            <a:spLocks noGrp="1"/>
          </p:cNvSpPr>
          <p:nvPr>
            <p:ph type="subTitle" idx="1"/>
          </p:nvPr>
        </p:nvSpPr>
        <p:spPr>
          <a:xfrm>
            <a:off x="685800" y="1122480"/>
            <a:ext cx="7771320" cy="1106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9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9"/>
          <p:cNvSpPr txBox="1">
            <a:spLocks noGrp="1"/>
          </p:cNvSpPr>
          <p:nvPr>
            <p:ph type="body" idx="2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9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subTitle" idx="1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0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0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0"/>
          <p:cNvSpPr txBox="1">
            <a:spLocks noGrp="1"/>
          </p:cNvSpPr>
          <p:nvPr>
            <p:ph type="body" idx="2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0"/>
          <p:cNvSpPr txBox="1">
            <a:spLocks noGrp="1"/>
          </p:cNvSpPr>
          <p:nvPr>
            <p:ph type="body" idx="3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1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1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41"/>
          <p:cNvSpPr txBox="1">
            <a:spLocks noGrp="1"/>
          </p:cNvSpPr>
          <p:nvPr>
            <p:ph type="body" idx="2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41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2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2"/>
          <p:cNvSpPr txBox="1">
            <a:spLocks noGrp="1"/>
          </p:cNvSpPr>
          <p:nvPr>
            <p:ph type="body" idx="2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3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43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43"/>
          <p:cNvSpPr txBox="1">
            <a:spLocks noGrp="1"/>
          </p:cNvSpPr>
          <p:nvPr>
            <p:ph type="body" idx="2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43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43"/>
          <p:cNvSpPr txBox="1">
            <a:spLocks noGrp="1"/>
          </p:cNvSpPr>
          <p:nvPr>
            <p:ph type="body" idx="4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4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44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44"/>
          <p:cNvSpPr txBox="1">
            <a:spLocks noGrp="1"/>
          </p:cNvSpPr>
          <p:nvPr>
            <p:ph type="body" idx="2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44"/>
          <p:cNvSpPr txBox="1">
            <a:spLocks noGrp="1"/>
          </p:cNvSpPr>
          <p:nvPr>
            <p:ph type="body" idx="3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44"/>
          <p:cNvSpPr txBox="1">
            <a:spLocks noGrp="1"/>
          </p:cNvSpPr>
          <p:nvPr>
            <p:ph type="body" idx="4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44"/>
          <p:cNvSpPr txBox="1">
            <a:spLocks noGrp="1"/>
          </p:cNvSpPr>
          <p:nvPr>
            <p:ph type="body" idx="5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44"/>
          <p:cNvSpPr txBox="1">
            <a:spLocks noGrp="1"/>
          </p:cNvSpPr>
          <p:nvPr>
            <p:ph type="body" idx="6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5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6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6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6"/>
          <p:cNvSpPr txBox="1">
            <a:spLocks noGrp="1"/>
          </p:cNvSpPr>
          <p:nvPr>
            <p:ph type="body" idx="2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7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 txBox="1">
            <a:spLocks noGrp="1"/>
          </p:cNvSpPr>
          <p:nvPr>
            <p:ph type="subTitle" idx="1"/>
          </p:nvPr>
        </p:nvSpPr>
        <p:spPr>
          <a:xfrm>
            <a:off x="685800" y="1122480"/>
            <a:ext cx="7771320" cy="1106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9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9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9"/>
          <p:cNvSpPr txBox="1">
            <a:spLocks noGrp="1"/>
          </p:cNvSpPr>
          <p:nvPr>
            <p:ph type="body" idx="2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9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0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0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0"/>
          <p:cNvSpPr txBox="1">
            <a:spLocks noGrp="1"/>
          </p:cNvSpPr>
          <p:nvPr>
            <p:ph type="body" idx="2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0"/>
          <p:cNvSpPr txBox="1">
            <a:spLocks noGrp="1"/>
          </p:cNvSpPr>
          <p:nvPr>
            <p:ph type="body" idx="3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1"/>
          <p:cNvSpPr txBox="1">
            <a:spLocks noGrp="1"/>
          </p:cNvSpPr>
          <p:nvPr>
            <p:ph type="body" idx="2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1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1320" cy="238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 txBox="1">
            <a:spLocks noGrp="1"/>
          </p:cNvSpPr>
          <p:nvPr>
            <p:ph type="title" idx="4294967295"/>
          </p:nvPr>
        </p:nvSpPr>
        <p:spPr>
          <a:xfrm>
            <a:off x="685800" y="573840"/>
            <a:ext cx="7771320" cy="104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The Revelation</a:t>
            </a:r>
            <a:endParaRPr sz="6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>
            <a:spLocks noGrp="1"/>
          </p:cNvSpPr>
          <p:nvPr>
            <p:ph type="subTitle" idx="4294967295"/>
          </p:nvPr>
        </p:nvSpPr>
        <p:spPr>
          <a:xfrm>
            <a:off x="1143000" y="5199120"/>
            <a:ext cx="6856920" cy="139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6. Who walks among the lampstands</a:t>
            </a:r>
            <a:endParaRPr sz="36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06640" y="1828800"/>
            <a:ext cx="5119560" cy="3199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"/>
          <p:cNvSpPr txBox="1">
            <a:spLocks noGrp="1"/>
          </p:cNvSpPr>
          <p:nvPr>
            <p:ph type="title" idx="4294967295"/>
          </p:nvPr>
        </p:nvSpPr>
        <p:spPr>
          <a:xfrm>
            <a:off x="628560" y="221400"/>
            <a:ext cx="7885800" cy="80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Challenge #1: Persecution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0"/>
          <p:cNvSpPr txBox="1">
            <a:spLocks noGrp="1"/>
          </p:cNvSpPr>
          <p:nvPr>
            <p:ph type="body" idx="4294967295"/>
          </p:nvPr>
        </p:nvSpPr>
        <p:spPr>
          <a:xfrm>
            <a:off x="652320" y="945360"/>
            <a:ext cx="7885800" cy="5683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rm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Smyrna – The Persecuted Church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267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−"/>
            </a:pPr>
            <a:r>
              <a:rPr lang="en-US" sz="32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No rebuke for this church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−"/>
            </a:pPr>
            <a:r>
              <a:rPr lang="en-US" sz="32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Slander from the Jews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1296000" marR="0" lvl="2" indent="-287999" algn="l" rtl="0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Synagogue of Satan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−"/>
            </a:pPr>
            <a:r>
              <a:rPr lang="en-US" sz="32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Warning of trials to come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1296000" marR="0" lvl="2" indent="-287999" algn="l" rtl="0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Prison, persecution, death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−"/>
            </a:pPr>
            <a:r>
              <a:rPr lang="en-US" sz="32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Don’t fear! “The one who is victorious will not be hurt by the second death” 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"/>
          <p:cNvSpPr txBox="1">
            <a:spLocks noGrp="1"/>
          </p:cNvSpPr>
          <p:nvPr>
            <p:ph type="title" idx="4294967295"/>
          </p:nvPr>
        </p:nvSpPr>
        <p:spPr>
          <a:xfrm>
            <a:off x="628560" y="221400"/>
            <a:ext cx="7885800" cy="80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Challenge #1: Persecution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1"/>
          <p:cNvSpPr txBox="1">
            <a:spLocks noGrp="1"/>
          </p:cNvSpPr>
          <p:nvPr>
            <p:ph type="body" idx="4294967295"/>
          </p:nvPr>
        </p:nvSpPr>
        <p:spPr>
          <a:xfrm>
            <a:off x="652320" y="1371600"/>
            <a:ext cx="78858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rm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Philadelphia – The Faithful Church</a:t>
            </a:r>
            <a:endParaRPr sz="32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267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−"/>
            </a:pPr>
            <a:r>
              <a:rPr lang="en-US" sz="3200" b="0" i="0" u="none" strike="noStrike" cap="none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Praise for not denying the Lord’s name</a:t>
            </a:r>
            <a:endParaRPr sz="32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−"/>
            </a:pPr>
            <a:r>
              <a:rPr lang="en-US" sz="3200" b="0" i="0" u="none" strike="noStrike" cap="none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No rebuke</a:t>
            </a:r>
            <a:endParaRPr sz="32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−"/>
            </a:pPr>
            <a:r>
              <a:rPr lang="en-US" sz="3200" b="0" i="0" u="none" strike="noStrike" cap="none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Considered to be “Little Athens” because of the overwhelming pagan influence</a:t>
            </a:r>
            <a:endParaRPr sz="32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"/>
          <p:cNvSpPr txBox="1">
            <a:spLocks noGrp="1"/>
          </p:cNvSpPr>
          <p:nvPr>
            <p:ph type="title"/>
          </p:nvPr>
        </p:nvSpPr>
        <p:spPr>
          <a:xfrm>
            <a:off x="457200" y="1134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Challenge #2: Compromise</a:t>
            </a:r>
            <a:endParaRPr sz="4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2"/>
          <p:cNvSpPr txBox="1">
            <a:spLocks noGrp="1"/>
          </p:cNvSpPr>
          <p:nvPr>
            <p:ph type="body" idx="1"/>
          </p:nvPr>
        </p:nvSpPr>
        <p:spPr>
          <a:xfrm>
            <a:off x="457200" y="1258200"/>
            <a:ext cx="8229240" cy="5024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432000" marR="0" lvl="0" indent="-32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Pergamum – The Compromising Church</a:t>
            </a:r>
            <a:endParaRPr sz="28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Strong pagan and imperialist influence</a:t>
            </a:r>
            <a:endParaRPr sz="28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Rebuked for holding to the teaching a Balaam by listening to the teachings of the Nicolaitans</a:t>
            </a:r>
            <a:endParaRPr sz="28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With a society built around pagan god worship, the influence to be a part of society to fit in and be successful is strong</a:t>
            </a:r>
            <a:endParaRPr sz="28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Can you participate in society without embracing it?</a:t>
            </a:r>
            <a:endParaRPr sz="28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We are supposed to be set apart from society</a:t>
            </a:r>
            <a:r>
              <a:rPr lang="en-US" sz="2800" b="0" i="0" u="sng" strike="noStrike" cap="none" dirty="0">
                <a:latin typeface="Arial"/>
                <a:ea typeface="Arial"/>
                <a:cs typeface="Arial"/>
                <a:sym typeface="Arial"/>
              </a:rPr>
              <a:t>!</a:t>
            </a: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3"/>
          <p:cNvSpPr txBox="1">
            <a:spLocks noGrp="1"/>
          </p:cNvSpPr>
          <p:nvPr>
            <p:ph type="title" idx="4294967295"/>
          </p:nvPr>
        </p:nvSpPr>
        <p:spPr>
          <a:xfrm>
            <a:off x="628560" y="221400"/>
            <a:ext cx="7885800" cy="80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Challenge #2: Compromise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3"/>
          <p:cNvSpPr txBox="1">
            <a:spLocks noGrp="1"/>
          </p:cNvSpPr>
          <p:nvPr>
            <p:ph type="body" idx="4294967295"/>
          </p:nvPr>
        </p:nvSpPr>
        <p:spPr>
          <a:xfrm>
            <a:off x="628560" y="1423800"/>
            <a:ext cx="7885800" cy="492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rm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Thyatira – The Corrupt Church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267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−"/>
            </a:pPr>
            <a:r>
              <a:rPr lang="en-US" sz="32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City built upon pagan society &amp; guilds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1296000" marR="0" lvl="2" indent="-287999" algn="l" rtl="0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Participation was almost required for success in society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−"/>
            </a:pPr>
            <a:r>
              <a:rPr lang="en-US" sz="32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Jezebel ‘the prophetess’ teaching fornication and idol worship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4"/>
          <p:cNvSpPr txBox="1">
            <a:spLocks noGrp="1"/>
          </p:cNvSpPr>
          <p:nvPr>
            <p:ph type="title" idx="4294967295"/>
          </p:nvPr>
        </p:nvSpPr>
        <p:spPr>
          <a:xfrm>
            <a:off x="628560" y="221400"/>
            <a:ext cx="7885800" cy="80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Challenge #3: Apathy</a:t>
            </a:r>
            <a:endParaRPr sz="4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4"/>
          <p:cNvSpPr txBox="1">
            <a:spLocks noGrp="1"/>
          </p:cNvSpPr>
          <p:nvPr>
            <p:ph type="body" idx="4294967295"/>
          </p:nvPr>
        </p:nvSpPr>
        <p:spPr>
          <a:xfrm>
            <a:off x="228600" y="1021680"/>
            <a:ext cx="8686800" cy="56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rmAutofit/>
          </a:bodyPr>
          <a:lstStyle/>
          <a:p>
            <a:pPr marL="432000" marR="0" lvl="0" indent="-32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Laodicea – The Lukewarm Church</a:t>
            </a:r>
            <a:endParaRPr sz="28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283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Neither hot nor cold</a:t>
            </a:r>
            <a:endParaRPr sz="28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96000" marR="0" lvl="2" indent="-287999" algn="l" rtl="0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rgbClr val="FFFFFF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Not a spectrum; both hot water is pleasing and cold water is pleasing. Lukewarm is not pleasing in any case</a:t>
            </a:r>
            <a:endParaRPr sz="28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28000" marR="0" lvl="3" indent="-216000" algn="l" rtl="0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God will vomit them out</a:t>
            </a:r>
            <a:endParaRPr sz="28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Because of the wealth of Laodicea it is assumed these Christians were well off</a:t>
            </a:r>
            <a:endParaRPr sz="28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96000" marR="0" lvl="2" indent="-287999" algn="l" rtl="0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rgbClr val="FFFFFF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They were physically rich but spiritually poor</a:t>
            </a:r>
            <a:endParaRPr sz="28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Success leads to sense of self importance and do not need help from anyone.</a:t>
            </a:r>
            <a:endParaRPr sz="28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"/>
          <p:cNvSpPr txBox="1">
            <a:spLocks noGrp="1"/>
          </p:cNvSpPr>
          <p:nvPr>
            <p:ph type="title" idx="4294967295"/>
          </p:nvPr>
        </p:nvSpPr>
        <p:spPr>
          <a:xfrm>
            <a:off x="628560" y="221400"/>
            <a:ext cx="7885800" cy="80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Challenge #3: Apathy</a:t>
            </a: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5"/>
          <p:cNvSpPr txBox="1">
            <a:spLocks noGrp="1"/>
          </p:cNvSpPr>
          <p:nvPr>
            <p:ph type="body" idx="4294967295"/>
          </p:nvPr>
        </p:nvSpPr>
        <p:spPr>
          <a:xfrm>
            <a:off x="457200" y="914400"/>
            <a:ext cx="82296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Noto Sans Symbols"/>
              <a:buChar char="●"/>
            </a:pPr>
            <a:r>
              <a:rPr lang="en-US" sz="27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Sardis – the spiritually dead church</a:t>
            </a:r>
            <a:endParaRPr sz="27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ct val="75000"/>
              <a:buFont typeface="Noto Sans Symbols"/>
              <a:buChar char="−"/>
            </a:pPr>
            <a:r>
              <a:rPr lang="en-US" sz="27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Had a reputation of being alive but had fallen asleep</a:t>
            </a:r>
            <a:endParaRPr sz="27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96000" marR="0" lvl="2" indent="-287999" algn="l" rtl="0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rgbClr val="FFFFFF"/>
              </a:buClr>
              <a:buSzPct val="45000"/>
              <a:buFont typeface="Noto Sans Symbols"/>
              <a:buChar char="●"/>
            </a:pPr>
            <a:r>
              <a:rPr lang="en-US" sz="27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Reputation is not enough</a:t>
            </a:r>
            <a:endParaRPr sz="27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96000" marR="0" lvl="2" indent="-287999" algn="l" rtl="0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rgbClr val="FFFFFF"/>
              </a:buClr>
              <a:buSzPct val="45000"/>
              <a:buFont typeface="Noto Sans Symbols"/>
              <a:buChar char="●"/>
            </a:pPr>
            <a:r>
              <a:rPr lang="en-US" sz="27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 tactful way of say ‘their performance leaves a lot to be desired’</a:t>
            </a:r>
            <a:endParaRPr sz="27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ct val="75000"/>
              <a:buFont typeface="Noto Sans Symbols"/>
              <a:buChar char="−"/>
            </a:pPr>
            <a:r>
              <a:rPr lang="en-US" sz="27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“I will come live a thief in the night’</a:t>
            </a:r>
            <a:endParaRPr sz="27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96000" marR="0" lvl="2" indent="-287999" algn="l" rtl="0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rgbClr val="FFFFFF"/>
              </a:buClr>
              <a:buSzPct val="45000"/>
              <a:buFont typeface="Noto Sans Symbols"/>
              <a:buChar char="●"/>
            </a:pPr>
            <a:r>
              <a:rPr lang="en-US" sz="27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Not a reference to the second coming but that the Lord, trials, or persecution will come at anytime and we need to be prepared</a:t>
            </a:r>
            <a:endParaRPr sz="27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96000" marR="0" lvl="2" indent="-287999" algn="l" rtl="0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rgbClr val="FFFFFF"/>
              </a:buClr>
              <a:buSzPct val="45000"/>
              <a:buFont typeface="Noto Sans Symbols"/>
              <a:buChar char="●"/>
            </a:pPr>
            <a:r>
              <a:rPr lang="en-US" sz="27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Reference to invasion by the Persians</a:t>
            </a:r>
            <a:endParaRPr sz="27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6"/>
          <p:cNvSpPr txBox="1">
            <a:spLocks noGrp="1"/>
          </p:cNvSpPr>
          <p:nvPr>
            <p:ph type="title" idx="4294967295"/>
          </p:nvPr>
        </p:nvSpPr>
        <p:spPr>
          <a:xfrm>
            <a:off x="628560" y="221400"/>
            <a:ext cx="7885800" cy="80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Challenge #3: Apathy</a:t>
            </a: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6"/>
          <p:cNvSpPr txBox="1">
            <a:spLocks noGrp="1"/>
          </p:cNvSpPr>
          <p:nvPr>
            <p:ph type="body" idx="4294967295"/>
          </p:nvPr>
        </p:nvSpPr>
        <p:spPr>
          <a:xfrm>
            <a:off x="457200" y="1143000"/>
            <a:ext cx="82296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●"/>
            </a:pPr>
            <a:r>
              <a:rPr lang="en-US" sz="32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Ephesus -  The Loveless Church</a:t>
            </a:r>
            <a:endParaRPr sz="3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−"/>
            </a:pPr>
            <a:r>
              <a:rPr lang="en-US" sz="32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Praised for rooting out false teaching and those trying to turn them from God’s word</a:t>
            </a:r>
            <a:endParaRPr sz="3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−"/>
            </a:pPr>
            <a:r>
              <a:rPr lang="en-US" sz="32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Rebuked because “you have left your first love”</a:t>
            </a:r>
            <a:endParaRPr sz="3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96000" marR="0" lvl="2" indent="-287999" algn="l" rtl="0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What does this mean?</a:t>
            </a:r>
            <a:endParaRPr sz="3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7"/>
          <p:cNvSpPr txBox="1">
            <a:spLocks noGrp="1"/>
          </p:cNvSpPr>
          <p:nvPr>
            <p:ph type="title" idx="4294967295"/>
          </p:nvPr>
        </p:nvSpPr>
        <p:spPr>
          <a:xfrm>
            <a:off x="628560" y="221400"/>
            <a:ext cx="7885800" cy="80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What About Us?</a:t>
            </a: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7"/>
          <p:cNvSpPr txBox="1">
            <a:spLocks noGrp="1"/>
          </p:cNvSpPr>
          <p:nvPr>
            <p:ph type="body" idx="4294967295"/>
          </p:nvPr>
        </p:nvSpPr>
        <p:spPr>
          <a:xfrm>
            <a:off x="628560" y="1032120"/>
            <a:ext cx="7885800" cy="53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rmAutofit/>
          </a:bodyPr>
          <a:lstStyle/>
          <a:p>
            <a:pPr marL="432000" marR="0" lvl="0" indent="-32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oto Sans Symbols"/>
              <a:buChar char="●"/>
            </a:pPr>
            <a:r>
              <a:rPr lang="en-US" sz="4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Where do we see Bellaire in these letters</a:t>
            </a: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Are we persecuted? If so, how?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Are we guilty of compromise? If so, how?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Are we apathetic? If so, how?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kind of cultural accommodations do we as Christians make today?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Individually?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As a congregation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8"/>
          <p:cNvSpPr txBox="1">
            <a:spLocks noGrp="1"/>
          </p:cNvSpPr>
          <p:nvPr>
            <p:ph type="title" idx="4294967295"/>
          </p:nvPr>
        </p:nvSpPr>
        <p:spPr>
          <a:xfrm>
            <a:off x="685800" y="573840"/>
            <a:ext cx="7771320" cy="104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The Revelation</a:t>
            </a:r>
            <a:endParaRPr sz="6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8"/>
          <p:cNvSpPr txBox="1">
            <a:spLocks noGrp="1"/>
          </p:cNvSpPr>
          <p:nvPr>
            <p:ph type="subTitle" idx="4294967295"/>
          </p:nvPr>
        </p:nvSpPr>
        <p:spPr>
          <a:xfrm>
            <a:off x="1143000" y="5199120"/>
            <a:ext cx="6856920" cy="139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7" name="Google Shape;21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06640" y="1828800"/>
            <a:ext cx="5119560" cy="3199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"/>
          <p:cNvSpPr txBox="1">
            <a:spLocks noGrp="1"/>
          </p:cNvSpPr>
          <p:nvPr>
            <p:ph type="title" idx="4294967295"/>
          </p:nvPr>
        </p:nvSpPr>
        <p:spPr>
          <a:xfrm>
            <a:off x="628560" y="221400"/>
            <a:ext cx="7885800" cy="80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Review Quiz</a:t>
            </a: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"/>
          <p:cNvSpPr txBox="1">
            <a:spLocks noGrp="1"/>
          </p:cNvSpPr>
          <p:nvPr>
            <p:ph type="body" idx="4294967295"/>
          </p:nvPr>
        </p:nvSpPr>
        <p:spPr>
          <a:xfrm>
            <a:off x="628560" y="1201680"/>
            <a:ext cx="7885800" cy="514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What is the </a:t>
            </a:r>
            <a:r>
              <a:rPr lang="en-US" sz="4000" b="1" i="1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genre</a:t>
            </a: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of the Book of Revelation?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914400" algn="l" rtl="0">
              <a:lnSpc>
                <a:spcPct val="100000"/>
              </a:lnSpc>
              <a:spcBef>
                <a:spcPts val="1602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AutoNum type="alphaUcPeriod"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Prophecy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914400" algn="l" rtl="0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AutoNum type="alphaUcPeriod"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Apocalyptic Literature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914400" algn="l" rtl="0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AutoNum type="alphaUcPeriod"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Letter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 idx="4294967295"/>
          </p:nvPr>
        </p:nvSpPr>
        <p:spPr>
          <a:xfrm>
            <a:off x="628560" y="221400"/>
            <a:ext cx="7885800" cy="80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Review Quiz</a:t>
            </a: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"/>
          <p:cNvSpPr txBox="1">
            <a:spLocks noGrp="1"/>
          </p:cNvSpPr>
          <p:nvPr>
            <p:ph type="body" idx="4294967295"/>
          </p:nvPr>
        </p:nvSpPr>
        <p:spPr>
          <a:xfrm>
            <a:off x="628560" y="1201680"/>
            <a:ext cx="7885800" cy="514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rmAutofit fontScale="98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What are some characteristics of apocalyptic literature?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914400" algn="l" rtl="0">
              <a:lnSpc>
                <a:spcPct val="100000"/>
              </a:lnSpc>
              <a:spcBef>
                <a:spcPts val="1602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AutoNum type="alphaUcPeriod"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Written as a code to break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914400" algn="l" rtl="0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AutoNum type="alphaUcPeriod"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Written to evoke emotion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914400" algn="l" rtl="0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AutoNum type="alphaUcPeriod"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Brings comfort &amp; challenge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914400" algn="l" rtl="0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AutoNum type="alphaUcPeriod"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Uses exaggerated images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914400" algn="l" rtl="0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AutoNum type="alphaUcPeriod"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Should be read literally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 txBox="1">
            <a:spLocks noGrp="1"/>
          </p:cNvSpPr>
          <p:nvPr>
            <p:ph type="title" idx="4294967295"/>
          </p:nvPr>
        </p:nvSpPr>
        <p:spPr>
          <a:xfrm>
            <a:off x="628560" y="221400"/>
            <a:ext cx="7885800" cy="80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Review Quiz</a:t>
            </a: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4"/>
          <p:cNvSpPr txBox="1">
            <a:spLocks noGrp="1"/>
          </p:cNvSpPr>
          <p:nvPr>
            <p:ph type="body" idx="4294967295"/>
          </p:nvPr>
        </p:nvSpPr>
        <p:spPr>
          <a:xfrm>
            <a:off x="628560" y="1201680"/>
            <a:ext cx="7885800" cy="514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What’s the first question to ask in Bible study?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914400" algn="l" rtl="0">
              <a:lnSpc>
                <a:spcPct val="100000"/>
              </a:lnSpc>
              <a:spcBef>
                <a:spcPts val="1602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AutoNum type="alphaUcPeriod"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What does this mean to me?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914400" algn="l" rtl="0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AutoNum type="alphaUcPeriod"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What did this mean to the first readers?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914400" algn="l" rtl="0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AutoNum type="alphaUcPeriod"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What’s for lunch?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"/>
          <p:cNvSpPr txBox="1">
            <a:spLocks noGrp="1"/>
          </p:cNvSpPr>
          <p:nvPr>
            <p:ph type="title" idx="4294967295"/>
          </p:nvPr>
        </p:nvSpPr>
        <p:spPr>
          <a:xfrm>
            <a:off x="628560" y="221400"/>
            <a:ext cx="7885800" cy="80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Review Quiz</a:t>
            </a: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5"/>
          <p:cNvSpPr txBox="1">
            <a:spLocks noGrp="1"/>
          </p:cNvSpPr>
          <p:nvPr>
            <p:ph type="body" idx="4294967295"/>
          </p:nvPr>
        </p:nvSpPr>
        <p:spPr>
          <a:xfrm>
            <a:off x="628560" y="1201680"/>
            <a:ext cx="7885800" cy="514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What was the challenge facing the Christians in 1</a:t>
            </a:r>
            <a:r>
              <a:rPr lang="en-US" sz="4000" b="0" i="0" u="none" strike="noStrike" cap="none" baseline="300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st</a:t>
            </a: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century Asia?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914400" algn="l" rtl="0">
              <a:lnSpc>
                <a:spcPct val="100000"/>
              </a:lnSpc>
              <a:spcBef>
                <a:spcPts val="1602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AutoNum type="alphaUcPeriod"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Compromise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914400" algn="l" rtl="0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AutoNum type="alphaUcPeriod"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Apathy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914400" algn="l" rtl="0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AutoNum type="alphaUcPeriod"/>
            </a:pPr>
            <a:r>
              <a:rPr lang="en-US" sz="40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Persecution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"/>
          <p:cNvSpPr txBox="1">
            <a:spLocks noGrp="1"/>
          </p:cNvSpPr>
          <p:nvPr>
            <p:ph type="title" idx="4294967295"/>
          </p:nvPr>
        </p:nvSpPr>
        <p:spPr>
          <a:xfrm>
            <a:off x="228600" y="105120"/>
            <a:ext cx="8686800" cy="80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What is the current situation?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6"/>
          <p:cNvSpPr txBox="1">
            <a:spLocks noGrp="1"/>
          </p:cNvSpPr>
          <p:nvPr>
            <p:ph type="body" idx="4294967295"/>
          </p:nvPr>
        </p:nvSpPr>
        <p:spPr>
          <a:xfrm>
            <a:off x="628560" y="914400"/>
            <a:ext cx="788580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32000" marR="0" lvl="0" indent="-32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John potentially in exile in Patmos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rgbClr val="FFFFFF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Greek culture came in years before changing societal and religious practices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rgbClr val="FFFFFF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Roman Empire takes control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Adopts Greek culture, philosophy, and religion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1296000" marR="0" lvl="2" indent="-287999" algn="l" rtl="0">
              <a:lnSpc>
                <a:spcPct val="100000"/>
              </a:lnSpc>
              <a:spcBef>
                <a:spcPts val="283"/>
              </a:spcBef>
              <a:spcAft>
                <a:spcPts val="0"/>
              </a:spcAft>
              <a:buClr>
                <a:srgbClr val="FFFFFF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They did change some of the gods name to make it their own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rgbClr val="FFFFFF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Largely a pagan and imperial society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All kinds of gods were worshiped and leaders were worshiped as gods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24000" algn="l" rtl="0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Char char="−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Sexual immorality and idol worship were key tenants of society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"/>
          <p:cNvSpPr txBox="1">
            <a:spLocks noGrp="1"/>
          </p:cNvSpPr>
          <p:nvPr>
            <p:ph type="title" idx="4294967295"/>
          </p:nvPr>
        </p:nvSpPr>
        <p:spPr>
          <a:xfrm>
            <a:off x="228600" y="221400"/>
            <a:ext cx="8686800" cy="80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What is the current situation?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7"/>
          <p:cNvSpPr txBox="1">
            <a:spLocks noGrp="1"/>
          </p:cNvSpPr>
          <p:nvPr>
            <p:ph type="body" idx="4294967295"/>
          </p:nvPr>
        </p:nvSpPr>
        <p:spPr>
          <a:xfrm>
            <a:off x="457200" y="914400"/>
            <a:ext cx="822960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32000" marR="0" lvl="0" indent="-32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Judaism is tolerated and allowed to practice their ways and not participate in the culture and religion of the Romans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FFFFFF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Christians were viewed as a sect of Judaism and “grandfathered” in to being able worship God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FFFFFF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Around the destruction of Jerusalem, it became apparent that the Jews and Christians were different.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FFFFFF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Judaism this allowed to practice their ways but Christians begin to take more heat from all sides and are not extended the same exemptions as the Jews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"/>
          <p:cNvSpPr txBox="1">
            <a:spLocks noGrp="1"/>
          </p:cNvSpPr>
          <p:nvPr>
            <p:ph type="title" idx="4294967295"/>
          </p:nvPr>
        </p:nvSpPr>
        <p:spPr>
          <a:xfrm>
            <a:off x="628560" y="221400"/>
            <a:ext cx="7885800" cy="80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Review of the Vision of Jesus in Revelation?</a:t>
            </a: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8"/>
          <p:cNvSpPr txBox="1">
            <a:spLocks noGrp="1"/>
          </p:cNvSpPr>
          <p:nvPr>
            <p:ph type="body" idx="4294967295"/>
          </p:nvPr>
        </p:nvSpPr>
        <p:spPr>
          <a:xfrm>
            <a:off x="628560" y="1201680"/>
            <a:ext cx="7885800" cy="514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rmAutofit fontScale="89000"/>
          </a:bodyPr>
          <a:lstStyle/>
          <a:p>
            <a:pPr marL="432000" marR="0" lvl="0" indent="-32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 golden lampstand</a:t>
            </a: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Son of man among the lampstands dressed in a robe to his feet and with a golden sash around his chest</a:t>
            </a: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Hair white like wool or snow</a:t>
            </a: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Eyes like blazing fire</a:t>
            </a: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Feet were like bronze glowing in a furnace</a:t>
            </a: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Voice of Rushing Waters</a:t>
            </a: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Right hand had 7 stars</a:t>
            </a: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Double edged sword coming out of his mouth</a:t>
            </a: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Face bright and brilliant like the sun</a:t>
            </a: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Uniform Structure of Letters</a:t>
            </a:r>
            <a:endParaRPr sz="4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9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89000"/>
          </a:bodyPr>
          <a:lstStyle/>
          <a:p>
            <a:pPr marL="432000" marR="0" lvl="0" indent="-32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45000"/>
              <a:buFont typeface="Noto Sans Symbols"/>
              <a:buChar char="●"/>
            </a:pPr>
            <a:r>
              <a:rPr lang="en-US" sz="36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Jesus is… </a:t>
            </a:r>
            <a:r>
              <a:rPr lang="en-US" sz="32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(description, see chapter 1)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2401"/>
              </a:spcBef>
              <a:spcAft>
                <a:spcPts val="0"/>
              </a:spcAft>
              <a:buClr>
                <a:srgbClr val="FFFFFF"/>
              </a:buClr>
              <a:buSzPct val="45000"/>
              <a:buFont typeface="Noto Sans Symbols"/>
              <a:buChar char="●"/>
            </a:pPr>
            <a:r>
              <a:rPr lang="en-US" sz="36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Jesus knows… </a:t>
            </a:r>
            <a:r>
              <a:rPr lang="en-US" sz="32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(church’s situation)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2401"/>
              </a:spcBef>
              <a:spcAft>
                <a:spcPts val="0"/>
              </a:spcAft>
              <a:buClr>
                <a:srgbClr val="FFFFFF"/>
              </a:buClr>
              <a:buSzPct val="45000"/>
              <a:buFont typeface="Noto Sans Symbols"/>
              <a:buChar char="●"/>
            </a:pPr>
            <a:r>
              <a:rPr lang="en-US" sz="36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Jesus says… </a:t>
            </a:r>
            <a:r>
              <a:rPr lang="en-US" sz="32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(comfort or challenge)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32000" marR="0" lvl="0" indent="-324000" algn="l" rtl="0">
              <a:lnSpc>
                <a:spcPct val="100000"/>
              </a:lnSpc>
              <a:spcBef>
                <a:spcPts val="2401"/>
              </a:spcBef>
              <a:spcAft>
                <a:spcPts val="0"/>
              </a:spcAft>
              <a:buClr>
                <a:srgbClr val="FFFFFF"/>
              </a:buClr>
              <a:buSzPct val="45000"/>
              <a:buFont typeface="Noto Sans Symbols"/>
              <a:buChar char="●"/>
            </a:pPr>
            <a:r>
              <a:rPr lang="en-US" sz="3600" b="1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Jesus will… </a:t>
            </a:r>
            <a:r>
              <a:rPr lang="en-US" sz="32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(promise, see ch. 21-22)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9"/>
          <p:cNvSpPr/>
          <p:nvPr/>
        </p:nvSpPr>
        <p:spPr>
          <a:xfrm>
            <a:off x="1066680" y="4982760"/>
            <a:ext cx="7036560" cy="1065240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“He who has an ear, let him hear what the Spirit says to the churches.”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858</Words>
  <Application>Microsoft Office PowerPoint</Application>
  <PresentationFormat>On-screen Show (4:3)</PresentationFormat>
  <Paragraphs>109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Avenir</vt:lpstr>
      <vt:lpstr>Calibri</vt:lpstr>
      <vt:lpstr>Noto Sans Symbols</vt:lpstr>
      <vt:lpstr>Office Theme</vt:lpstr>
      <vt:lpstr>Office Theme</vt:lpstr>
      <vt:lpstr>The Revelation</vt:lpstr>
      <vt:lpstr>Review Quiz</vt:lpstr>
      <vt:lpstr>Review Quiz</vt:lpstr>
      <vt:lpstr>Review Quiz</vt:lpstr>
      <vt:lpstr>Review Quiz</vt:lpstr>
      <vt:lpstr>What is the current situation?</vt:lpstr>
      <vt:lpstr>What is the current situation?</vt:lpstr>
      <vt:lpstr>Review of the Vision of Jesus in Revelation?</vt:lpstr>
      <vt:lpstr>Uniform Structure of Letters</vt:lpstr>
      <vt:lpstr>Challenge #1: Persecution</vt:lpstr>
      <vt:lpstr>Challenge #1: Persecution</vt:lpstr>
      <vt:lpstr>Challenge #2: Compromise</vt:lpstr>
      <vt:lpstr>Challenge #2: Compromise</vt:lpstr>
      <vt:lpstr>Challenge #3: Apathy</vt:lpstr>
      <vt:lpstr>Challenge #3: Apathy</vt:lpstr>
      <vt:lpstr>Challenge #3: Apathy</vt:lpstr>
      <vt:lpstr>What About Us?</vt:lpstr>
      <vt:lpstr>The Revelation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Robert McDonald</cp:lastModifiedBy>
  <cp:revision>1</cp:revision>
  <dcterms:created xsi:type="dcterms:W3CDTF">2023-03-07T17:15:06Z</dcterms:created>
  <dcterms:modified xsi:type="dcterms:W3CDTF">2023-03-25T23:50:04Z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14</vt:i4>
  </property>
</Properties>
</file>