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9" r:id="rId7"/>
    <p:sldId id="262" r:id="rId8"/>
    <p:sldId id="263" r:id="rId9"/>
    <p:sldId id="264" r:id="rId10"/>
    <p:sldId id="265" r:id="rId11"/>
    <p:sldId id="266"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4694"/>
  </p:normalViewPr>
  <p:slideViewPr>
    <p:cSldViewPr snapToGrid="0">
      <p:cViewPr varScale="1">
        <p:scale>
          <a:sx n="78" d="100"/>
          <a:sy n="78" d="100"/>
        </p:scale>
        <p:origin x="14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6398C9-2D3B-7F45-A858-918D4983DD28}"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56322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398C9-2D3B-7F45-A858-918D4983DD28}"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172189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398C9-2D3B-7F45-A858-918D4983DD28}"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425759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398C9-2D3B-7F45-A858-918D4983DD28}"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126227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6398C9-2D3B-7F45-A858-918D4983DD28}"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187156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6398C9-2D3B-7F45-A858-918D4983DD28}"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414930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6398C9-2D3B-7F45-A858-918D4983DD28}"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217600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6398C9-2D3B-7F45-A858-918D4983DD28}"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328847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398C9-2D3B-7F45-A858-918D4983DD28}"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172847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6398C9-2D3B-7F45-A858-918D4983DD28}"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124976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6398C9-2D3B-7F45-A858-918D4983DD28}"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F200C-32C5-D241-A20C-C16D7AE2A31C}" type="slidenum">
              <a:rPr lang="en-US" smtClean="0"/>
              <a:t>‹#›</a:t>
            </a:fld>
            <a:endParaRPr lang="en-US"/>
          </a:p>
        </p:txBody>
      </p:sp>
    </p:spTree>
    <p:extLst>
      <p:ext uri="{BB962C8B-B14F-4D97-AF65-F5344CB8AC3E}">
        <p14:creationId xmlns:p14="http://schemas.microsoft.com/office/powerpoint/2010/main" val="77598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398C9-2D3B-7F45-A858-918D4983DD28}" type="datetimeFigureOut">
              <a:rPr lang="en-US" smtClean="0"/>
              <a:t>4/23/2023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F200C-32C5-D241-A20C-C16D7AE2A31C}" type="slidenum">
              <a:rPr lang="en-US" smtClean="0"/>
              <a:t>‹#›</a:t>
            </a:fld>
            <a:endParaRPr lang="en-US"/>
          </a:p>
        </p:txBody>
      </p:sp>
    </p:spTree>
    <p:extLst>
      <p:ext uri="{BB962C8B-B14F-4D97-AF65-F5344CB8AC3E}">
        <p14:creationId xmlns:p14="http://schemas.microsoft.com/office/powerpoint/2010/main" val="2207438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erson&#10;&#10;Description automatically generated">
            <a:extLst>
              <a:ext uri="{FF2B5EF4-FFF2-40B4-BE49-F238E27FC236}">
                <a16:creationId xmlns:a16="http://schemas.microsoft.com/office/drawing/2014/main" id="{C44F2BEF-4F33-8795-A9C6-D622C68B0E5A}"/>
              </a:ext>
            </a:extLst>
          </p:cNvPr>
          <p:cNvPicPr>
            <a:picLocks noChangeAspect="1"/>
          </p:cNvPicPr>
          <p:nvPr/>
        </p:nvPicPr>
        <p:blipFill rotWithShape="1">
          <a:blip r:embed="rId2"/>
          <a:srcRect t="18"/>
          <a:stretch/>
        </p:blipFill>
        <p:spPr>
          <a:xfrm>
            <a:off x="20" y="1"/>
            <a:ext cx="9143980" cy="6857999"/>
          </a:xfrm>
          <a:prstGeom prst="rect">
            <a:avLst/>
          </a:prstGeom>
        </p:spPr>
      </p:pic>
      <p:sp>
        <p:nvSpPr>
          <p:cNvPr id="4" name="TextBox 3">
            <a:extLst>
              <a:ext uri="{FF2B5EF4-FFF2-40B4-BE49-F238E27FC236}">
                <a16:creationId xmlns:a16="http://schemas.microsoft.com/office/drawing/2014/main" id="{BB7F39EB-76D0-35A6-83AD-92300CB8D5F4}"/>
              </a:ext>
            </a:extLst>
          </p:cNvPr>
          <p:cNvSpPr txBox="1"/>
          <p:nvPr/>
        </p:nvSpPr>
        <p:spPr>
          <a:xfrm>
            <a:off x="814551" y="2301767"/>
            <a:ext cx="7514897" cy="1569660"/>
          </a:xfrm>
          <a:prstGeom prst="rect">
            <a:avLst/>
          </a:prstGeom>
          <a:solidFill>
            <a:schemeClr val="bg1"/>
          </a:solidFill>
        </p:spPr>
        <p:txBody>
          <a:bodyPr wrap="square" rtlCol="0">
            <a:spAutoFit/>
          </a:bodyPr>
          <a:lstStyle/>
          <a:p>
            <a:pPr algn="ctr"/>
            <a:r>
              <a:rPr lang="en-US" sz="4800" dirty="0">
                <a:latin typeface="Verdana" panose="020B0604030504040204" pitchFamily="34" charset="0"/>
                <a:ea typeface="Verdana" panose="020B0604030504040204" pitchFamily="34" charset="0"/>
                <a:cs typeface="Verdana" panose="020B0604030504040204" pitchFamily="34" charset="0"/>
              </a:rPr>
              <a:t>Is Prayer A “Conundrum” For You?</a:t>
            </a:r>
          </a:p>
        </p:txBody>
      </p:sp>
    </p:spTree>
    <p:extLst>
      <p:ext uri="{BB962C8B-B14F-4D97-AF65-F5344CB8AC3E}">
        <p14:creationId xmlns:p14="http://schemas.microsoft.com/office/powerpoint/2010/main" val="158477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lstStyle/>
          <a:p>
            <a:pPr marL="0" indent="0">
              <a:buNone/>
            </a:pPr>
            <a:endParaRPr lang="en-US" dirty="0">
              <a:effectLst/>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dirty="0">
                <a:effectLst/>
                <a:latin typeface="Verdana" panose="020B0604030504040204" pitchFamily="34" charset="0"/>
                <a:ea typeface="Calibri" panose="020F0502020204030204" pitchFamily="34" charset="0"/>
                <a:cs typeface="Times New Roman" panose="02020603050405020304" pitchFamily="18" charset="0"/>
              </a:rPr>
              <a:t>James 4:2  “You do not have because you do not ask” </a:t>
            </a: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b="1"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Prayer causes things to happen - that do not happen - if the prayers don’t happen. </a:t>
            </a:r>
          </a:p>
          <a:p>
            <a:pPr marL="0" indent="0">
              <a:buNone/>
            </a:pPr>
            <a:endParaRPr lang="en-US" sz="1400" dirty="0">
              <a:latin typeface="Verdana" panose="020B0604030504040204" pitchFamily="34" charset="0"/>
              <a:cs typeface="Times New Roman" panose="02020603050405020304" pitchFamily="18" charset="0"/>
            </a:endParaRPr>
          </a:p>
          <a:p>
            <a:pPr marL="0" indent="0">
              <a:buNone/>
            </a:pPr>
            <a:r>
              <a:rPr lang="en-US" sz="3000" b="1" kern="100" dirty="0">
                <a:effectLst/>
                <a:latin typeface="Verdana" panose="020B0604030504040204" pitchFamily="34" charset="0"/>
                <a:ea typeface="Verdana" panose="020B0604030504040204" pitchFamily="34" charset="0"/>
                <a:cs typeface="Verdana" panose="020B0604030504040204" pitchFamily="34" charset="0"/>
              </a:rPr>
              <a:t>Prayer Glorifies the Father and the Son</a:t>
            </a:r>
          </a:p>
          <a:p>
            <a:pPr marL="0" indent="0">
              <a:buNone/>
            </a:pPr>
            <a:endParaRPr lang="en-US" sz="14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kern="100" dirty="0">
                <a:effectLst/>
                <a:latin typeface="Verdana" panose="020B0604030504040204" pitchFamily="34" charset="0"/>
                <a:ea typeface="Verdana" panose="020B0604030504040204" pitchFamily="34" charset="0"/>
                <a:cs typeface="Verdana" panose="020B0604030504040204" pitchFamily="34" charset="0"/>
              </a:rPr>
              <a:t>John 14:13: “Whatever you ask in my name, this I will do, that the Father may be glorified in the Son.”</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6215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additive="base">
                                        <p:cTn id="1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 calcmode="lin" valueType="num">
                                      <p:cBhvr additive="base">
                                        <p:cTn id="2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normAutofit lnSpcReduction="10000"/>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You also must help us by prayer, so that many will give thanks on our behalf for the blessing granted us through the prayers of many.         (2 Cor. 1:11)</a:t>
            </a:r>
          </a:p>
          <a:p>
            <a:pPr marL="0" indent="0">
              <a:buNone/>
            </a:pPr>
            <a:endParaRPr lang="en-US" sz="14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kern="100" dirty="0">
                <a:effectLst/>
                <a:latin typeface="Verdana" panose="020B0604030504040204" pitchFamily="34" charset="0"/>
                <a:ea typeface="Verdana" panose="020B0604030504040204" pitchFamily="34" charset="0"/>
                <a:cs typeface="Verdana" panose="020B0604030504040204" pitchFamily="34" charset="0"/>
              </a:rPr>
              <a:t>Psalm 50:15, God says, “Call upon me in the day of trouble; I will deliver you, and you shall glorify me.”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rPr>
              <a:t>You call. I answer with power. You give me glory. </a:t>
            </a:r>
          </a:p>
          <a:p>
            <a:pPr marL="0" indent="0">
              <a:buNone/>
            </a:pPr>
            <a:endParaRPr lang="en-US" sz="1400" b="1"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kern="100" dirty="0">
                <a:effectLst/>
                <a:latin typeface="Verdana" panose="020B0604030504040204" pitchFamily="34" charset="0"/>
                <a:ea typeface="Verdana" panose="020B0604030504040204" pitchFamily="34" charset="0"/>
                <a:cs typeface="Verdana" panose="020B0604030504040204" pitchFamily="34" charset="0"/>
              </a:rPr>
              <a:t>Hallowed Be Your Name</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dirty="0"/>
          </a:p>
          <a:p>
            <a:pPr marL="0" indent="0">
              <a:buNone/>
            </a:pPr>
            <a:r>
              <a:rPr lang="en-US" kern="100" dirty="0">
                <a:effectLst/>
                <a:latin typeface="Verdana" panose="020B0604030504040204" pitchFamily="34" charset="0"/>
                <a:ea typeface="Verdana" panose="020B0604030504040204" pitchFamily="34" charset="0"/>
                <a:cs typeface="Verdana" panose="020B0604030504040204" pitchFamily="34" charset="0"/>
              </a:rPr>
              <a:t>Jesus said, “Pray then like this: ‘Our Father in heaven, hallowed be your name.’” </a:t>
            </a:r>
          </a:p>
          <a:p>
            <a:pPr marL="0" indent="0">
              <a:buNone/>
            </a:pPr>
            <a:endParaRPr lang="en-US" dirty="0"/>
          </a:p>
        </p:txBody>
      </p:sp>
    </p:spTree>
    <p:extLst>
      <p:ext uri="{BB962C8B-B14F-4D97-AF65-F5344CB8AC3E}">
        <p14:creationId xmlns:p14="http://schemas.microsoft.com/office/powerpoint/2010/main" val="281710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erson&#10;&#10;Description automatically generated">
            <a:extLst>
              <a:ext uri="{FF2B5EF4-FFF2-40B4-BE49-F238E27FC236}">
                <a16:creationId xmlns:a16="http://schemas.microsoft.com/office/drawing/2014/main" id="{C44F2BEF-4F33-8795-A9C6-D622C68B0E5A}"/>
              </a:ext>
            </a:extLst>
          </p:cNvPr>
          <p:cNvPicPr>
            <a:picLocks noChangeAspect="1"/>
          </p:cNvPicPr>
          <p:nvPr/>
        </p:nvPicPr>
        <p:blipFill rotWithShape="1">
          <a:blip r:embed="rId2"/>
          <a:srcRect t="18"/>
          <a:stretch/>
        </p:blipFill>
        <p:spPr>
          <a:xfrm>
            <a:off x="20" y="1"/>
            <a:ext cx="9143980" cy="6857999"/>
          </a:xfrm>
          <a:prstGeom prst="rect">
            <a:avLst/>
          </a:prstGeom>
        </p:spPr>
      </p:pic>
      <p:sp>
        <p:nvSpPr>
          <p:cNvPr id="4" name="TextBox 3">
            <a:extLst>
              <a:ext uri="{FF2B5EF4-FFF2-40B4-BE49-F238E27FC236}">
                <a16:creationId xmlns:a16="http://schemas.microsoft.com/office/drawing/2014/main" id="{BB7F39EB-76D0-35A6-83AD-92300CB8D5F4}"/>
              </a:ext>
            </a:extLst>
          </p:cNvPr>
          <p:cNvSpPr txBox="1"/>
          <p:nvPr/>
        </p:nvSpPr>
        <p:spPr>
          <a:xfrm>
            <a:off x="814551" y="2301767"/>
            <a:ext cx="7514897" cy="1569660"/>
          </a:xfrm>
          <a:prstGeom prst="rect">
            <a:avLst/>
          </a:prstGeom>
          <a:solidFill>
            <a:schemeClr val="bg1"/>
          </a:solidFill>
        </p:spPr>
        <p:txBody>
          <a:bodyPr wrap="square" rtlCol="0">
            <a:spAutoFit/>
          </a:bodyPr>
          <a:lstStyle/>
          <a:p>
            <a:pPr algn="ctr"/>
            <a:r>
              <a:rPr lang="en-US" sz="4800" dirty="0">
                <a:latin typeface="Verdana" panose="020B0604030504040204" pitchFamily="34" charset="0"/>
                <a:ea typeface="Verdana" panose="020B0604030504040204" pitchFamily="34" charset="0"/>
                <a:cs typeface="Verdana" panose="020B0604030504040204" pitchFamily="34" charset="0"/>
              </a:rPr>
              <a:t>Is Prayer A “Conundrum” For You?</a:t>
            </a:r>
          </a:p>
        </p:txBody>
      </p:sp>
    </p:spTree>
    <p:extLst>
      <p:ext uri="{BB962C8B-B14F-4D97-AF65-F5344CB8AC3E}">
        <p14:creationId xmlns:p14="http://schemas.microsoft.com/office/powerpoint/2010/main" val="185363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normAutofit/>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Likewise the Spirit helps us in our weakness. For we do not know what to pray for as we ought, but the Spirit himself intercedes for us with groanings too deep for words.      (Romans 8:26)</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Is prayer communicating with God? </a:t>
            </a:r>
          </a:p>
          <a:p>
            <a:pPr marL="0" indent="0">
              <a:buNone/>
            </a:pPr>
            <a:endParaRPr lang="en-US" sz="3200" kern="1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What about “Continual Unity” with God?</a:t>
            </a:r>
          </a:p>
          <a:p>
            <a:pPr marL="0" indent="0">
              <a:buNone/>
            </a:pPr>
            <a:endParaRPr lang="en-US" sz="16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Where Should We Pray? </a:t>
            </a:r>
          </a:p>
          <a:p>
            <a:pPr marL="0" indent="0">
              <a:buNone/>
            </a:pPr>
            <a:endParaRPr lang="en-US" sz="16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3600" kern="100" dirty="0">
                <a:solidFill>
                  <a:schemeClr val="accent1"/>
                </a:solidFill>
                <a:effectLst/>
                <a:latin typeface="Segoe Script" panose="020B0804020000000003" pitchFamily="34" charset="0"/>
                <a:ea typeface="Verdana" panose="020B0604030504040204" pitchFamily="34" charset="0"/>
                <a:cs typeface="Verdana" panose="020B0604030504040204" pitchFamily="34" charset="0"/>
              </a:rPr>
              <a:t>EVERYWHERE!</a:t>
            </a:r>
          </a:p>
          <a:p>
            <a:pPr marL="0" indent="0">
              <a:buNone/>
            </a:pPr>
            <a:endParaRPr lang="en-US" sz="32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0356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normAutofit/>
          </a:bodyPr>
          <a:lstStyle/>
          <a:p>
            <a:pPr marL="0" indent="0">
              <a:buNone/>
            </a:pPr>
            <a:endParaRPr lang="en-US" sz="32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b="1" kern="100" dirty="0">
                <a:effectLst/>
                <a:latin typeface="Verdana" panose="020B0604030504040204" pitchFamily="34" charset="0"/>
                <a:ea typeface="Verdana" panose="020B0604030504040204" pitchFamily="34" charset="0"/>
                <a:cs typeface="Verdana" panose="020B0604030504040204" pitchFamily="34" charset="0"/>
              </a:rPr>
              <a:t>Alone in Your Private Room</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solidFill>
                  <a:schemeClr val="accent1"/>
                </a:solidFill>
                <a:latin typeface="Verdana" panose="020B0604030504040204" pitchFamily="34" charset="0"/>
                <a:ea typeface="Verdana" panose="020B0604030504040204" pitchFamily="34" charset="0"/>
                <a:cs typeface="Verdana" panose="020B0604030504040204" pitchFamily="34" charset="0"/>
              </a:rPr>
              <a:t>“And when you pray, you must not be like the hypocrites. For they love to stand and pray in the synagogues and at the street corners, that they may be seen by others. Truly, I say to you, they have received their reward. But when you pray, go into your room and shut the door and pray to your Father who is in secret. And your Father who sees in secret will reward you. (Matt. 6:5-6)             </a:t>
            </a:r>
          </a:p>
          <a:p>
            <a:pPr marL="0" marR="0" indent="0">
              <a:spcBef>
                <a:spcPts val="0"/>
              </a:spcBef>
              <a:spcAft>
                <a:spcPts val="0"/>
              </a:spcAft>
              <a:buNone/>
            </a:pPr>
            <a:endParaRPr lang="en-US" sz="26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endParaRPr lang="en-US" sz="26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200" b="1" kern="100" dirty="0">
                <a:effectLst/>
                <a:latin typeface="Verdana" panose="020B0604030504040204" pitchFamily="34" charset="0"/>
                <a:ea typeface="Verdana" panose="020B0604030504040204" pitchFamily="34" charset="0"/>
                <a:cs typeface="Verdana" panose="020B0604030504040204" pitchFamily="34" charset="0"/>
              </a:rPr>
              <a:t>Pray With Your Family</a:t>
            </a: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5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Likewise, husbands, live with your wives in an understanding way, showing honor to the woman as the weaker vessel, since they are heirs with you of the grace of life, </a:t>
            </a:r>
            <a:r>
              <a:rPr lang="en-US" u="sng" dirty="0">
                <a:highlight>
                  <a:srgbClr val="FFFF00"/>
                </a:highlight>
                <a:latin typeface="Verdana" panose="020B0604030504040204" pitchFamily="34" charset="0"/>
                <a:ea typeface="Verdana" panose="020B0604030504040204" pitchFamily="34" charset="0"/>
                <a:cs typeface="Verdana" panose="020B0604030504040204" pitchFamily="34" charset="0"/>
              </a:rPr>
              <a:t>so that your prayers may not be hindered.</a:t>
            </a:r>
            <a:r>
              <a:rPr lang="en-US" dirty="0">
                <a:latin typeface="Verdana" panose="020B0604030504040204" pitchFamily="34" charset="0"/>
                <a:ea typeface="Verdana" panose="020B0604030504040204" pitchFamily="34" charset="0"/>
                <a:cs typeface="Verdana" panose="020B0604030504040204" pitchFamily="34" charset="0"/>
              </a:rPr>
              <a:t> (1 Pet. 3:7).     </a:t>
            </a:r>
          </a:p>
          <a:p>
            <a:pPr marL="0" indent="0">
              <a:buNone/>
            </a:pP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In Small Gatherings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Again, I say to you, if two of you agree on earth about anything they ask, it will be done for them by my Father in heaven. For where two or three are gathered in my name, there am I among them.” (Matt. 18:19-20)</a:t>
            </a:r>
          </a:p>
        </p:txBody>
      </p:sp>
    </p:spTree>
    <p:extLst>
      <p:ext uri="{BB962C8B-B14F-4D97-AF65-F5344CB8AC3E}">
        <p14:creationId xmlns:p14="http://schemas.microsoft.com/office/powerpoint/2010/main" val="356562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lstStyle/>
          <a:p>
            <a:pPr marL="0" indent="0">
              <a:buNone/>
            </a:pPr>
            <a:endParaRPr lang="en-US" sz="32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b="1" kern="100" dirty="0">
                <a:effectLst/>
                <a:latin typeface="Verdana" panose="020B0604030504040204" pitchFamily="34" charset="0"/>
                <a:ea typeface="Verdana" panose="020B0604030504040204" pitchFamily="34" charset="0"/>
                <a:cs typeface="Verdana" panose="020B0604030504040204" pitchFamily="34" charset="0"/>
              </a:rPr>
              <a:t>Pray In Worship Services</a:t>
            </a:r>
          </a:p>
          <a:p>
            <a:pPr marL="0" marR="0" indent="0">
              <a:spcBef>
                <a:spcPts val="0"/>
              </a:spcBef>
              <a:spcAft>
                <a:spcPts val="0"/>
              </a:spcAft>
              <a:buNone/>
            </a:pPr>
            <a:endParaRPr lang="en-US"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Scripture reading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4472C4"/>
                </a:solidFill>
                <a:latin typeface="Verdana" panose="020B0604030504040204" pitchFamily="34" charset="0"/>
                <a:ea typeface="Verdana" panose="020B0604030504040204" pitchFamily="34" charset="0"/>
                <a:cs typeface="Verdana" panose="020B0604030504040204" pitchFamily="34" charset="0"/>
              </a:rPr>
              <a:t>M</a:t>
            </a:r>
            <a:r>
              <a:rPr lang="en-US"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oments of silence</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4472C4"/>
                </a:solidFill>
                <a:latin typeface="Verdana" panose="020B0604030504040204" pitchFamily="34" charset="0"/>
                <a:ea typeface="Verdana" panose="020B0604030504040204" pitchFamily="34" charset="0"/>
                <a:cs typeface="Verdana" panose="020B0604030504040204" pitchFamily="34" charset="0"/>
              </a:rPr>
              <a:t>P</a:t>
            </a:r>
            <a:r>
              <a:rPr lang="en-US"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ublic prayers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4472C4"/>
                </a:solidFill>
                <a:latin typeface="Verdana" panose="020B0604030504040204" pitchFamily="34" charset="0"/>
                <a:ea typeface="Verdana" panose="020B0604030504040204" pitchFamily="34" charset="0"/>
                <a:cs typeface="Verdana" panose="020B0604030504040204" pitchFamily="34" charset="0"/>
              </a:rPr>
              <a:t>T</a:t>
            </a:r>
            <a:r>
              <a:rPr lang="en-US"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he sermon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Everywhere</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When Peter began to sink on the water, he cried, </a:t>
            </a: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“Lord, save me” </a:t>
            </a:r>
            <a:r>
              <a:rPr lang="en-US" kern="100" dirty="0">
                <a:effectLst/>
                <a:latin typeface="Verdana" panose="020B0604030504040204" pitchFamily="34" charset="0"/>
                <a:ea typeface="Verdana" panose="020B0604030504040204" pitchFamily="34" charset="0"/>
                <a:cs typeface="Verdana" panose="020B0604030504040204" pitchFamily="34" charset="0"/>
              </a:rPr>
              <a:t>(Matthew 14:30). </a:t>
            </a: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The father of an epileptic boy cried out, </a:t>
            </a: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 believe; help my unbelief”</a:t>
            </a:r>
            <a:r>
              <a:rPr lang="en-US" kern="100" dirty="0">
                <a:effectLst/>
                <a:latin typeface="Verdana" panose="020B0604030504040204" pitchFamily="34" charset="0"/>
                <a:ea typeface="Verdana" panose="020B0604030504040204" pitchFamily="34" charset="0"/>
                <a:cs typeface="Verdana" panose="020B0604030504040204" pitchFamily="34" charset="0"/>
              </a:rPr>
              <a:t> (Mark 9:24)!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276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lstStyle/>
          <a:p>
            <a:pPr marL="0" indent="0">
              <a:buNone/>
            </a:pPr>
            <a:endParaRPr lang="en-US" sz="32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So, what is prayer? </a:t>
            </a: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Prayer is intentionally conveying a message to God — to ask, or praise, or thank, or confess, or complain.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And where should we pray? </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Privately in our room, with family, in small gatherings of Christians, in worship, and everywhere and anywhere we need help and feel thankful.</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265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normAutofit fontScale="92500" lnSpcReduction="10000"/>
          </a:bodyPr>
          <a:lstStyle/>
          <a:p>
            <a:pPr marL="0" marR="0" indent="0">
              <a:spcBef>
                <a:spcPts val="0"/>
              </a:spcBef>
              <a:spcAft>
                <a:spcPts val="0"/>
              </a:spcAft>
              <a:buNone/>
            </a:pPr>
            <a:endParaRPr lang="en-US" b="1"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500" b="1" kern="100" dirty="0">
                <a:effectLst/>
                <a:latin typeface="Verdana" panose="020B0604030504040204" pitchFamily="34" charset="0"/>
                <a:ea typeface="Verdana" panose="020B0604030504040204" pitchFamily="34" charset="0"/>
                <a:cs typeface="Verdana" panose="020B0604030504040204" pitchFamily="34" charset="0"/>
              </a:rPr>
              <a:t>3. Why Should We Pray?</a:t>
            </a:r>
            <a:endParaRPr lang="en-US" sz="35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sz="3000" b="1"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God </a:t>
            </a:r>
            <a:r>
              <a:rPr lang="en-US" sz="3000" b="1" kern="100" dirty="0">
                <a:solidFill>
                  <a:srgbClr val="4472C4"/>
                </a:solidFill>
                <a:latin typeface="Verdana" panose="020B0604030504040204" pitchFamily="34" charset="0"/>
                <a:ea typeface="Verdana" panose="020B0604030504040204" pitchFamily="34" charset="0"/>
                <a:cs typeface="Verdana" panose="020B0604030504040204" pitchFamily="34" charset="0"/>
              </a:rPr>
              <a:t>Tells</a:t>
            </a:r>
            <a:r>
              <a:rPr lang="en-US" sz="3000" b="1"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 Us To Pray</a:t>
            </a:r>
            <a:endParaRPr lang="en-US" sz="30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lnSpc>
                <a:spcPct val="120000"/>
              </a:lnSpc>
              <a:spcBef>
                <a:spcPts val="0"/>
              </a:spcBef>
              <a:spcAft>
                <a:spcPts val="0"/>
              </a:spcAft>
              <a:buNone/>
            </a:pPr>
            <a:r>
              <a:rPr lang="en-US" sz="3500" kern="100" dirty="0">
                <a:effectLst/>
                <a:latin typeface="Verdana" panose="020B0604030504040204" pitchFamily="34" charset="0"/>
                <a:ea typeface="Verdana" panose="020B0604030504040204" pitchFamily="34" charset="0"/>
                <a:cs typeface="Verdana" panose="020B0604030504040204" pitchFamily="34" charset="0"/>
              </a:rPr>
              <a:t>James 5:16: “Pray for one another, that you may be healed.”</a:t>
            </a:r>
          </a:p>
          <a:p>
            <a:pPr marL="0" marR="0" indent="0">
              <a:lnSpc>
                <a:spcPct val="120000"/>
              </a:lnSpc>
              <a:spcBef>
                <a:spcPts val="0"/>
              </a:spcBef>
              <a:spcAft>
                <a:spcPts val="0"/>
              </a:spcAft>
              <a:buNone/>
            </a:pPr>
            <a:endParaRPr lang="en-US" sz="35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lnSpc>
                <a:spcPct val="120000"/>
              </a:lnSpc>
              <a:spcBef>
                <a:spcPts val="0"/>
              </a:spcBef>
              <a:spcAft>
                <a:spcPts val="0"/>
              </a:spcAft>
              <a:buNone/>
            </a:pPr>
            <a:r>
              <a:rPr lang="en-US" sz="3500" kern="100" dirty="0">
                <a:effectLst/>
                <a:latin typeface="Verdana" panose="020B0604030504040204" pitchFamily="34" charset="0"/>
                <a:ea typeface="Verdana" panose="020B0604030504040204" pitchFamily="34" charset="0"/>
                <a:cs typeface="Verdana" panose="020B0604030504040204" pitchFamily="34" charset="0"/>
              </a:rPr>
              <a:t>1 Thess. 5:17: “Pray without ceasing.”</a:t>
            </a:r>
          </a:p>
          <a:p>
            <a:pPr marL="0" marR="0" indent="0">
              <a:lnSpc>
                <a:spcPct val="120000"/>
              </a:lnSpc>
              <a:spcBef>
                <a:spcPts val="0"/>
              </a:spcBef>
              <a:spcAft>
                <a:spcPts val="0"/>
              </a:spcAft>
              <a:buNone/>
            </a:pPr>
            <a:r>
              <a:rPr lang="en-US" sz="3500"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lnSpc>
                <a:spcPct val="120000"/>
              </a:lnSpc>
              <a:spcBef>
                <a:spcPts val="0"/>
              </a:spcBef>
              <a:spcAft>
                <a:spcPts val="0"/>
              </a:spcAft>
              <a:buNone/>
            </a:pPr>
            <a:r>
              <a:rPr lang="en-US" sz="3500" kern="100" dirty="0">
                <a:effectLst/>
                <a:latin typeface="Verdana" panose="020B0604030504040204" pitchFamily="34" charset="0"/>
                <a:ea typeface="Verdana" panose="020B0604030504040204" pitchFamily="34" charset="0"/>
                <a:cs typeface="Verdana" panose="020B0604030504040204" pitchFamily="34" charset="0"/>
              </a:rPr>
              <a:t>Luke 22:40: “Pray that you may not enter into temptation.”</a:t>
            </a:r>
          </a:p>
          <a:p>
            <a:pPr marL="0" marR="0" indent="0">
              <a:lnSpc>
                <a:spcPct val="120000"/>
              </a:lnSpc>
              <a:spcBef>
                <a:spcPts val="0"/>
              </a:spcBef>
              <a:spcAft>
                <a:spcPts val="0"/>
              </a:spcAft>
              <a:buNone/>
            </a:pPr>
            <a:r>
              <a:rPr lang="en-US" sz="3100"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dirty="0"/>
          </a:p>
        </p:txBody>
      </p:sp>
    </p:spTree>
    <p:extLst>
      <p:ext uri="{BB962C8B-B14F-4D97-AF65-F5344CB8AC3E}">
        <p14:creationId xmlns:p14="http://schemas.microsoft.com/office/powerpoint/2010/main" val="222655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lstStyle/>
          <a:p>
            <a:pPr marL="0" marR="0" indent="0">
              <a:lnSpc>
                <a:spcPct val="120000"/>
              </a:lnSpc>
              <a:spcBef>
                <a:spcPts val="0"/>
              </a:spcBef>
              <a:spcAft>
                <a:spcPts val="0"/>
              </a:spcAft>
              <a:buNone/>
            </a:pPr>
            <a:endParaRPr lang="en-US" sz="28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lnSpc>
                <a:spcPct val="120000"/>
              </a:lnSpc>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Luke 18:1: “He told them a parable to the effect that they ought always to pray and not lose heart.”</a:t>
            </a:r>
          </a:p>
          <a:p>
            <a:pPr marL="0" marR="0" indent="0">
              <a:lnSpc>
                <a:spcPct val="120000"/>
              </a:lnSpc>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lnSpc>
                <a:spcPct val="120000"/>
              </a:lnSpc>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Luke 6:28: “Bless those who curse you, pray for those who abuse you.”</a:t>
            </a:r>
          </a:p>
          <a:p>
            <a:pPr marL="0" marR="0" indent="0">
              <a:lnSpc>
                <a:spcPct val="120000"/>
              </a:lnSpc>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lnSpc>
                <a:spcPct val="120000"/>
              </a:lnSpc>
              <a:spcBef>
                <a:spcPts val="0"/>
              </a:spcBef>
              <a:spcAft>
                <a:spcPts val="0"/>
              </a:spcAft>
              <a:buNone/>
            </a:pPr>
            <a:r>
              <a:rPr lang="en-US" sz="3200" kern="100" dirty="0">
                <a:effectLst/>
                <a:latin typeface="Verdana" panose="020B0604030504040204" pitchFamily="34" charset="0"/>
                <a:ea typeface="Verdana" panose="020B0604030504040204" pitchFamily="34" charset="0"/>
                <a:cs typeface="Verdana" panose="020B0604030504040204" pitchFamily="34" charset="0"/>
              </a:rPr>
              <a:t>Matthew 6:9: “Pray then like this: ‘Our Father in heaven.”</a:t>
            </a:r>
          </a:p>
          <a:p>
            <a:pPr marL="0" indent="0">
              <a:buNone/>
            </a:pPr>
            <a:endParaRPr lang="en-US" dirty="0"/>
          </a:p>
        </p:txBody>
      </p:sp>
    </p:spTree>
    <p:extLst>
      <p:ext uri="{BB962C8B-B14F-4D97-AF65-F5344CB8AC3E}">
        <p14:creationId xmlns:p14="http://schemas.microsoft.com/office/powerpoint/2010/main" val="12813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D4413-9360-218B-D127-7648480A2A79}"/>
              </a:ext>
            </a:extLst>
          </p:cNvPr>
          <p:cNvSpPr>
            <a:spLocks noGrp="1"/>
          </p:cNvSpPr>
          <p:nvPr>
            <p:ph idx="1"/>
          </p:nvPr>
        </p:nvSpPr>
        <p:spPr>
          <a:xfrm>
            <a:off x="210207" y="220716"/>
            <a:ext cx="8755117" cy="6421821"/>
          </a:xfrm>
        </p:spPr>
        <p:txBody>
          <a:bodyPr/>
          <a:lstStyle/>
          <a:p>
            <a:pPr marL="0" indent="0">
              <a:buNone/>
            </a:pP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b="1" kern="100" dirty="0">
                <a:effectLst/>
                <a:latin typeface="Verdana" panose="020B0604030504040204" pitchFamily="34" charset="0"/>
                <a:ea typeface="Verdana" panose="020B0604030504040204" pitchFamily="34" charset="0"/>
                <a:cs typeface="Verdana" panose="020B0604030504040204" pitchFamily="34" charset="0"/>
              </a:rPr>
              <a:t>To Increase Our Joy</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kern="100"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kern="100" dirty="0">
                <a:effectLst/>
                <a:latin typeface="Verdana" panose="020B0604030504040204" pitchFamily="34" charset="0"/>
                <a:ea typeface="Verdana" panose="020B0604030504040204" pitchFamily="34" charset="0"/>
                <a:cs typeface="Verdana" panose="020B0604030504040204" pitchFamily="34" charset="0"/>
              </a:rPr>
              <a:t>John 16:24, “Until now you have asked nothing in my name. Ask, and you will receive, that your joy may be full.” </a:t>
            </a:r>
          </a:p>
          <a:p>
            <a:pPr marL="0" indent="0">
              <a:buNone/>
            </a:pPr>
            <a:endParaRPr lang="en-US" sz="1800" b="1" kern="100" dirty="0">
              <a:effectLst/>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b="1" kern="100" dirty="0">
                <a:effectLst/>
                <a:latin typeface="Verdana" panose="020B0604030504040204" pitchFamily="34" charset="0"/>
                <a:ea typeface="Verdana" panose="020B0604030504040204" pitchFamily="34" charset="0"/>
                <a:cs typeface="Verdana" panose="020B0604030504040204" pitchFamily="34" charset="0"/>
              </a:rPr>
              <a:t>Because It Is An Awesome Privilege</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“For who has known the mind of the Lord,</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or who has been his counselor?”</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“Or who has given a gift to him</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that he might be repaid?” (Rom. 11:34-36)</a:t>
            </a:r>
          </a:p>
        </p:txBody>
      </p:sp>
    </p:spTree>
    <p:extLst>
      <p:ext uri="{BB962C8B-B14F-4D97-AF65-F5344CB8AC3E}">
        <p14:creationId xmlns:p14="http://schemas.microsoft.com/office/powerpoint/2010/main" val="37454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748</TotalTime>
  <Words>758</Words>
  <Application>Microsoft Office PowerPoint</Application>
  <PresentationFormat>On-screen Show (4:3)</PresentationFormat>
  <Paragraphs>90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Segoe Script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Robert McDonald</cp:lastModifiedBy>
  <cp:revision>7</cp:revision>
  <dcterms:created xsi:type="dcterms:W3CDTF">2023-04-21T22:45:23Z</dcterms:created>
  <dcterms:modified xsi:type="dcterms:W3CDTF">2023-04-23T13:27:03Z</dcterms:modified>
</cp:coreProperties>
</file>