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11"/>
    <p:restoredTop sz="94666"/>
  </p:normalViewPr>
  <p:slideViewPr>
    <p:cSldViewPr snapToGrid="0" snapToObjects="1" showGuides="1">
      <p:cViewPr varScale="1">
        <p:scale>
          <a:sx n="79" d="100"/>
          <a:sy n="79" d="100"/>
        </p:scale>
        <p:origin x="200" y="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AFB1-762B-4447-9568-A25CDA11ADC5}" type="datetimeFigureOut">
              <a:rPr lang="en-US" smtClean="0"/>
              <a:t>5/27/23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4B59-94A3-3846-A5CA-7226D05E5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9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AFB1-762B-4447-9568-A25CDA11ADC5}" type="datetimeFigureOut">
              <a:rPr lang="en-US" smtClean="0"/>
              <a:t>5/27/23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4B59-94A3-3846-A5CA-7226D05E5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2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AFB1-762B-4447-9568-A25CDA11ADC5}" type="datetimeFigureOut">
              <a:rPr lang="en-US" smtClean="0"/>
              <a:t>5/27/23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4B59-94A3-3846-A5CA-7226D05E5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1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AFB1-762B-4447-9568-A25CDA11ADC5}" type="datetimeFigureOut">
              <a:rPr lang="en-US" smtClean="0"/>
              <a:t>5/27/23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4B59-94A3-3846-A5CA-7226D05E5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6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AFB1-762B-4447-9568-A25CDA11ADC5}" type="datetimeFigureOut">
              <a:rPr lang="en-US" smtClean="0"/>
              <a:t>5/27/23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4B59-94A3-3846-A5CA-7226D05E5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8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AFB1-762B-4447-9568-A25CDA11ADC5}" type="datetimeFigureOut">
              <a:rPr lang="en-US" smtClean="0"/>
              <a:t>5/27/23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4B59-94A3-3846-A5CA-7226D05E5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61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AFB1-762B-4447-9568-A25CDA11ADC5}" type="datetimeFigureOut">
              <a:rPr lang="en-US" smtClean="0"/>
              <a:t>5/27/23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4B59-94A3-3846-A5CA-7226D05E5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7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AFB1-762B-4447-9568-A25CDA11ADC5}" type="datetimeFigureOut">
              <a:rPr lang="en-US" smtClean="0"/>
              <a:t>5/27/23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4B59-94A3-3846-A5CA-7226D05E5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8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AFB1-762B-4447-9568-A25CDA11ADC5}" type="datetimeFigureOut">
              <a:rPr lang="en-US" smtClean="0"/>
              <a:t>5/27/23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4B59-94A3-3846-A5CA-7226D05E5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9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AFB1-762B-4447-9568-A25CDA11ADC5}" type="datetimeFigureOut">
              <a:rPr lang="en-US" smtClean="0"/>
              <a:t>5/27/23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4B59-94A3-3846-A5CA-7226D05E5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2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AFB1-762B-4447-9568-A25CDA11ADC5}" type="datetimeFigureOut">
              <a:rPr lang="en-US" smtClean="0"/>
              <a:t>5/27/23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4B59-94A3-3846-A5CA-7226D05E5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2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8AFB1-762B-4447-9568-A25CDA11ADC5}" type="datetimeFigureOut">
              <a:rPr lang="en-US" smtClean="0"/>
              <a:t>5/27/23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04B59-94A3-3846-A5CA-7226D05E5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133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Tale of Two Cities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Isaiah 1-2</a:t>
            </a:r>
            <a:endParaRPr lang="en-US" sz="4400" dirty="0">
              <a:solidFill>
                <a:schemeClr val="accent2">
                  <a:lumMod val="60000"/>
                  <a:lumOff val="4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54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The City of Man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2800" u="sng" dirty="0" smtClean="0">
                <a:latin typeface="Tahoma" charset="0"/>
                <a:ea typeface="Tahoma" charset="0"/>
                <a:cs typeface="Tahoma" charset="0"/>
              </a:rPr>
              <a:t>Babylon</a:t>
            </a:r>
            <a:r>
              <a:rPr lang="en-US" sz="2800" b="0" u="sng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2800" b="0" i="1" u="sng" dirty="0" smtClean="0">
                <a:latin typeface="Tahoma" charset="0"/>
                <a:ea typeface="Tahoma" charset="0"/>
                <a:cs typeface="Tahoma" charset="0"/>
              </a:rPr>
              <a:t>(Isaiah 47)</a:t>
            </a:r>
            <a:endParaRPr lang="en-US" sz="2800" b="0" i="1" u="sng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296863" indent="-296863">
              <a:lnSpc>
                <a:spcPct val="100000"/>
              </a:lnSpc>
              <a:spcAft>
                <a:spcPts val="1800"/>
              </a:spcAft>
            </a:pPr>
            <a:r>
              <a:rPr lang="en-US" sz="3600" dirty="0" smtClean="0">
                <a:latin typeface="Tahoma" charset="0"/>
                <a:ea typeface="Tahoma" charset="0"/>
                <a:cs typeface="Tahoma" charset="0"/>
              </a:rPr>
              <a:t>Rebellion</a:t>
            </a:r>
          </a:p>
          <a:p>
            <a:pPr marL="296863" indent="-296863">
              <a:lnSpc>
                <a:spcPct val="100000"/>
              </a:lnSpc>
              <a:spcAft>
                <a:spcPts val="1800"/>
              </a:spcAft>
            </a:pPr>
            <a:r>
              <a:rPr lang="en-US" sz="3600" dirty="0" smtClean="0">
                <a:latin typeface="Tahoma" charset="0"/>
                <a:ea typeface="Tahoma" charset="0"/>
                <a:cs typeface="Tahoma" charset="0"/>
              </a:rPr>
              <a:t>Evil Influence</a:t>
            </a:r>
          </a:p>
          <a:p>
            <a:pPr marL="296863" indent="-296863">
              <a:lnSpc>
                <a:spcPct val="100000"/>
              </a:lnSpc>
              <a:spcAft>
                <a:spcPts val="1800"/>
              </a:spcAft>
            </a:pPr>
            <a:r>
              <a:rPr lang="en-US" sz="3600" dirty="0" smtClean="0">
                <a:latin typeface="Tahoma" charset="0"/>
                <a:ea typeface="Tahoma" charset="0"/>
                <a:cs typeface="Tahoma" charset="0"/>
              </a:rPr>
              <a:t>Violence</a:t>
            </a:r>
            <a:endParaRPr lang="en-US" sz="36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2800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Jerusalem</a:t>
            </a:r>
            <a:r>
              <a:rPr lang="en-US" sz="2800" b="0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2800" b="0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(Isaiah 1)</a:t>
            </a:r>
            <a:endParaRPr lang="en-US" sz="2800" b="0" i="1" u="sng" dirty="0">
              <a:solidFill>
                <a:schemeClr val="accent2">
                  <a:lumMod val="60000"/>
                  <a:lumOff val="4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296863" indent="-296863">
              <a:lnSpc>
                <a:spcPct val="100000"/>
              </a:lnSpc>
              <a:spcAft>
                <a:spcPts val="1800"/>
              </a:spcAft>
            </a:pP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Rebels </a:t>
            </a:r>
            <a:r>
              <a:rPr lang="en-US" sz="32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(20,23)</a:t>
            </a:r>
          </a:p>
          <a:p>
            <a:pPr marL="296863" indent="-296863">
              <a:lnSpc>
                <a:spcPct val="100000"/>
              </a:lnSpc>
              <a:spcAft>
                <a:spcPts val="1800"/>
              </a:spcAft>
            </a:pP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Harlot </a:t>
            </a:r>
            <a:r>
              <a:rPr lang="en-US" sz="32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(21)</a:t>
            </a:r>
          </a:p>
          <a:p>
            <a:pPr marL="296863" indent="-296863">
              <a:lnSpc>
                <a:spcPct val="100000"/>
              </a:lnSpc>
              <a:spcAft>
                <a:spcPts val="1800"/>
              </a:spcAft>
            </a:pP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Violent </a:t>
            </a:r>
            <a:r>
              <a:rPr lang="en-US" sz="32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(15)</a:t>
            </a:r>
            <a:endParaRPr lang="en-US" sz="3200" i="1" dirty="0">
              <a:solidFill>
                <a:schemeClr val="accent2">
                  <a:lumMod val="60000"/>
                  <a:lumOff val="4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9842" y="5277395"/>
            <a:ext cx="78867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Warning: We can become Babylon!</a:t>
            </a:r>
            <a:endParaRPr lang="en-US" sz="360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3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The City God Wanted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2800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Jerusalem</a:t>
            </a:r>
            <a:r>
              <a:rPr lang="en-US" sz="2800" b="0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2800" b="0" i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(Isaiah 1)</a:t>
            </a:r>
            <a:endParaRPr lang="en-US" sz="2800" b="0" i="1" u="sng" dirty="0">
              <a:solidFill>
                <a:schemeClr val="accent2">
                  <a:lumMod val="60000"/>
                  <a:lumOff val="4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296863" indent="-296863">
              <a:lnSpc>
                <a:spcPct val="100000"/>
              </a:lnSpc>
              <a:spcAft>
                <a:spcPts val="1800"/>
              </a:spcAft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Rebels 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(20,23)</a:t>
            </a:r>
          </a:p>
          <a:p>
            <a:pPr marL="296863" indent="-296863">
              <a:lnSpc>
                <a:spcPct val="100000"/>
              </a:lnSpc>
              <a:spcAft>
                <a:spcPts val="1800"/>
              </a:spcAft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Harlot 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(21)</a:t>
            </a:r>
          </a:p>
          <a:p>
            <a:pPr marL="296863" indent="-296863">
              <a:lnSpc>
                <a:spcPct val="100000"/>
              </a:lnSpc>
              <a:spcAft>
                <a:spcPts val="1800"/>
              </a:spcAft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Violent 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(15)</a:t>
            </a:r>
            <a:endParaRPr lang="en-US" i="1" dirty="0">
              <a:solidFill>
                <a:schemeClr val="accent2">
                  <a:lumMod val="60000"/>
                  <a:lumOff val="4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28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Jerusalem</a:t>
            </a:r>
            <a:r>
              <a:rPr lang="en-US" sz="2800" b="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2800" b="0" i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(Isaiah 2)</a:t>
            </a:r>
            <a:endParaRPr lang="en-US" sz="2800" b="0" i="1" u="sng" dirty="0">
              <a:solidFill>
                <a:schemeClr val="accent1">
                  <a:lumMod val="60000"/>
                  <a:lumOff val="4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296863" indent="-296863">
              <a:lnSpc>
                <a:spcPct val="100000"/>
              </a:lnSpc>
              <a:spcAft>
                <a:spcPts val="1800"/>
              </a:spcAft>
            </a:pP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Submissive </a:t>
            </a:r>
            <a:r>
              <a:rPr lang="en-US" sz="32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(2-3)</a:t>
            </a:r>
          </a:p>
          <a:p>
            <a:pPr marL="296863" indent="-296863">
              <a:lnSpc>
                <a:spcPct val="100000"/>
              </a:lnSpc>
              <a:spcAft>
                <a:spcPts val="1800"/>
              </a:spcAft>
            </a:pP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Influence </a:t>
            </a:r>
            <a:r>
              <a:rPr lang="en-US" sz="32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(3-4)</a:t>
            </a:r>
          </a:p>
          <a:p>
            <a:pPr marL="296863" indent="-296863">
              <a:lnSpc>
                <a:spcPct val="100000"/>
              </a:lnSpc>
              <a:spcAft>
                <a:spcPts val="1800"/>
              </a:spcAft>
            </a:pP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Peace, Unity </a:t>
            </a:r>
            <a:r>
              <a:rPr lang="en-US" sz="32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(4</a:t>
            </a:r>
            <a:r>
              <a:rPr lang="en-US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)</a:t>
            </a:r>
            <a:endParaRPr lang="en-US" sz="3200" i="1" dirty="0">
              <a:solidFill>
                <a:schemeClr val="accent1">
                  <a:lumMod val="60000"/>
                  <a:lumOff val="4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9842" y="5280798"/>
            <a:ext cx="788670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This is what God created in Jesus</a:t>
            </a:r>
            <a:endParaRPr lang="en-US" sz="36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47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The City of God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28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Jerusalem</a:t>
            </a:r>
            <a:r>
              <a:rPr lang="en-US" sz="2800" b="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2800" b="0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(Isaiah 2)</a:t>
            </a:r>
            <a:endParaRPr lang="en-US" sz="2800" b="0" i="1" u="sng" dirty="0">
              <a:solidFill>
                <a:schemeClr val="accent1">
                  <a:lumMod val="60000"/>
                  <a:lumOff val="4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296863" indent="-296863">
              <a:lnSpc>
                <a:spcPct val="100000"/>
              </a:lnSpc>
              <a:spcAft>
                <a:spcPts val="1800"/>
              </a:spcAft>
            </a:pP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Submissive </a:t>
            </a: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(2-3)</a:t>
            </a:r>
          </a:p>
          <a:p>
            <a:pPr marL="296863" indent="-296863">
              <a:lnSpc>
                <a:spcPct val="100000"/>
              </a:lnSpc>
              <a:spcAft>
                <a:spcPts val="1800"/>
              </a:spcAft>
            </a:pP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Influence </a:t>
            </a: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(3-4)</a:t>
            </a:r>
          </a:p>
          <a:p>
            <a:pPr marL="296863" indent="-296863">
              <a:lnSpc>
                <a:spcPct val="100000"/>
              </a:lnSpc>
              <a:spcAft>
                <a:spcPts val="1800"/>
              </a:spcAft>
            </a:pP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Peace, Unity </a:t>
            </a:r>
            <a:r>
              <a:rPr lang="en-US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(4)</a:t>
            </a:r>
            <a:endParaRPr lang="en-US" sz="3200" i="1" dirty="0">
              <a:solidFill>
                <a:schemeClr val="accent1">
                  <a:lumMod val="60000"/>
                  <a:lumOff val="4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2800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Jerusalem</a:t>
            </a:r>
            <a:r>
              <a:rPr lang="en-US" sz="2800" b="0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2800" b="0" i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(Acts 2)</a:t>
            </a:r>
            <a:endParaRPr lang="en-US" sz="2800" b="0" i="1" u="sng" dirty="0">
              <a:solidFill>
                <a:schemeClr val="accent6">
                  <a:lumMod val="60000"/>
                  <a:lumOff val="4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296863" indent="-296863">
              <a:lnSpc>
                <a:spcPct val="100000"/>
              </a:lnSpc>
              <a:spcAft>
                <a:spcPts val="1800"/>
              </a:spcAft>
            </a:pP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Jesus is Lord </a:t>
            </a:r>
            <a:r>
              <a:rPr lang="en-US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(36)</a:t>
            </a:r>
          </a:p>
          <a:p>
            <a:pPr marL="296863" indent="-296863">
              <a:lnSpc>
                <a:spcPct val="100000"/>
              </a:lnSpc>
              <a:spcAft>
                <a:spcPts val="1800"/>
              </a:spcAft>
            </a:pP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Every nation </a:t>
            </a:r>
            <a:r>
              <a:rPr lang="en-US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(5)</a:t>
            </a:r>
          </a:p>
          <a:p>
            <a:pPr marL="296863" indent="-296863">
              <a:lnSpc>
                <a:spcPct val="100000"/>
              </a:lnSpc>
              <a:spcAft>
                <a:spcPts val="1800"/>
              </a:spcAft>
            </a:pP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Sharing </a:t>
            </a:r>
            <a:r>
              <a:rPr lang="en-US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(44-45)</a:t>
            </a:r>
            <a:endParaRPr lang="en-US" i="1" dirty="0">
              <a:solidFill>
                <a:schemeClr val="accent6">
                  <a:lumMod val="60000"/>
                  <a:lumOff val="4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9841" y="5280801"/>
            <a:ext cx="78867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We are fulfilling Acts 2 &amp; Isaiah 2!</a:t>
            </a:r>
            <a:endParaRPr lang="en-US" sz="360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58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What does this mean for us?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3130" y="2216926"/>
            <a:ext cx="7567102" cy="8229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S</a:t>
            </a:r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ubmissive to God’s word</a:t>
            </a:r>
            <a:endParaRPr lang="en-US" sz="36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3130" y="3178586"/>
            <a:ext cx="7567102" cy="8229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D</a:t>
            </a:r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raw the nations, shine God’s light</a:t>
            </a:r>
            <a:endParaRPr lang="en-US" sz="36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1939" y="4140246"/>
            <a:ext cx="7567102" cy="8229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Share our lives in peace and unity</a:t>
            </a:r>
            <a:endParaRPr lang="en-US" sz="36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67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Tale of Two Cities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Come, let us walk in the </a:t>
            </a:r>
          </a:p>
          <a:p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Light of the Lord</a:t>
            </a: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1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182</Words>
  <Application>Microsoft Macintosh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Tahoma</vt:lpstr>
      <vt:lpstr>Arial</vt:lpstr>
      <vt:lpstr>Office Theme</vt:lpstr>
      <vt:lpstr>Tale of Two Cities</vt:lpstr>
      <vt:lpstr>The City of Man</vt:lpstr>
      <vt:lpstr>The City God Wanted</vt:lpstr>
      <vt:lpstr>The City of God</vt:lpstr>
      <vt:lpstr>What does this mean for us?</vt:lpstr>
      <vt:lpstr>Tale of Two Cities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Tale of Two Cities</dc:title>
  <dc:creator>Microsoft Office User</dc:creator>
  <cp:lastModifiedBy>Microsoft Office User</cp:lastModifiedBy>
  <cp:revision>5</cp:revision>
  <cp:lastPrinted>2023-05-28T00:54:15Z</cp:lastPrinted>
  <dcterms:created xsi:type="dcterms:W3CDTF">2023-05-27T22:59:02Z</dcterms:created>
  <dcterms:modified xsi:type="dcterms:W3CDTF">2023-05-28T00:54:21Z</dcterms:modified>
</cp:coreProperties>
</file>