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79"/>
  </p:notesMasterIdLst>
  <p:sldIdLst>
    <p:sldId id="256" r:id="rId2"/>
    <p:sldId id="257" r:id="rId3"/>
    <p:sldId id="259" r:id="rId4"/>
    <p:sldId id="270"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5" r:id="rId39"/>
    <p:sldId id="327" r:id="rId40"/>
    <p:sldId id="296" r:id="rId41"/>
    <p:sldId id="328" r:id="rId42"/>
    <p:sldId id="297" r:id="rId43"/>
    <p:sldId id="298" r:id="rId44"/>
    <p:sldId id="299" r:id="rId45"/>
    <p:sldId id="300" r:id="rId46"/>
    <p:sldId id="301" r:id="rId47"/>
    <p:sldId id="302" r:id="rId48"/>
    <p:sldId id="304" r:id="rId49"/>
    <p:sldId id="305" r:id="rId50"/>
    <p:sldId id="307" r:id="rId51"/>
    <p:sldId id="308" r:id="rId52"/>
    <p:sldId id="309" r:id="rId53"/>
    <p:sldId id="310" r:id="rId54"/>
    <p:sldId id="311" r:id="rId55"/>
    <p:sldId id="312" r:id="rId56"/>
    <p:sldId id="313" r:id="rId57"/>
    <p:sldId id="319" r:id="rId58"/>
    <p:sldId id="314" r:id="rId59"/>
    <p:sldId id="315" r:id="rId60"/>
    <p:sldId id="320" r:id="rId61"/>
    <p:sldId id="316" r:id="rId62"/>
    <p:sldId id="321" r:id="rId63"/>
    <p:sldId id="317" r:id="rId64"/>
    <p:sldId id="322" r:id="rId65"/>
    <p:sldId id="329" r:id="rId66"/>
    <p:sldId id="318" r:id="rId67"/>
    <p:sldId id="325" r:id="rId68"/>
    <p:sldId id="323" r:id="rId69"/>
    <p:sldId id="324" r:id="rId70"/>
    <p:sldId id="326" r:id="rId71"/>
    <p:sldId id="330" r:id="rId72"/>
    <p:sldId id="331" r:id="rId73"/>
    <p:sldId id="332" r:id="rId74"/>
    <p:sldId id="333" r:id="rId75"/>
    <p:sldId id="334" r:id="rId76"/>
    <p:sldId id="336" r:id="rId77"/>
    <p:sldId id="335" r:id="rId7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44" autoAdjust="0"/>
    <p:restoredTop sz="94660"/>
  </p:normalViewPr>
  <p:slideViewPr>
    <p:cSldViewPr snapToGrid="0">
      <p:cViewPr varScale="1">
        <p:scale>
          <a:sx n="57" d="100"/>
          <a:sy n="57" d="100"/>
        </p:scale>
        <p:origin x="50" y="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6/6/2023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5</a:t>
            </a:fld>
            <a:endParaRPr lang="en-US" dirty="0"/>
          </a:p>
        </p:txBody>
      </p:sp>
    </p:spTree>
    <p:extLst>
      <p:ext uri="{BB962C8B-B14F-4D97-AF65-F5344CB8AC3E}">
        <p14:creationId xmlns:p14="http://schemas.microsoft.com/office/powerpoint/2010/main" val="3022329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6/6/2023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6/6/2023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6/6/2023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6/6/2023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Follow God’s Divine Revelations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308872"/>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Climatic – Unifying – Grand Conclusion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Church</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Body of Christ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Bride of Christ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Kingdom of Christ</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 God’s other Sons Sit on Christ’s Throne</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Reign with Christ</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Eternity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189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Question?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1846659"/>
          </a:xfrm>
          <a:prstGeom prst="rect">
            <a:avLst/>
          </a:prstGeom>
          <a:noFill/>
        </p:spPr>
        <p:txBody>
          <a:bodyPr wrap="square" rtlCol="0">
            <a:spAutoFit/>
          </a:bodyPr>
          <a:lstStyle/>
          <a:p>
            <a:pPr marR="0" lvl="1">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How Import</a:t>
            </a:r>
            <a:r>
              <a:rPr lang="en-US" sz="3200" dirty="0">
                <a:latin typeface="Times New Roman" panose="02020603050405020304" pitchFamily="18" charset="0"/>
                <a:ea typeface="Calibri" panose="020F0502020204030204" pitchFamily="34" charset="0"/>
                <a:cs typeface="Times New Roman" panose="02020603050405020304" pitchFamily="18" charset="0"/>
              </a:rPr>
              <a:t>ant do You Think the Sons of God Are?</a:t>
            </a:r>
          </a:p>
          <a:p>
            <a:pPr marR="0" lvl="1">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How Important do You Think the Church is? </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64299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Answer: Center of Attention in All Eternity &amp;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2534027"/>
          </a:xfrm>
          <a:prstGeom prst="rect">
            <a:avLst/>
          </a:prstGeom>
          <a:noFill/>
        </p:spPr>
        <p:txBody>
          <a:bodyPr wrap="square" rtlCol="0">
            <a:spAutoFit/>
          </a:bodyPr>
          <a:lstStyle/>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15:7…</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there will be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more</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joy in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 sinner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repents than over ninety-nine righteous persons who need no repentance.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8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15:10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the same way, I tell you, there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joy in the presence of the angels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of God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over one sinner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repents." </a:t>
            </a:r>
          </a:p>
        </p:txBody>
      </p:sp>
    </p:spTree>
    <p:extLst>
      <p:ext uri="{BB962C8B-B14F-4D97-AF65-F5344CB8AC3E}">
        <p14:creationId xmlns:p14="http://schemas.microsoft.com/office/powerpoint/2010/main" val="278431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Answer: Center of Attention in All Eternity &amp;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154984"/>
          </a:xfrm>
          <a:prstGeom prst="rect">
            <a:avLst/>
          </a:prstGeom>
          <a:noFill/>
        </p:spPr>
        <p:txBody>
          <a:bodyPr wrap="square" rtlCol="0">
            <a:spAutoFit/>
          </a:bodyPr>
          <a:lstStyle/>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8:18-19, 21-22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I consider that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sufferings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this present time are not worthy to be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compared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glory that is to be revealed to 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anxious longing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creation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waits eagerly for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revealing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21</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creation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itself also will be set free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its slavery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corruption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into the freedom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glory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baseline="30000" dirty="0">
                <a:effectLst/>
                <a:latin typeface="Times New Roman" panose="02020603050405020304" pitchFamily="18" charset="0"/>
                <a:ea typeface="Calibri" panose="020F0502020204030204" pitchFamily="34" charset="0"/>
                <a:cs typeface="Times New Roman" panose="02020603050405020304" pitchFamily="18" charset="0"/>
              </a:rPr>
              <a:t>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we know that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whole creation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groans and suffers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pains of childbirth together until now. </a:t>
            </a:r>
          </a:p>
          <a:p>
            <a:pPr marL="1714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not only this, but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 ourselves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having the first fruits of the Spirit,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even we ourselves groan within ourselves,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waiting eagerly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our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redemption of our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92630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There is More To Come…..</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524315"/>
          </a:xfrm>
          <a:prstGeom prst="rect">
            <a:avLst/>
          </a:prstGeom>
          <a:noFill/>
        </p:spPr>
        <p:txBody>
          <a:bodyPr wrap="square" rtlCol="0">
            <a:spAutoFit/>
          </a:bodyPr>
          <a:lstStyle/>
          <a:p>
            <a:pPr marL="514350" marR="0" indent="-3429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In Heaven – Something Extraordinary is Going to Happen</a:t>
            </a:r>
          </a:p>
          <a:p>
            <a:pPr marL="514350" marR="0" indent="-3429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Marriage of the Lamb of God to His Bride</a:t>
            </a:r>
          </a:p>
          <a:p>
            <a:pPr marL="514350" marR="0" indent="-3429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Joining of Jesus Christ to His Church</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Then we will witness the climatic and grand conclusion</a:t>
            </a:r>
          </a:p>
          <a:p>
            <a:pPr marL="62865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God’s Gospel Message</a:t>
            </a:r>
          </a:p>
          <a:p>
            <a:pPr marL="628650" marR="0"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God’s Plan of Salvation</a:t>
            </a:r>
          </a:p>
          <a:p>
            <a:pPr marL="17145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Witness the Conclusion:  Christ and His Church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635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Understanding God’s Word</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031873"/>
          </a:xfrm>
          <a:prstGeom prst="rect">
            <a:avLst/>
          </a:prstGeom>
          <a:noFill/>
        </p:spPr>
        <p:txBody>
          <a:bodyPr wrap="square" rtlCol="0">
            <a:spAutoFit/>
          </a:bodyPr>
          <a:lstStyle/>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Some Helpful Principles in Understanding God’s Word</a:t>
            </a:r>
          </a:p>
          <a:p>
            <a:pPr marL="17145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Hermeneutics – Principles used to Interpret God’s Word</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Exegesis – The interpretation of God’s word employing hermeneutical principles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 offer three principles: Truth, Authorship, Completeness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955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462760"/>
          </a:xfrm>
          <a:prstGeom prst="rect">
            <a:avLst/>
          </a:prstGeom>
          <a:noFill/>
        </p:spPr>
        <p:txBody>
          <a:bodyPr wrap="square" rtlCol="0">
            <a:spAutoFit/>
          </a:bodyPr>
          <a:lstStyle/>
          <a:p>
            <a:pPr marL="457200" marR="0">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John 17:17 </a:t>
            </a:r>
            <a:r>
              <a:rPr lang="en-US" sz="36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"Sanctify them in the truth; </a:t>
            </a: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Your word is truth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Hebrews 6:18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it is </a:t>
            </a: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impossible for God to lie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we who have taken refuge would have strong encouragement to take hold of the hope set before us.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09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031873"/>
          </a:xfrm>
          <a:prstGeom prst="rect">
            <a:avLst/>
          </a:prstGeom>
          <a:noFill/>
        </p:spPr>
        <p:txBody>
          <a:bodyPr wrap="square" rtlCol="0">
            <a:spAutoFit/>
          </a:bodyPr>
          <a:lstStyle/>
          <a:p>
            <a:pPr marL="457200" marR="0" lvl="0" indent="-457200">
              <a:spcBef>
                <a:spcPts val="0"/>
              </a:spcBef>
              <a:spcAft>
                <a:spcPts val="0"/>
              </a:spcAft>
              <a:buSzPts val="11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Truth never contradicts truth.  When two truths cross, they confirm one another.</a:t>
            </a:r>
          </a:p>
          <a:p>
            <a:pPr marL="914400" lvl="1" indent="-457200">
              <a:buSzPct val="390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ften reference other verses of scripture</a:t>
            </a:r>
          </a:p>
          <a:p>
            <a:pPr marL="914400" lvl="1" indent="-457200">
              <a:buSzPct val="390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Confirm, clarify, and expand upon the truth at hand</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Truth always contradicts lies.</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Lies always contradict truth.</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Unless artfully constructed, lies often contradict other lies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324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478118" y="1778747"/>
            <a:ext cx="10192124" cy="4524315"/>
          </a:xfrm>
          <a:prstGeom prst="rect">
            <a:avLst/>
          </a:prstGeom>
          <a:noFill/>
        </p:spPr>
        <p:txBody>
          <a:bodyPr wrap="square" rtlCol="0">
            <a:spAutoFit/>
          </a:bodyPr>
          <a:lstStyle/>
          <a:p>
            <a:pPr marL="4572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Application:</a:t>
            </a:r>
          </a:p>
          <a:p>
            <a:pPr marL="800100" lvl="1" indent="-3429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Where it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seems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two passages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contradict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each other, do not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disregard one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to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hold to the other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a:p>
            <a:pPr marL="1200150" lvl="2" indent="-285750">
              <a:buFont typeface="Courier New" panose="02070309020205020404" pitchFamily="49" charset="0"/>
              <a:buChar char="o"/>
            </a:pPr>
            <a:r>
              <a:rPr lang="en-US" sz="3200" dirty="0">
                <a:latin typeface="Times New Roman" panose="02020603050405020304" pitchFamily="18" charset="0"/>
                <a:ea typeface="Calibri" panose="020F0502020204030204" pitchFamily="34" charset="0"/>
                <a:cs typeface="Times New Roman" panose="02020603050405020304" pitchFamily="18" charset="0"/>
              </a:rPr>
              <a:t>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on’t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disregard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verses of scripture</a:t>
            </a:r>
          </a:p>
          <a:p>
            <a:pPr marL="1200150" lvl="2" indent="-285750">
              <a:buFont typeface="Courier New" panose="02070309020205020404" pitchFamily="49" charset="0"/>
              <a:buChar char="o"/>
            </a:pP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Reconcile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them to better understand both verses resulting in a greater insight into God’s revelation.</a:t>
            </a:r>
          </a:p>
          <a:p>
            <a:pPr marL="800100" lvl="1" indent="-3429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Do not discount a verse or set of biblical passages 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figurative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unless the bible clearly shows God is speaking figuratively such as in a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parable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05207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5016758"/>
          </a:xfrm>
          <a:prstGeom prst="rect">
            <a:avLst/>
          </a:prstGeom>
          <a:noFill/>
        </p:spPr>
        <p:txBody>
          <a:bodyPr wrap="square" rtlCol="0">
            <a:spAutoFit/>
          </a:bodyPr>
          <a:lstStyle/>
          <a:p>
            <a:pPr lvl="1"/>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Many Denominational Churches have literally disregarded verses of scripture: Homosexuality, Divorce, Abortion, and much more</a:t>
            </a:r>
          </a:p>
          <a:p>
            <a:pPr lvl="1"/>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lvl="1"/>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Other Churches reconcile conflicting verses by declaring the literal meaning of a verse as figurative or symbolic.</a:t>
            </a:r>
          </a:p>
          <a:p>
            <a:pPr marL="914400" lvl="1"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They assign a different meaning to the literal words they identify as symbolic or figurative</a:t>
            </a:r>
          </a:p>
          <a:p>
            <a:pPr marL="914400" lvl="1"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Change the literal meaning to fit their theological bias – doctrinal views – and its quite common</a:t>
            </a:r>
          </a:p>
        </p:txBody>
      </p:sp>
    </p:spTree>
    <p:extLst>
      <p:ext uri="{BB962C8B-B14F-4D97-AF65-F5344CB8AC3E}">
        <p14:creationId xmlns:p14="http://schemas.microsoft.com/office/powerpoint/2010/main" val="293000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Foundational Scriptural Truths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816429"/>
          </a:xfrm>
          <a:prstGeom prst="rect">
            <a:avLst/>
          </a:prstGeom>
          <a:noFill/>
        </p:spPr>
        <p:txBody>
          <a:bodyPr wrap="square" rtlCol="0">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2:19-22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you are fellow citizens with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saints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are of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God's household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(Christ’s church)  having been built on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foundation of the apostles and prophets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(God’s Word), Christ Jesus Himself being the corner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stone,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whom the whole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building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(Christ’s Church) being fitted together, is growing into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holy temple in the Lord</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(Christ’s Church)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whom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you also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(saints – living stones) are being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built together into a dwelling of God in the Spirit</a:t>
            </a:r>
            <a:r>
              <a:rPr lang="en-US" sz="2800" dirty="0">
                <a:latin typeface="Times New Roman" panose="02020603050405020304" pitchFamily="18" charset="0"/>
                <a:ea typeface="Calibri" panose="020F0502020204030204" pitchFamily="34" charset="0"/>
                <a:cs typeface="Times New Roman" panose="02020603050405020304" pitchFamily="18" charset="0"/>
              </a:rPr>
              <a:t> (Christ’s Church)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98914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4832092"/>
          </a:xfrm>
          <a:prstGeom prst="rect">
            <a:avLst/>
          </a:prstGeom>
          <a:noFill/>
        </p:spPr>
        <p:txBody>
          <a:bodyPr wrap="square" rtlCol="0">
            <a:spAutoFit/>
          </a:bodyPr>
          <a:lstStyle/>
          <a:p>
            <a:pPr marL="9715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2:8-9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by grace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you have been saved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through faith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that not of yourselves,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gift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not as a result of works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no one may boast.</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"Not everyone who says to Me, 'Lord, Lord,' will enter the kingdom of heaven, but 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who does the will of My Father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is in heaven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will enter</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James 2:24-26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You see that a man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justified by works and not by faith alone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just as the body without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is dead, so also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faith without works is dead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206155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4524315"/>
          </a:xfrm>
          <a:prstGeom prst="rect">
            <a:avLst/>
          </a:prstGeom>
          <a:noFill/>
        </p:spPr>
        <p:txBody>
          <a:bodyPr wrap="square" rtlCol="0">
            <a:spAutoFit/>
          </a:bodyPr>
          <a:lstStyle/>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2 Peter 1:2-3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Grace and peace be multiplied to you in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of God and of Jesus our Lord; </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seeing that His divine power has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granted to us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everything</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pertaining to life and godliness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through the true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of Him.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by these</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(knowledge of Christ) He has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granted to us His precious and magnificent promises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 that by them you may become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partakers of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divine nature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(sons of God), having escaped the corruption that is in the world by lust.</a:t>
            </a:r>
          </a:p>
        </p:txBody>
      </p:sp>
    </p:spTree>
    <p:extLst>
      <p:ext uri="{BB962C8B-B14F-4D97-AF65-F5344CB8AC3E}">
        <p14:creationId xmlns:p14="http://schemas.microsoft.com/office/powerpoint/2010/main" val="238894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859118" y="1164134"/>
            <a:ext cx="10192124" cy="5262979"/>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has given us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everything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need to know in order to</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Gain life and godliness, </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 granted God’s magnificent promises</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Become partakers of the divine nature, i.e., sons of God</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don’t need human creeds or catechisms to expand upon the word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That doesn’t mean commentaries don’t help as study aids.</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we have to be careful. Commentaries contain many errors and misleading conclusions.</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have to be well versed in scripture to know when a human explanation is revealing truth or misleading.  How do we do that? Follow Luke’s description of the saints in the Berean church</a:t>
            </a:r>
          </a:p>
        </p:txBody>
      </p:sp>
    </p:spTree>
    <p:extLst>
      <p:ext uri="{BB962C8B-B14F-4D97-AF65-F5344CB8AC3E}">
        <p14:creationId xmlns:p14="http://schemas.microsoft.com/office/powerpoint/2010/main" val="165001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871818" y="2397948"/>
            <a:ext cx="10192124" cy="2062103"/>
          </a:xfrm>
          <a:prstGeom prst="rect">
            <a:avLst/>
          </a:prstGeom>
          <a:noFill/>
        </p:spPr>
        <p:txBody>
          <a:bodyPr wrap="square" rtlCol="0">
            <a:spAutoFit/>
          </a:bodyPr>
          <a:lstStyle/>
          <a:p>
            <a:pPr marL="6858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Acts 17:11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Now these were more noble-minded than those in Thessalonica, for they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received the word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with great eagerness,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examining the Scriptures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daily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to see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whether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these things were so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96082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Timothy 3:16-17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All Scripture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inspired by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profitable for teaching, for reproof, for correction, for training in righteousness;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the man of God may be adequate, equipped for every good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work</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John 8:31-32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"If you continue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My word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then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you are truly disciples of Mine; </a:t>
            </a:r>
            <a:r>
              <a:rPr lang="en-US" sz="2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you will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know the truth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truth will make you free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John 14:6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Jesus *said to him (Thomas), "I am the way, and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truth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life;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0590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3970318"/>
          </a:xfrm>
          <a:prstGeom prst="rect">
            <a:avLst/>
          </a:prstGeom>
          <a:noFill/>
        </p:spPr>
        <p:txBody>
          <a:bodyPr wrap="square" rtlCol="0">
            <a:spAutoFit/>
          </a:bodyPr>
          <a:lstStyle/>
          <a:p>
            <a:pPr marL="45720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These verses reveal</a:t>
            </a: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God is the author of His word.  </a:t>
            </a:r>
          </a:p>
          <a:p>
            <a:pPr marL="800100" lvl="1" indent="-342900">
              <a:buSzPts val="1100"/>
              <a:buFont typeface="Symbol" panose="05050102010706020507" pitchFamily="18" charset="2"/>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God is truth – the essence and personification of truth</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It is impossible for Him to lie.  </a:t>
            </a: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rPr>
              <a:t>Therefore, as stated at John 17:17, God’s word must be truth and can be relied upon at all times</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72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finally, </a:t>
            </a:r>
            <a:r>
              <a:rPr lang="en-US" sz="2800" dirty="0">
                <a:latin typeface="Times New Roman" panose="02020603050405020304" pitchFamily="18" charset="0"/>
                <a:ea typeface="Calibri" panose="020F0502020204030204" pitchFamily="34" charset="0"/>
                <a:cs typeface="Times New Roman" panose="02020603050405020304" pitchFamily="18" charset="0"/>
              </a:rPr>
              <a:t>these verses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reveal one of God’s great purposes for placing us in this physical life which we will discuss later:</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Teach</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Training in righteousness</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Reprove or Rebuke: a kinder form of reprimand for the purpose correcting</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Correct</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short, God is strengthening us, giving us knowledge, and wisdom to prepare us for the glory that we will enter into</a:t>
            </a:r>
            <a:r>
              <a:rPr lang="en-US" sz="2800" dirty="0">
                <a:latin typeface="Times New Roman" panose="02020603050405020304" pitchFamily="18" charset="0"/>
                <a:ea typeface="Calibri" panose="020F0502020204030204" pitchFamily="34" charset="0"/>
                <a:cs typeface="Times New Roman" panose="02020603050405020304" pitchFamily="18" charset="0"/>
              </a:rPr>
              <a:t> in heaven</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God’s wo</a:t>
            </a:r>
            <a:r>
              <a:rPr lang="en-US" sz="2800" dirty="0">
                <a:latin typeface="Times New Roman" panose="02020603050405020304" pitchFamily="18" charset="0"/>
                <a:ea typeface="Calibri" panose="020F0502020204030204" pitchFamily="34" charset="0"/>
                <a:cs typeface="Times New Roman" panose="02020603050405020304" pitchFamily="18" charset="0"/>
              </a:rPr>
              <a:t>rd is the foundation upon which the Church is built.  Ephesians 2:19-22</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185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It’s a Matter of Faith</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401205"/>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Where do you stand in your faith?</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Challenge you with the literal word of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the rest of this class, follow the three hermeneutical principles I have set forth for you</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Truth</a:t>
            </a:r>
          </a:p>
          <a:p>
            <a:pPr marL="800100" lvl="1" indent="-3429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Completeness</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Authorship</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If have doubts – suspend them – consider the implications of what the literal word is tellin</a:t>
            </a:r>
            <a:r>
              <a:rPr lang="en-US" sz="2800" dirty="0">
                <a:latin typeface="Times New Roman" panose="02020603050405020304" pitchFamily="18" charset="0"/>
                <a:ea typeface="Calibri" panose="020F0502020204030204" pitchFamily="34" charset="0"/>
                <a:cs typeface="Times New Roman" panose="02020603050405020304" pitchFamily="18" charset="0"/>
              </a:rPr>
              <a:t>g you</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Can be an eye-opening experience</a:t>
            </a:r>
          </a:p>
        </p:txBody>
      </p:sp>
    </p:spTree>
    <p:extLst>
      <p:ext uri="{BB962C8B-B14F-4D97-AF65-F5344CB8AC3E}">
        <p14:creationId xmlns:p14="http://schemas.microsoft.com/office/powerpoint/2010/main" val="409891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and New Testaments (Covenants)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401205"/>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Definition of a Testament</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Form of a Covenant which is a contract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word of God actually uses the term covenant but is often referred to as Testament (KJV) because</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God’s word takes the form of a will</a:t>
            </a:r>
          </a:p>
          <a:p>
            <a:pPr marL="800100" lvl="1" indent="-3429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(testator) dictates the term of the will</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 names His heirs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Will goes into effect at death (Jesus)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God’s children are heirs of salvation &amp; blessings</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9200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and New Testaments (Covenants)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955203"/>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Broadly speaking, God’s word is divided into two parts: Old and New Testaments</a:t>
            </a:r>
          </a:p>
          <a:p>
            <a:pPr marL="342900" marR="0" lvl="0" indent="-342900">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Testament or Covenant (contract) </a:t>
            </a:r>
            <a:r>
              <a:rPr lang="en-US" sz="2400" dirty="0">
                <a:latin typeface="Times New Roman" panose="02020603050405020304" pitchFamily="18" charset="0"/>
                <a:ea typeface="Calibri" panose="020F0502020204030204" pitchFamily="34" charset="0"/>
                <a:cs typeface="Times New Roman" panose="02020603050405020304" pitchFamily="18" charset="0"/>
              </a:rPr>
              <a:t>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itself is comprised of two ages</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Patriarchal period from Creation to the Law of Moses &amp; the Kingdom of Israel</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Law of Moses and the Prophets – Old Testament – First Covenant </a:t>
            </a:r>
            <a:r>
              <a:rPr lang="en-US" sz="2400" dirty="0">
                <a:latin typeface="Times New Roman" panose="02020603050405020304" pitchFamily="18" charset="0"/>
                <a:ea typeface="Calibri" panose="020F0502020204030204" pitchFamily="34" charset="0"/>
                <a:cs typeface="Times New Roman" panose="02020603050405020304" pitchFamily="18" charset="0"/>
              </a:rPr>
              <a:t>– Law of Moses and the Law of Kingdom of Israel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eriod" startAt="2"/>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New Covenant – The Gospel or Good New of Jesus Christ</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Birth of Christ and Death of Christ – the four gospels under the Law of Moses</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Resurrection of Christ and the Day of Pentecost begins the New Covenant – the Law of Christ – the Law of Kingdom of Christ – the Church</a:t>
            </a:r>
          </a:p>
          <a:p>
            <a:pPr marL="457200" marR="0" lvl="0" indent="-457200">
              <a:spcBef>
                <a:spcPts val="0"/>
              </a:spcBef>
              <a:spcAft>
                <a:spcPts val="0"/>
              </a:spcAft>
              <a:buFont typeface="+mj-lt"/>
              <a:buAutoNum type="arabicPeriod" startAt="3"/>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sum of both covenants is called Scripture or the Word of God or the bible</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46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524315"/>
          </a:xfrm>
          <a:prstGeom prst="rect">
            <a:avLst/>
          </a:prstGeom>
          <a:noFill/>
        </p:spPr>
        <p:txBody>
          <a:bodyPr wrap="square" rtlCol="0">
            <a:spAutoFit/>
          </a:bodyPr>
          <a:lstStyle/>
          <a:p>
            <a:pPr marR="0" lvl="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Old Testament:  Hebrew; the unique language of the Hebrew nation.  </a:t>
            </a:r>
          </a:p>
          <a:p>
            <a:pPr marL="285750" marR="0" lvl="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Hebrews were the only ones in a covenant relationship with God– the Law of Moses</a:t>
            </a:r>
          </a:p>
          <a:p>
            <a:pPr marL="285750" marR="0" lvl="0" indent="-28575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chose to communicate His covenant in the Hebrew language</a:t>
            </a:r>
          </a:p>
          <a:p>
            <a:pPr marL="285750" marR="0" lvl="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Therefore, in a sense, because the Hebrews were the only ones covered by God’s covenant with them, they were the only ones who understood it.</a:t>
            </a:r>
          </a:p>
        </p:txBody>
      </p:sp>
    </p:spTree>
    <p:extLst>
      <p:ext uri="{BB962C8B-B14F-4D97-AF65-F5344CB8AC3E}">
        <p14:creationId xmlns:p14="http://schemas.microsoft.com/office/powerpoint/2010/main" val="3456639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262979"/>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New Testament: Greek</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Though there were other languages in the world, </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 Greek in the New Testament is the so-called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koine 'common language' Greek, sort of like English is the common language today</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p>
          <a:p>
            <a:pPr marR="0" lvl="0">
              <a:spcBef>
                <a:spcPts val="0"/>
              </a:spcBef>
              <a:spcAft>
                <a:spcPts val="0"/>
              </a:spcAft>
            </a:pPr>
            <a:endPar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Since God offers the New Covenant to all mankind, God chose the common language of all mankind. </a:t>
            </a:r>
          </a:p>
          <a:p>
            <a:pPr marL="342900" marR="0" lvl="0" indent="-342900">
              <a:spcBef>
                <a:spcPts val="0"/>
              </a:spcBef>
              <a:spcAft>
                <a:spcPts val="0"/>
              </a:spcAft>
              <a:buFont typeface="Symbol" panose="05050102010706020507" pitchFamily="18" charset="2"/>
              <a:buChar char=""/>
            </a:pPr>
            <a:endParaRPr lang="en-US" sz="2800" dirty="0">
              <a:solidFill>
                <a:srgbClr val="4D5156"/>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However, as we will discuss, in a very real sense, only the children of God covered by God’s covenant understand the words of the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9602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99F4774-6C3F-0405-8E9A-8D95F1630E86}"/>
              </a:ext>
            </a:extLst>
          </p:cNvPr>
          <p:cNvGraphicFramePr>
            <a:graphicFrameLocks noGrp="1"/>
          </p:cNvGraphicFramePr>
          <p:nvPr>
            <p:extLst>
              <p:ext uri="{D42A27DB-BD31-4B8C-83A1-F6EECF244321}">
                <p14:modId xmlns:p14="http://schemas.microsoft.com/office/powerpoint/2010/main" val="779165644"/>
              </p:ext>
            </p:extLst>
          </p:nvPr>
        </p:nvGraphicFramePr>
        <p:xfrm>
          <a:off x="590018" y="736963"/>
          <a:ext cx="10879582" cy="5612014"/>
        </p:xfrm>
        <a:graphic>
          <a:graphicData uri="http://schemas.openxmlformats.org/drawingml/2006/table">
            <a:tbl>
              <a:tblPr>
                <a:tableStyleId>{5C22544A-7EE6-4342-B048-85BDC9FD1C3A}</a:tableStyleId>
              </a:tblPr>
              <a:tblGrid>
                <a:gridCol w="1897599">
                  <a:extLst>
                    <a:ext uri="{9D8B030D-6E8A-4147-A177-3AD203B41FA5}">
                      <a16:colId xmlns:a16="http://schemas.microsoft.com/office/drawing/2014/main" val="4188176206"/>
                    </a:ext>
                  </a:extLst>
                </a:gridCol>
                <a:gridCol w="1611114">
                  <a:extLst>
                    <a:ext uri="{9D8B030D-6E8A-4147-A177-3AD203B41FA5}">
                      <a16:colId xmlns:a16="http://schemas.microsoft.com/office/drawing/2014/main" val="2071545943"/>
                    </a:ext>
                  </a:extLst>
                </a:gridCol>
                <a:gridCol w="7370869">
                  <a:extLst>
                    <a:ext uri="{9D8B030D-6E8A-4147-A177-3AD203B41FA5}">
                      <a16:colId xmlns:a16="http://schemas.microsoft.com/office/drawing/2014/main" val="1957114286"/>
                    </a:ext>
                  </a:extLst>
                </a:gridCol>
              </a:tblGrid>
              <a:tr h="569576">
                <a:tc>
                  <a:txBody>
                    <a:bodyPr/>
                    <a:lstStyle/>
                    <a:p>
                      <a:pPr marL="0" marR="0" algn="ctr">
                        <a:spcBef>
                          <a:spcPts val="0"/>
                        </a:spcBef>
                        <a:spcAft>
                          <a:spcPts val="0"/>
                        </a:spcAft>
                      </a:pPr>
                      <a:r>
                        <a:rPr lang="en-US" sz="2400" dirty="0">
                          <a:effectLst/>
                        </a:rPr>
                        <a:t>English</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Greek</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Definition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9182215"/>
                  </a:ext>
                </a:extLst>
              </a:tr>
              <a:tr h="569576">
                <a:tc>
                  <a:txBody>
                    <a:bodyPr/>
                    <a:lstStyle/>
                    <a:p>
                      <a:pPr marL="0" marR="0" algn="l">
                        <a:spcBef>
                          <a:spcPts val="0"/>
                        </a:spcBef>
                        <a:spcAft>
                          <a:spcPts val="0"/>
                        </a:spcAft>
                      </a:pPr>
                      <a:r>
                        <a:rPr lang="en-US" sz="2400" dirty="0">
                          <a:effectLst/>
                        </a:rPr>
                        <a:t>Holy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adjective -  Pure, clean, blameless.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2230966"/>
                  </a:ext>
                </a:extLst>
              </a:tr>
              <a:tr h="569576">
                <a:tc>
                  <a:txBody>
                    <a:bodyPr/>
                    <a:lstStyle/>
                    <a:p>
                      <a:pPr marL="0" marR="0" algn="l">
                        <a:spcBef>
                          <a:spcPts val="0"/>
                        </a:spcBef>
                        <a:spcAft>
                          <a:spcPts val="0"/>
                        </a:spcAft>
                      </a:pPr>
                      <a:r>
                        <a:rPr lang="en-US" sz="2400" dirty="0">
                          <a:effectLst/>
                        </a:rPr>
                        <a:t>Saint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Holy or pure one; a person who has been made pure, sanctified, washed, or made clean.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7426216"/>
                  </a:ext>
                </a:extLst>
              </a:tr>
              <a:tr h="569576">
                <a:tc>
                  <a:txBody>
                    <a:bodyPr/>
                    <a:lstStyle/>
                    <a:p>
                      <a:pPr marL="0" marR="0" algn="l">
                        <a:spcBef>
                          <a:spcPts val="0"/>
                        </a:spcBef>
                        <a:spcAft>
                          <a:spcPts val="0"/>
                        </a:spcAft>
                      </a:pPr>
                      <a:r>
                        <a:rPr lang="en-US" sz="2400" dirty="0">
                          <a:effectLst/>
                        </a:rPr>
                        <a:t>Pure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Hagnos</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adjective – Free from defilement or sin, chaste, innocent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88716"/>
                  </a:ext>
                </a:extLst>
              </a:tr>
              <a:tr h="1139150">
                <a:tc>
                  <a:txBody>
                    <a:bodyPr/>
                    <a:lstStyle/>
                    <a:p>
                      <a:pPr marL="0" marR="0" algn="l">
                        <a:spcBef>
                          <a:spcPts val="0"/>
                        </a:spcBef>
                        <a:spcAft>
                          <a:spcPts val="0"/>
                        </a:spcAft>
                      </a:pPr>
                      <a:r>
                        <a:rPr lang="en-US" sz="2400" dirty="0">
                          <a:effectLst/>
                        </a:rPr>
                        <a:t>Sanctify</a:t>
                      </a:r>
                    </a:p>
                    <a:p>
                      <a:pPr marL="0" marR="0" algn="l">
                        <a:spcBef>
                          <a:spcPts val="0"/>
                        </a:spcBef>
                        <a:spcAft>
                          <a:spcPts val="0"/>
                        </a:spcAft>
                      </a:pPr>
                      <a:r>
                        <a:rPr lang="en-US" sz="2400" dirty="0">
                          <a:effectLst/>
                        </a:rPr>
                        <a:t>Consecrate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Hagiazo</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verb - To purify, make holy, to separate from what is unclean, evil, defiled, to cleanse or wash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9385165"/>
                  </a:ext>
                </a:extLst>
              </a:tr>
              <a:tr h="569576">
                <a:tc>
                  <a:txBody>
                    <a:bodyPr/>
                    <a:lstStyle/>
                    <a:p>
                      <a:pPr marL="0" marR="0" algn="l">
                        <a:spcBef>
                          <a:spcPts val="0"/>
                        </a:spcBef>
                        <a:spcAft>
                          <a:spcPts val="0"/>
                        </a:spcAft>
                      </a:pPr>
                      <a:r>
                        <a:rPr lang="en-US" sz="2400" dirty="0">
                          <a:effectLst/>
                        </a:rPr>
                        <a:t>Sanctification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Hagiasmos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state of purity or holiness; state of having been made clean (from hagiazo).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2868449"/>
                  </a:ext>
                </a:extLst>
              </a:tr>
              <a:tr h="569576">
                <a:tc>
                  <a:txBody>
                    <a:bodyPr/>
                    <a:lstStyle/>
                    <a:p>
                      <a:pPr marL="0" marR="0" algn="l">
                        <a:spcBef>
                          <a:spcPts val="0"/>
                        </a:spcBef>
                        <a:spcAft>
                          <a:spcPts val="0"/>
                        </a:spcAft>
                      </a:pPr>
                      <a:r>
                        <a:rPr lang="en-US" sz="2400" dirty="0">
                          <a:effectLst/>
                        </a:rPr>
                        <a:t>Sanctity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Hagiotes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Holiness; state of being holy or pure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3547989"/>
                  </a:ext>
                </a:extLst>
              </a:tr>
              <a:tr h="569576">
                <a:tc>
                  <a:txBody>
                    <a:bodyPr/>
                    <a:lstStyle/>
                    <a:p>
                      <a:pPr marL="0" marR="0" algn="l">
                        <a:spcBef>
                          <a:spcPts val="0"/>
                        </a:spcBef>
                        <a:spcAft>
                          <a:spcPts val="0"/>
                        </a:spcAft>
                      </a:pPr>
                      <a:r>
                        <a:rPr lang="en-US" sz="2400" dirty="0">
                          <a:effectLst/>
                        </a:rPr>
                        <a:t>Sanctuary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a holy thing or place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279311"/>
                  </a:ext>
                </a:extLst>
              </a:tr>
            </a:tbl>
          </a:graphicData>
        </a:graphic>
      </p:graphicFrame>
      <p:cxnSp>
        <p:nvCxnSpPr>
          <p:cNvPr id="3" name="Straight Connector 2">
            <a:extLst>
              <a:ext uri="{FF2B5EF4-FFF2-40B4-BE49-F238E27FC236}">
                <a16:creationId xmlns:a16="http://schemas.microsoft.com/office/drawing/2014/main" id="{13C787CA-133A-64D5-5C9E-BB515F54CC7E}"/>
              </a:ext>
            </a:extLst>
          </p:cNvPr>
          <p:cNvCxnSpPr>
            <a:cxnSpLocks/>
            <a:endCxn id="4" idx="1"/>
          </p:cNvCxnSpPr>
          <p:nvPr/>
        </p:nvCxnSpPr>
        <p:spPr>
          <a:xfrm>
            <a:off x="242047" y="2561665"/>
            <a:ext cx="347971" cy="98130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DD42B96-A963-08B2-6B75-263015FD7D3D}"/>
              </a:ext>
            </a:extLst>
          </p:cNvPr>
          <p:cNvCxnSpPr>
            <a:cxnSpLocks/>
          </p:cNvCxnSpPr>
          <p:nvPr/>
        </p:nvCxnSpPr>
        <p:spPr>
          <a:xfrm flipV="1">
            <a:off x="336176" y="2171700"/>
            <a:ext cx="194983" cy="302559"/>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443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7F4C3AF-9386-AE33-A7C1-A51FAAFDE9EE}"/>
              </a:ext>
            </a:extLst>
          </p:cNvPr>
          <p:cNvGraphicFramePr>
            <a:graphicFrameLocks noGrp="1"/>
          </p:cNvGraphicFramePr>
          <p:nvPr>
            <p:extLst>
              <p:ext uri="{D42A27DB-BD31-4B8C-83A1-F6EECF244321}">
                <p14:modId xmlns:p14="http://schemas.microsoft.com/office/powerpoint/2010/main" val="4037245982"/>
              </p:ext>
            </p:extLst>
          </p:nvPr>
        </p:nvGraphicFramePr>
        <p:xfrm>
          <a:off x="512619" y="1101436"/>
          <a:ext cx="11062854" cy="4918362"/>
        </p:xfrm>
        <a:graphic>
          <a:graphicData uri="http://schemas.openxmlformats.org/drawingml/2006/table">
            <a:tbl>
              <a:tblPr>
                <a:tableStyleId>{5C22544A-7EE6-4342-B048-85BDC9FD1C3A}</a:tableStyleId>
              </a:tblPr>
              <a:tblGrid>
                <a:gridCol w="2036181">
                  <a:extLst>
                    <a:ext uri="{9D8B030D-6E8A-4147-A177-3AD203B41FA5}">
                      <a16:colId xmlns:a16="http://schemas.microsoft.com/office/drawing/2014/main" val="1959208019"/>
                    </a:ext>
                  </a:extLst>
                </a:gridCol>
                <a:gridCol w="1447200">
                  <a:extLst>
                    <a:ext uri="{9D8B030D-6E8A-4147-A177-3AD203B41FA5}">
                      <a16:colId xmlns:a16="http://schemas.microsoft.com/office/drawing/2014/main" val="3902723282"/>
                    </a:ext>
                  </a:extLst>
                </a:gridCol>
                <a:gridCol w="7579473">
                  <a:extLst>
                    <a:ext uri="{9D8B030D-6E8A-4147-A177-3AD203B41FA5}">
                      <a16:colId xmlns:a16="http://schemas.microsoft.com/office/drawing/2014/main" val="4064310346"/>
                    </a:ext>
                  </a:extLst>
                </a:gridCol>
              </a:tblGrid>
              <a:tr h="819727">
                <a:tc>
                  <a:txBody>
                    <a:bodyPr/>
                    <a:lstStyle/>
                    <a:p>
                      <a:pPr marL="0" marR="0" algn="ctr">
                        <a:spcBef>
                          <a:spcPts val="0"/>
                        </a:spcBef>
                        <a:spcAft>
                          <a:spcPts val="0"/>
                        </a:spcAft>
                      </a:pPr>
                      <a:r>
                        <a:rPr lang="en-US" sz="2400" dirty="0">
                          <a:effectLst/>
                        </a:rPr>
                        <a:t>English</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ctr">
                        <a:spcBef>
                          <a:spcPts val="0"/>
                        </a:spcBef>
                        <a:spcAft>
                          <a:spcPts val="0"/>
                        </a:spcAft>
                      </a:pPr>
                      <a:r>
                        <a:rPr lang="en-US" sz="2400" dirty="0">
                          <a:effectLst/>
                        </a:rPr>
                        <a:t>Greek</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ctr">
                        <a:spcBef>
                          <a:spcPts val="0"/>
                        </a:spcBef>
                        <a:spcAft>
                          <a:spcPts val="0"/>
                        </a:spcAft>
                      </a:pPr>
                      <a:r>
                        <a:rPr lang="en-US" sz="2400" dirty="0">
                          <a:effectLst/>
                        </a:rPr>
                        <a:t>Definition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extLst>
                  <a:ext uri="{0D108BD9-81ED-4DB2-BD59-A6C34878D82A}">
                    <a16:rowId xmlns:a16="http://schemas.microsoft.com/office/drawing/2014/main" val="916158964"/>
                  </a:ext>
                </a:extLst>
              </a:tr>
              <a:tr h="819727">
                <a:tc>
                  <a:txBody>
                    <a:bodyPr/>
                    <a:lstStyle/>
                    <a:p>
                      <a:pPr marL="0" marR="0" algn="ctr">
                        <a:spcBef>
                          <a:spcPts val="0"/>
                        </a:spcBef>
                        <a:spcAft>
                          <a:spcPts val="0"/>
                        </a:spcAft>
                      </a:pPr>
                      <a:r>
                        <a:rPr lang="en-US" sz="2400" dirty="0">
                          <a:effectLst/>
                        </a:rPr>
                        <a:t>Righteous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Adjective – pure, innocent, virtuous; Noun – “The Righteous”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2262010393"/>
                  </a:ext>
                </a:extLst>
              </a:tr>
              <a:tr h="819727">
                <a:tc>
                  <a:txBody>
                    <a:bodyPr/>
                    <a:lstStyle/>
                    <a:p>
                      <a:pPr marL="0" marR="0" algn="ctr">
                        <a:spcBef>
                          <a:spcPts val="0"/>
                        </a:spcBef>
                        <a:spcAft>
                          <a:spcPts val="0"/>
                        </a:spcAft>
                      </a:pPr>
                      <a:r>
                        <a:rPr lang="en-US" sz="2400" dirty="0">
                          <a:effectLst/>
                        </a:rPr>
                        <a:t>Righteousness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Dikaisune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Noun – That which is pure such as a righteous act or behavior, moral purity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nchor="ctr"/>
                </a:tc>
                <a:extLst>
                  <a:ext uri="{0D108BD9-81ED-4DB2-BD59-A6C34878D82A}">
                    <a16:rowId xmlns:a16="http://schemas.microsoft.com/office/drawing/2014/main" val="4073523164"/>
                  </a:ext>
                </a:extLst>
              </a:tr>
              <a:tr h="819727">
                <a:tc>
                  <a:txBody>
                    <a:bodyPr/>
                    <a:lstStyle/>
                    <a:p>
                      <a:pPr marL="0" marR="0" algn="ctr">
                        <a:spcBef>
                          <a:spcPts val="0"/>
                        </a:spcBef>
                        <a:spcAft>
                          <a:spcPts val="0"/>
                        </a:spcAft>
                      </a:pPr>
                      <a:r>
                        <a:rPr lang="en-US" sz="2400" dirty="0">
                          <a:effectLst/>
                        </a:rPr>
                        <a:t>Justify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Verb -  To declare a person righteous, innocent, to acquit, free from blame/guilt.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817191321"/>
                  </a:ext>
                </a:extLst>
              </a:tr>
              <a:tr h="819727">
                <a:tc>
                  <a:txBody>
                    <a:bodyPr/>
                    <a:lstStyle/>
                    <a:p>
                      <a:pPr marL="0" marR="0" algn="ctr">
                        <a:spcBef>
                          <a:spcPts val="0"/>
                        </a:spcBef>
                        <a:spcAft>
                          <a:spcPts val="0"/>
                        </a:spcAft>
                      </a:pPr>
                      <a:r>
                        <a:rPr lang="en-US" sz="2400" dirty="0">
                          <a:effectLst/>
                        </a:rPr>
                        <a:t>Justification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Dikaiosis</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Noun  – the pronouncement of righteousness, acquittal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823147088"/>
                  </a:ext>
                </a:extLst>
              </a:tr>
              <a:tr h="819727">
                <a:tc>
                  <a:txBody>
                    <a:bodyPr/>
                    <a:lstStyle/>
                    <a:p>
                      <a:pPr marL="0" marR="0" algn="ctr">
                        <a:spcBef>
                          <a:spcPts val="0"/>
                        </a:spcBef>
                        <a:spcAft>
                          <a:spcPts val="0"/>
                        </a:spcAft>
                      </a:pPr>
                      <a:r>
                        <a:rPr lang="en-US" sz="2400" dirty="0">
                          <a:effectLst/>
                        </a:rPr>
                        <a:t>Right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Dike</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Right, Justice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2478539463"/>
                  </a:ext>
                </a:extLst>
              </a:tr>
            </a:tbl>
          </a:graphicData>
        </a:graphic>
      </p:graphicFrame>
      <p:cxnSp>
        <p:nvCxnSpPr>
          <p:cNvPr id="3" name="Straight Connector 2">
            <a:extLst>
              <a:ext uri="{FF2B5EF4-FFF2-40B4-BE49-F238E27FC236}">
                <a16:creationId xmlns:a16="http://schemas.microsoft.com/office/drawing/2014/main" id="{631A82ED-92CF-24FD-C2CB-DC53487007D0}"/>
              </a:ext>
            </a:extLst>
          </p:cNvPr>
          <p:cNvCxnSpPr>
            <a:cxnSpLocks/>
          </p:cNvCxnSpPr>
          <p:nvPr/>
        </p:nvCxnSpPr>
        <p:spPr>
          <a:xfrm>
            <a:off x="242047" y="2561665"/>
            <a:ext cx="746312" cy="1216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321E8AB-BC03-0652-9712-D8F54BB4ACCA}"/>
              </a:ext>
            </a:extLst>
          </p:cNvPr>
          <p:cNvCxnSpPr>
            <a:cxnSpLocks/>
          </p:cNvCxnSpPr>
          <p:nvPr/>
        </p:nvCxnSpPr>
        <p:spPr>
          <a:xfrm flipV="1">
            <a:off x="242047" y="2057400"/>
            <a:ext cx="571500" cy="504265"/>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016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00980" y="525948"/>
            <a:ext cx="10192124" cy="6001643"/>
          </a:xfrm>
          <a:prstGeom prst="rect">
            <a:avLst/>
          </a:prstGeom>
          <a:solidFill>
            <a:schemeClr val="bg1"/>
          </a:solid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Holy (Hagios) – God is holy -  perfectly pure – Revelation 4:8</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Saints (Hagios) – Holy ones who have been sanctified, washed, cleansed, made holy 1 Corinthians 1:2</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Sanctified (Hagiazo) – At baptism we are sanctified, washed, cleansed and made holy to become saints. Acts 22:16</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Justified (Dikaioo) – God justifies His children to declare us innocent (righteous); justified by the blood Christ Romans 8:33; Romans 5:9</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Righteous (Dikaios) – After God justifies us, we are righteous, innocent, pure. Hebrews 12:23</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Righteousness (Dikaisume) – Children of God practice righteousness.  1 John 3:7-10</a:t>
            </a:r>
          </a:p>
        </p:txBody>
      </p:sp>
    </p:spTree>
    <p:extLst>
      <p:ext uri="{BB962C8B-B14F-4D97-AF65-F5344CB8AC3E}">
        <p14:creationId xmlns:p14="http://schemas.microsoft.com/office/powerpoint/2010/main" val="229480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There are many distinctions that differentiate the Word of God from other world religions.  One of them is the Old Testament.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First, the bible was written over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thousands of years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by at least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66 different authors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 manmade religion can claim this supernatural fete.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creators of all the world religions are either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unknown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(e.g., Hinduism) or are known to be written by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 man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living over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single life time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e.g., For Islam it is Mohammed.  For Buddhism, it is Buddha. For Mormons, its Joseph Smith </a:t>
            </a:r>
          </a:p>
        </p:txBody>
      </p:sp>
    </p:spTree>
    <p:extLst>
      <p:ext uri="{BB962C8B-B14F-4D97-AF65-F5344CB8AC3E}">
        <p14:creationId xmlns:p14="http://schemas.microsoft.com/office/powerpoint/2010/main" val="2543283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293757"/>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first five books of the Old Testament called the </a:t>
            </a:r>
            <a:r>
              <a:rPr lang="en-US" sz="3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Pentateuch or the Torah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was written by Moses approximately 1,500 years before the birth of Christ.  </a:t>
            </a:r>
          </a:p>
          <a:p>
            <a:pPr marL="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Remaining 27</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texts written by 38 additional authors (total of 39) over about a 1,000-year period up to about 400 years before the birth of Christ. </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Seven books unknown: Joshua, Judges, Ruth, 1</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2</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nd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Samuel and 1</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2</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nd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Kings</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70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539978"/>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Most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importantly, the Old Testament texts testify to the coming Christ</a:t>
            </a:r>
          </a:p>
          <a:p>
            <a:pPr marL="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Law</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has become our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tutor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to lead us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to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we may be justified by faith.</a:t>
            </a:r>
          </a:p>
          <a:p>
            <a:pPr marL="4000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the book of Galatians, the Apostle Paul calls the Old Testament the “gospel preached before hand” and in Romans states it was written for our instruction:</a:t>
            </a:r>
          </a:p>
          <a:p>
            <a:pPr marL="4000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3:8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Scripture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foreseeing that God would justify the Gentiles by faith,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preached the gospel beforehand to Abraham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saying,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ALL THE NATIONS WILL BE BLESSED 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15:4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whatever was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written in earlier times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was written for our instruction….</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9224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093428"/>
          </a:xfrm>
          <a:prstGeom prst="rect">
            <a:avLst/>
          </a:prstGeom>
          <a:noFill/>
        </p:spPr>
        <p:txBody>
          <a:bodyPr wrap="square" rtlCol="0">
            <a:spAutoFit/>
          </a:bodyPr>
          <a:lstStyle/>
          <a:p>
            <a:pPr marL="28575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Hebrew writer therefore tells us the physical things spoken, practiced, or revealed in Old Testament are prophetic figures of the spiritual realities that were to be revealed in the New Testament </a:t>
            </a:r>
          </a:p>
          <a:p>
            <a:pPr marL="2857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Hebrews 10:1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the 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since it has </a:t>
            </a:r>
            <a:r>
              <a:rPr lang="en-US" sz="2800" b="1" i="1" u="sng" dirty="0">
                <a:effectLst/>
                <a:latin typeface="Times New Roman" panose="02020603050405020304" pitchFamily="18" charset="0"/>
                <a:ea typeface="Times New Roman" panose="02020603050405020304" pitchFamily="18" charset="0"/>
                <a:cs typeface="Times New Roman" panose="02020603050405020304" pitchFamily="18" charset="0"/>
              </a:rPr>
              <a:t>only</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a shadow of the good things to come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not the very form of things, can never, by the same sacrifices which they offer continually year by year, make perfect those who draw near.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4103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302764"/>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New Testament</a:t>
            </a:r>
          </a:p>
        </p:txBody>
      </p:sp>
      <p:sp>
        <p:nvSpPr>
          <p:cNvPr id="3" name="TextBox 2">
            <a:extLst>
              <a:ext uri="{FF2B5EF4-FFF2-40B4-BE49-F238E27FC236}">
                <a16:creationId xmlns:a16="http://schemas.microsoft.com/office/drawing/2014/main" id="{A8C359D8-7793-0674-84B7-146BD0AE8F39}"/>
              </a:ext>
            </a:extLst>
          </p:cNvPr>
          <p:cNvSpPr txBox="1"/>
          <p:nvPr/>
        </p:nvSpPr>
        <p:spPr>
          <a:xfrm>
            <a:off x="609565" y="1110030"/>
            <a:ext cx="10192124" cy="707886"/>
          </a:xfrm>
          <a:prstGeom prst="rect">
            <a:avLst/>
          </a:prstGeom>
          <a:noFill/>
        </p:spPr>
        <p:txBody>
          <a:bodyPr wrap="square" rtlCol="0">
            <a:spAutoFit/>
          </a:bodyPr>
          <a:lstStyle/>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Written between about 20-60 years after the death of Christ. Paul’s 1</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epistle to Thessalonica around 48 A.D. John’s book of Revelation written about 97 A.D.  </a:t>
            </a:r>
          </a:p>
        </p:txBody>
      </p:sp>
      <p:graphicFrame>
        <p:nvGraphicFramePr>
          <p:cNvPr id="4" name="Table 3">
            <a:extLst>
              <a:ext uri="{FF2B5EF4-FFF2-40B4-BE49-F238E27FC236}">
                <a16:creationId xmlns:a16="http://schemas.microsoft.com/office/drawing/2014/main" id="{CABDE02E-1914-8B0E-8976-D3B9807378C4}"/>
              </a:ext>
            </a:extLst>
          </p:cNvPr>
          <p:cNvGraphicFramePr>
            <a:graphicFrameLocks noGrp="1"/>
          </p:cNvGraphicFramePr>
          <p:nvPr>
            <p:extLst>
              <p:ext uri="{D42A27DB-BD31-4B8C-83A1-F6EECF244321}">
                <p14:modId xmlns:p14="http://schemas.microsoft.com/office/powerpoint/2010/main" val="1210979196"/>
              </p:ext>
            </p:extLst>
          </p:nvPr>
        </p:nvGraphicFramePr>
        <p:xfrm>
          <a:off x="3052482" y="1920892"/>
          <a:ext cx="5306291" cy="4634344"/>
        </p:xfrm>
        <a:graphic>
          <a:graphicData uri="http://schemas.openxmlformats.org/drawingml/2006/table">
            <a:tbl>
              <a:tblPr firstRow="1" firstCol="1" bandRow="1">
                <a:tableStyleId>{5C22544A-7EE6-4342-B048-85BDC9FD1C3A}</a:tableStyleId>
              </a:tblPr>
              <a:tblGrid>
                <a:gridCol w="1813756">
                  <a:extLst>
                    <a:ext uri="{9D8B030D-6E8A-4147-A177-3AD203B41FA5}">
                      <a16:colId xmlns:a16="http://schemas.microsoft.com/office/drawing/2014/main" val="2021960958"/>
                    </a:ext>
                  </a:extLst>
                </a:gridCol>
                <a:gridCol w="455548">
                  <a:extLst>
                    <a:ext uri="{9D8B030D-6E8A-4147-A177-3AD203B41FA5}">
                      <a16:colId xmlns:a16="http://schemas.microsoft.com/office/drawing/2014/main" val="2548212156"/>
                    </a:ext>
                  </a:extLst>
                </a:gridCol>
                <a:gridCol w="3036987">
                  <a:extLst>
                    <a:ext uri="{9D8B030D-6E8A-4147-A177-3AD203B41FA5}">
                      <a16:colId xmlns:a16="http://schemas.microsoft.com/office/drawing/2014/main" val="2837403644"/>
                    </a:ext>
                  </a:extLst>
                </a:gridCol>
              </a:tblGrid>
              <a:tr h="421304">
                <a:tc>
                  <a:txBody>
                    <a:bodyPr/>
                    <a:lstStyle/>
                    <a:p>
                      <a:pPr marL="0" marR="0" algn="ctr">
                        <a:spcBef>
                          <a:spcPts val="0"/>
                        </a:spcBef>
                        <a:spcAft>
                          <a:spcPts val="0"/>
                        </a:spcAft>
                      </a:pPr>
                      <a:r>
                        <a:rPr lang="en-US" sz="2400" dirty="0">
                          <a:effectLst/>
                        </a:rPr>
                        <a:t>Number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lgn="ctr">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lgn="ctr">
                        <a:spcBef>
                          <a:spcPts val="0"/>
                        </a:spcBef>
                        <a:spcAft>
                          <a:spcPts val="0"/>
                        </a:spcAft>
                      </a:pPr>
                      <a:r>
                        <a:rPr lang="en-US" sz="2400" dirty="0">
                          <a:effectLst/>
                        </a:rPr>
                        <a:t>Authors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extLst>
                  <a:ext uri="{0D108BD9-81ED-4DB2-BD59-A6C34878D82A}">
                    <a16:rowId xmlns:a16="http://schemas.microsoft.com/office/drawing/2014/main" val="4200450336"/>
                  </a:ext>
                </a:extLst>
              </a:tr>
              <a:tr h="421304">
                <a:tc>
                  <a:txBody>
                    <a:bodyPr/>
                    <a:lstStyle/>
                    <a:p>
                      <a:pPr marL="0" marR="0" algn="ctr">
                        <a:spcBef>
                          <a:spcPts val="0"/>
                        </a:spcBef>
                        <a:spcAft>
                          <a:spcPts val="0"/>
                        </a:spcAft>
                      </a:pPr>
                      <a:r>
                        <a:rPr lang="en-US" sz="2400" dirty="0">
                          <a:effectLst/>
                        </a:rPr>
                        <a:t>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Paul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722480809"/>
                  </a:ext>
                </a:extLst>
              </a:tr>
              <a:tr h="421304">
                <a:tc>
                  <a:txBody>
                    <a:bodyPr/>
                    <a:lstStyle/>
                    <a:p>
                      <a:pPr marL="0" marR="0" algn="ctr">
                        <a:spcBef>
                          <a:spcPts val="0"/>
                        </a:spcBef>
                        <a:spcAft>
                          <a:spcPts val="0"/>
                        </a:spcAft>
                      </a:pPr>
                      <a:r>
                        <a:rPr lang="en-US" sz="2400" dirty="0">
                          <a:effectLst/>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Peter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170278102"/>
                  </a:ext>
                </a:extLst>
              </a:tr>
              <a:tr h="421304">
                <a:tc>
                  <a:txBody>
                    <a:bodyPr/>
                    <a:lstStyle/>
                    <a:p>
                      <a:pPr marL="0" marR="0" algn="ctr">
                        <a:spcBef>
                          <a:spcPts val="0"/>
                        </a:spcBef>
                        <a:spcAft>
                          <a:spcPts val="0"/>
                        </a:spcAft>
                      </a:pPr>
                      <a:r>
                        <a:rPr lang="en-US" sz="2400" dirty="0">
                          <a:effectLst/>
                        </a:rPr>
                        <a:t>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John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82026786"/>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Matthew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4133311458"/>
                  </a:ext>
                </a:extLst>
              </a:tr>
              <a:tr h="421304">
                <a:tc>
                  <a:txBody>
                    <a:bodyPr/>
                    <a:lstStyle/>
                    <a:p>
                      <a:pPr marL="0" marR="0" algn="ctr">
                        <a:spcBef>
                          <a:spcPts val="0"/>
                        </a:spcBef>
                        <a:spcAft>
                          <a:spcPts val="0"/>
                        </a:spcAft>
                      </a:pPr>
                      <a:r>
                        <a:rPr lang="en-US" sz="2400" dirty="0">
                          <a:effectLst/>
                        </a:rPr>
                        <a:t>22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Total Apostles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369020955"/>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Mark</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473533249"/>
                  </a:ext>
                </a:extLst>
              </a:tr>
              <a:tr h="421304">
                <a:tc>
                  <a:txBody>
                    <a:bodyPr/>
                    <a:lstStyle/>
                    <a:p>
                      <a:pPr marL="0" marR="0" algn="ctr">
                        <a:spcBef>
                          <a:spcPts val="0"/>
                        </a:spcBef>
                        <a:spcAft>
                          <a:spcPts val="0"/>
                        </a:spcAft>
                      </a:pPr>
                      <a:r>
                        <a:rPr lang="en-US" sz="2400" dirty="0">
                          <a:effectLst/>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Luke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612123653"/>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James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430303566"/>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Jude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464495165"/>
                  </a:ext>
                </a:extLst>
              </a:tr>
              <a:tr h="421304">
                <a:tc>
                  <a:txBody>
                    <a:bodyPr/>
                    <a:lstStyle/>
                    <a:p>
                      <a:pPr marL="0" marR="0" algn="ctr">
                        <a:spcBef>
                          <a:spcPts val="0"/>
                        </a:spcBef>
                        <a:spcAft>
                          <a:spcPts val="0"/>
                        </a:spcAft>
                      </a:pPr>
                      <a:r>
                        <a:rPr lang="en-US" sz="2400" dirty="0">
                          <a:effectLst/>
                        </a:rPr>
                        <a:t>27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07301134"/>
                  </a:ext>
                </a:extLst>
              </a:tr>
            </a:tbl>
          </a:graphicData>
        </a:graphic>
      </p:graphicFrame>
    </p:spTree>
    <p:extLst>
      <p:ext uri="{BB962C8B-B14F-4D97-AF65-F5344CB8AC3E}">
        <p14:creationId xmlns:p14="http://schemas.microsoft.com/office/powerpoint/2010/main" val="332154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Foundational Stones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678204"/>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Extend Back in Time – Before Eternity Began</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Over the Millennia – God took this foundation and built a Dwelling Place among men for </a:t>
            </a:r>
            <a:r>
              <a:rPr lang="en-US" sz="4000" dirty="0">
                <a:latin typeface="Times New Roman" panose="02020603050405020304" pitchFamily="18" charset="0"/>
                <a:ea typeface="Calibri" panose="020F0502020204030204" pitchFamily="34" charset="0"/>
                <a:cs typeface="Times New Roman" panose="02020603050405020304" pitchFamily="18" charset="0"/>
              </a:rPr>
              <a:t>Himself</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1028700" marR="0" lvl="1" indent="-571500">
              <a:spcBef>
                <a:spcPts val="0"/>
              </a:spcBef>
              <a:spcAft>
                <a:spcPts val="0"/>
              </a:spcAft>
              <a:buFont typeface="Arial" panose="020B0604020202020204" pitchFamily="34" charset="0"/>
              <a:buChar char="•"/>
            </a:pPr>
            <a:r>
              <a:rPr lang="en-US" sz="4000" dirty="0">
                <a:latin typeface="Times New Roman" panose="02020603050405020304" pitchFamily="18" charset="0"/>
                <a:ea typeface="Calibri" panose="020F0502020204030204" pitchFamily="34" charset="0"/>
                <a:cs typeface="Times New Roman" panose="02020603050405020304" pitchFamily="18" charset="0"/>
              </a:rPr>
              <a:t>God built His Church of which we are a part of today</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52864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God’s Promises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262979"/>
          </a:xfrm>
          <a:prstGeom prst="rect">
            <a:avLst/>
          </a:prstGeom>
          <a:noFill/>
        </p:spPr>
        <p:txBody>
          <a:bodyPr wrap="square" rtlCol="0">
            <a:spAutoFit/>
          </a:bodyPr>
          <a:lstStyle/>
          <a:p>
            <a:r>
              <a:rPr lang="en-US" sz="2400" dirty="0">
                <a:latin typeface="Times New Roman" panose="02020603050405020304" pitchFamily="18" charset="0"/>
                <a:ea typeface="Calibri" panose="020F0502020204030204" pitchFamily="34" charset="0"/>
                <a:cs typeface="Times New Roman" panose="02020603050405020304" pitchFamily="18" charset="0"/>
              </a:rPr>
              <a:t>Through God’s Word – God made some extraordinary – even unbelievable – promised blessings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They are so great – so supernaturally extreme – human words cannot adequately express them.  The spiritual realm has a quality of ineffability </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2:9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However, as it is written: "No eye has seen, no ear has heard, no mind has conceived what God has prepared for those who love him"—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Nonetheless, scripture reveals many blessings using language we can understand.  Suffice it to say these human terms are far exceeded by the realities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2032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God’s Promises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1:19, 2:9; Mark 1:1; Rom 8:16-18; Heb 2: 10; 2 Peter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Holy</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 John 3:5; Ephesian 1:4; Revelations 4:8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33:27; 1 Tim 1:17; Rom 2:7; 6:23; 1 John 5:11; Rev 21:4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Bear Image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Col 1:15-20; Rom 8:29; 8:29; Philp 3:20; 1 John 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Perfection</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5:48; John 17:23; Heb 10:14; 12:23; James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Exaltation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Philippians 2:9; James 4:10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Glory and Honor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2:9; 2 Thessalonians 2:14; Romans 2:10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Power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Revelation 5:12; 1 Corinthians 15:32-43, 50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Possess the Kingdom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John 18:36; Colossians 1:13-14; Matthew 25:34; Luke 12:32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Paradise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Luke 23:43; Revelations chapters 21 &amp; 22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Reigning Authority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28:18, Eph 1:20-21; 2 Tim 2:12; Rev 3:21; 11:15; 22:5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6:20;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04500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2842" y="21403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Question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652930" y="994998"/>
            <a:ext cx="10192124"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is perfect in power – nothing is impossible for Him</a:t>
            </a:r>
          </a:p>
          <a:p>
            <a:pPr marL="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Why didn’t God:</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Make us perfect</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Place us directly into Heaven</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Grant us all these beautiful blessings</a:t>
            </a:r>
          </a:p>
          <a:p>
            <a:pPr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Why</a:t>
            </a:r>
            <a:r>
              <a:rPr lang="en-US" sz="2800" dirty="0">
                <a:latin typeface="Times New Roman" panose="02020603050405020304" pitchFamily="18" charset="0"/>
                <a:ea typeface="Calibri" panose="020F0502020204030204" pitchFamily="34" charset="0"/>
                <a:cs typeface="Times New Roman" panose="02020603050405020304" pitchFamily="18" charset="0"/>
              </a:rPr>
              <a:t> did God place us in this physical existence:</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Afflictions, Hardships, Fears, Pain, Sorrows</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Grieve the death of loved ones</a:t>
            </a:r>
          </a:p>
          <a:p>
            <a:pPr marL="4572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Grow Old – lose beauty and strength of youth – feeble and frail</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Suffer death ourselves – often times painfully?</a:t>
            </a:r>
          </a:p>
          <a:p>
            <a:pPr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To Answer – Let’s consider what scripture says about physical realm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921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6691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Invisibility of the Eternal Spiritual Realm </a:t>
            </a:r>
          </a:p>
        </p:txBody>
      </p:sp>
      <p:sp>
        <p:nvSpPr>
          <p:cNvPr id="3" name="TextBox 2">
            <a:extLst>
              <a:ext uri="{FF2B5EF4-FFF2-40B4-BE49-F238E27FC236}">
                <a16:creationId xmlns:a16="http://schemas.microsoft.com/office/drawing/2014/main" id="{A8C359D8-7793-0674-84B7-146BD0AE8F39}"/>
              </a:ext>
            </a:extLst>
          </p:cNvPr>
          <p:cNvSpPr txBox="1"/>
          <p:nvPr/>
        </p:nvSpPr>
        <p:spPr>
          <a:xfrm>
            <a:off x="612775" y="1103695"/>
            <a:ext cx="10966450" cy="5262979"/>
          </a:xfrm>
          <a:prstGeom prst="rect">
            <a:avLst/>
          </a:prstGeom>
          <a:noFill/>
        </p:spPr>
        <p:txBody>
          <a:bodyPr wrap="square" rtlCol="0">
            <a:spAutoFit/>
          </a:bodyPr>
          <a:lstStyle/>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Things seen are temporary; Unseen are eternal  2 Corinthians 4:17-18</a:t>
            </a:r>
          </a:p>
          <a:p>
            <a:pPr marL="742950" marR="0" indent="-4572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Earth is Visible – Colossians 1:15-16</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and Heaven are invisible - Romans 1:20; Colossians 1:15-16</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is invisible – 1 Timothy 1:17</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We can’t see God, Jesus, angels, Satan, Demons, Heaven or Hell</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seen in</a:t>
            </a:r>
            <a:r>
              <a:rPr lang="en-US" sz="2400" dirty="0">
                <a:latin typeface="Times New Roman" panose="02020603050405020304" pitchFamily="18" charset="0"/>
                <a:ea typeface="Calibri" panose="020F0502020204030204" pitchFamily="34" charset="0"/>
                <a:cs typeface="Times New Roman" panose="02020603050405020304" pitchFamily="18" charset="0"/>
              </a:rPr>
              <a:t> the Natural World is governed by natural laws</a:t>
            </a: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u</a:t>
            </a:r>
            <a:r>
              <a:rPr lang="en-US" sz="2400" dirty="0">
                <a:latin typeface="Times New Roman" panose="02020603050405020304" pitchFamily="18" charset="0"/>
                <a:ea typeface="Calibri" panose="020F0502020204030204" pitchFamily="34" charset="0"/>
                <a:cs typeface="Times New Roman" panose="02020603050405020304" pitchFamily="18" charset="0"/>
              </a:rPr>
              <a:t>nseen is the Supernatural Realm is governed by God’s laws</a:t>
            </a: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Science can’t prove or disprove God’s existence and the Supernatural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Only Two Reasons for Something to be unseen: 1) Real but hidden, or 2) Does not exist</a:t>
            </a:r>
          </a:p>
          <a:p>
            <a:pPr marL="28575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Why are these important spiritual realities hidden in this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8304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50" y="1433148"/>
            <a:ext cx="10966450" cy="4893647"/>
          </a:xfrm>
          <a:prstGeom prst="rect">
            <a:avLst/>
          </a:prstGeom>
          <a:noFill/>
        </p:spPr>
        <p:txBody>
          <a:bodyPr wrap="square" rtlCol="0">
            <a:spAutoFit/>
          </a:bodyPr>
          <a:lstStyle/>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Scriptures describe the Unseen and Unknown supernatural</a:t>
            </a:r>
            <a:r>
              <a:rPr lang="en-US" sz="2400" dirty="0">
                <a:latin typeface="Times New Roman" panose="02020603050405020304" pitchFamily="18" charset="0"/>
                <a:ea typeface="Calibri" panose="020F0502020204030204" pitchFamily="34" charset="0"/>
                <a:cs typeface="Times New Roman" panose="02020603050405020304" pitchFamily="18" charset="0"/>
              </a:rPr>
              <a:t> spiritual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things to be mysteries</a:t>
            </a:r>
          </a:p>
          <a:p>
            <a:pPr marL="285750"/>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mustêrion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muo</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meaning to shut the mouth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 mystery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secret.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Mystery literally means secret.  It is something that is</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Covered up</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Hidden</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Concealed</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Who Hid them? Who made them a secret?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7527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50" y="1433148"/>
            <a:ext cx="10966450" cy="4524315"/>
          </a:xfrm>
          <a:prstGeom prst="rect">
            <a:avLst/>
          </a:prstGeom>
          <a:noFill/>
        </p:spPr>
        <p:txBody>
          <a:bodyPr wrap="square" rtlCol="0">
            <a:spAutoFit/>
          </a:bodyPr>
          <a:lstStyle/>
          <a:p>
            <a:pPr marL="285750"/>
            <a:r>
              <a:rPr lang="en-US" sz="2400" dirty="0">
                <a:latin typeface="Times New Roman" panose="02020603050405020304" pitchFamily="18" charset="0"/>
                <a:cs typeface="Times New Roman" panose="02020603050405020304" pitchFamily="18" charset="0"/>
              </a:rPr>
              <a:t>God is the one that hid spiritual realities from the physical senses of man while living in the flesh in this physical world</a:t>
            </a:r>
          </a:p>
          <a:p>
            <a:pPr marL="285750"/>
            <a:endParaRPr lang="en-US" sz="2400" b="1" dirty="0">
              <a:latin typeface="Times New Roman" panose="02020603050405020304" pitchFamily="18" charset="0"/>
              <a:cs typeface="Times New Roman" panose="02020603050405020304" pitchFamily="18" charset="0"/>
            </a:endParaRPr>
          </a:p>
          <a:p>
            <a:pPr marL="742950" lvl="1"/>
            <a:r>
              <a:rPr lang="en-US" sz="2400" b="1" dirty="0">
                <a:latin typeface="Times New Roman" panose="02020603050405020304" pitchFamily="18" charset="0"/>
                <a:cs typeface="Times New Roman" panose="02020603050405020304" pitchFamily="18" charset="0"/>
              </a:rPr>
              <a:t>Ephesians 3:8-9 </a:t>
            </a:r>
            <a:r>
              <a:rPr lang="en-US" sz="2400" dirty="0">
                <a:latin typeface="Times New Roman" panose="02020603050405020304" pitchFamily="18" charset="0"/>
                <a:cs typeface="Times New Roman" panose="02020603050405020304" pitchFamily="18" charset="0"/>
              </a:rPr>
              <a:t>To me, …grace was given, to preach to the Gentiles the unfathomable riches of Christ, </a:t>
            </a:r>
            <a:r>
              <a:rPr lang="en-US" sz="2400" baseline="30000" dirty="0">
                <a:latin typeface="Times New Roman" panose="02020603050405020304" pitchFamily="18" charset="0"/>
                <a:cs typeface="Times New Roman" panose="02020603050405020304" pitchFamily="18" charset="0"/>
              </a:rPr>
              <a:t>9 </a:t>
            </a:r>
            <a:r>
              <a:rPr lang="en-US" sz="2400" dirty="0">
                <a:latin typeface="Times New Roman" panose="02020603050405020304" pitchFamily="18" charset="0"/>
                <a:cs typeface="Times New Roman" panose="02020603050405020304" pitchFamily="18" charset="0"/>
              </a:rPr>
              <a:t> and to </a:t>
            </a:r>
            <a:r>
              <a:rPr lang="en-US" sz="2400" b="1" u="sng" dirty="0">
                <a:latin typeface="Times New Roman" panose="02020603050405020304" pitchFamily="18" charset="0"/>
                <a:cs typeface="Times New Roman" panose="02020603050405020304" pitchFamily="18" charset="0"/>
              </a:rPr>
              <a:t>bring to light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the mystery </a:t>
            </a:r>
            <a:r>
              <a:rPr lang="en-US" sz="2400" dirty="0">
                <a:latin typeface="Times New Roman" panose="02020603050405020304" pitchFamily="18" charset="0"/>
                <a:cs typeface="Times New Roman" panose="02020603050405020304" pitchFamily="18" charset="0"/>
              </a:rPr>
              <a:t>which </a:t>
            </a:r>
            <a:r>
              <a:rPr lang="en-US" sz="2400" b="1" u="sng" dirty="0">
                <a:latin typeface="Times New Roman" panose="02020603050405020304" pitchFamily="18" charset="0"/>
                <a:cs typeface="Times New Roman" panose="02020603050405020304" pitchFamily="18" charset="0"/>
              </a:rPr>
              <a:t>for ages has been hidden in God </a:t>
            </a:r>
            <a:r>
              <a:rPr lang="en-US" sz="2400" dirty="0">
                <a:latin typeface="Times New Roman" panose="02020603050405020304" pitchFamily="18" charset="0"/>
                <a:cs typeface="Times New Roman" panose="02020603050405020304" pitchFamily="18" charset="0"/>
              </a:rPr>
              <a:t>who created all things; </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a:r>
              <a:rPr lang="en-US" sz="2400" b="1" dirty="0">
                <a:latin typeface="Times New Roman" panose="02020603050405020304" pitchFamily="18" charset="0"/>
                <a:cs typeface="Times New Roman" panose="02020603050405020304" pitchFamily="18" charset="0"/>
              </a:rPr>
              <a:t>Colossians 2:2 </a:t>
            </a:r>
            <a:r>
              <a:rPr lang="en-US" sz="2400" dirty="0">
                <a:latin typeface="Times New Roman" panose="02020603050405020304" pitchFamily="18" charset="0"/>
                <a:cs typeface="Times New Roman" panose="02020603050405020304" pitchFamily="18" charset="0"/>
              </a:rPr>
              <a:t>that their hearts may be encouraged, having been knit together in love, and </a:t>
            </a:r>
            <a:r>
              <a:rPr lang="en-US" sz="2400" i="1" dirty="0">
                <a:latin typeface="Times New Roman" panose="02020603050405020304" pitchFamily="18" charset="0"/>
                <a:cs typeface="Times New Roman" panose="02020603050405020304" pitchFamily="18" charset="0"/>
              </a:rPr>
              <a:t>attaining</a:t>
            </a:r>
            <a:r>
              <a:rPr lang="en-US" sz="2400" dirty="0">
                <a:latin typeface="Times New Roman" panose="02020603050405020304" pitchFamily="18" charset="0"/>
                <a:cs typeface="Times New Roman" panose="02020603050405020304" pitchFamily="18" charset="0"/>
              </a:rPr>
              <a:t> to all the wealth that comes from the full assurance of understanding, </a:t>
            </a:r>
            <a:r>
              <a:rPr lang="en-US" sz="2400" i="1" dirty="0">
                <a:latin typeface="Times New Roman" panose="02020603050405020304" pitchFamily="18" charset="0"/>
                <a:cs typeface="Times New Roman" panose="02020603050405020304" pitchFamily="18" charset="0"/>
              </a:rPr>
              <a:t>resulting</a:t>
            </a:r>
            <a:r>
              <a:rPr lang="en-US" sz="2400" dirty="0">
                <a:latin typeface="Times New Roman" panose="02020603050405020304" pitchFamily="18" charset="0"/>
                <a:cs typeface="Times New Roman" panose="02020603050405020304" pitchFamily="18" charset="0"/>
              </a:rPr>
              <a:t> in a true knowledge of </a:t>
            </a:r>
            <a:r>
              <a:rPr lang="en-US" sz="2400" b="1" u="sng" dirty="0">
                <a:latin typeface="Times New Roman" panose="02020603050405020304" pitchFamily="18" charset="0"/>
                <a:cs typeface="Times New Roman" panose="02020603050405020304" pitchFamily="18" charset="0"/>
              </a:rPr>
              <a:t>God's mystery, </a:t>
            </a:r>
            <a:r>
              <a:rPr lang="en-US" sz="2400" b="1" i="1" u="sng" dirty="0">
                <a:latin typeface="Times New Roman" panose="02020603050405020304" pitchFamily="18" charset="0"/>
                <a:cs typeface="Times New Roman" panose="02020603050405020304" pitchFamily="18" charset="0"/>
              </a:rPr>
              <a:t>that is,</a:t>
            </a:r>
            <a:r>
              <a:rPr lang="en-US" sz="2400" b="1" u="sng" dirty="0">
                <a:latin typeface="Times New Roman" panose="02020603050405020304" pitchFamily="18" charset="0"/>
                <a:cs typeface="Times New Roman" panose="02020603050405020304" pitchFamily="18" charset="0"/>
              </a:rPr>
              <a:t> Christ </a:t>
            </a:r>
            <a:r>
              <a:rPr lang="en-US" sz="2400" b="1" i="1" u="sng" dirty="0">
                <a:latin typeface="Times New Roman" panose="02020603050405020304" pitchFamily="18" charset="0"/>
                <a:cs typeface="Times New Roman" panose="02020603050405020304" pitchFamily="18" charset="0"/>
              </a:rPr>
              <a:t>Himself</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24529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 – Can’t Know on Our Own</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49" y="1433148"/>
            <a:ext cx="11227921" cy="4524315"/>
          </a:xfrm>
          <a:prstGeom prst="rect">
            <a:avLst/>
          </a:prstGeom>
          <a:noFill/>
        </p:spPr>
        <p:txBody>
          <a:bodyPr wrap="square" rtlCol="0">
            <a:spAutoFit/>
          </a:bodyPr>
          <a:lstStyle/>
          <a:p>
            <a:pPr marL="628650" indent="-342900">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secrets pertain to extraordinary supernatural things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ifficult to express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Difficult to understand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Difficult to accept – and most men don’t</a:t>
            </a:r>
          </a:p>
          <a:p>
            <a:pPr marL="742950" lvl="1"/>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342900">
              <a:buFont typeface="+mj-lt"/>
              <a:buAutoNum type="arabicPeriod" startAt="2"/>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is the one that conceals these spiritual realities from mortal man</a:t>
            </a:r>
          </a:p>
          <a:p>
            <a:pPr marL="628650" indent="-342900">
              <a:buFont typeface="+mj-lt"/>
              <a:buAutoNum type="arabicPeriod" startAt="2"/>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342900">
              <a:buFont typeface="+mj-lt"/>
              <a:buAutoNum type="arabicPeriod" startAt="2"/>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Conclusion: It is impossible for mankind to know the divine mysteries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By man’s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own wisdom and understanding.  </a:t>
            </a:r>
          </a:p>
          <a:p>
            <a:pPr marL="102870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 scientific endeavor can prove or disprove God and the spiritual supernatural realities.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042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What are God’s Mysteries (Hidden Secrets)?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Mt 13:11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Kingdom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Mark 4:11; Luke 8:11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wisdom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Corinthians 2:7</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Resurrection -Transformation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Corinthians 15:51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Will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Ephesians 1:9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Ephesians 3:4, Col 2:2; Col 4:3</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 and church union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Ephesians 5:32</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Gospel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Ephesians 6:19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- 2 Thessalonians 2:7</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Faith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Timothy 2:9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Godliness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- 1 Timothy 3:16</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Seven Stars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Revelation 1:20</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Revelation 10:7</a:t>
            </a:r>
          </a:p>
        </p:txBody>
      </p:sp>
    </p:spTree>
    <p:extLst>
      <p:ext uri="{BB962C8B-B14F-4D97-AF65-F5344CB8AC3E}">
        <p14:creationId xmlns:p14="http://schemas.microsoft.com/office/powerpoint/2010/main" val="2230513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 Reveals His Secrets - Revelation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now brings us to God’s revelation of His mysteries</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apokalupsis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 uncovering</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apokaluptô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meaning to uncover or reveal</a:t>
            </a:r>
          </a:p>
          <a:p>
            <a:pPr marL="800100" lvl="1" indent="-342900">
              <a:buFont typeface="Symbol" panose="05050102010706020507" pitchFamily="18" charset="2"/>
              <a:buChar char=""/>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Apo - away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Kaluptô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to cover</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does not intend to keep these mysteries from man.  However, according to God’s wisdom and purpose, God reveals or uncovers these spiritual mysteries through two avenues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creation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testifies of Him and His existence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Word – the New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91097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Testimony of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185761"/>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Though God is invisible, He declares that all that is created reveals His existence: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Romans 1:19-20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because that which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known about God is evident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within them; 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God made it evident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them.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since the creation of the world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invisible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attributes, His eternal power and divine nature, have been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clearly seen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being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understood through what has been made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they are without excuse.</a:t>
            </a: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4256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Story of God’s Church</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746997"/>
            <a:ext cx="9923929" cy="5016758"/>
          </a:xfrm>
          <a:prstGeom prst="rect">
            <a:avLst/>
          </a:prstGeom>
          <a:noFill/>
        </p:spPr>
        <p:txBody>
          <a:bodyPr wrap="square" rtlCol="0">
            <a:spAutoFit/>
          </a:bodyPr>
          <a:lstStyle/>
          <a:p>
            <a:pPr marR="0" lvl="1">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Divine Story of God’s Unfolding Plan of Salvation </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Scripture: Beautiful Linen Fabric</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Woven out of Silver and Golden Threads of G</a:t>
            </a:r>
            <a:r>
              <a:rPr lang="en-US" sz="3200" dirty="0">
                <a:latin typeface="Times New Roman" panose="02020603050405020304" pitchFamily="18" charset="0"/>
                <a:ea typeface="Calibri" panose="020F0502020204030204" pitchFamily="34" charset="0"/>
                <a:cs typeface="Times New Roman" panose="02020603050405020304" pitchFamily="18" charset="0"/>
              </a:rPr>
              <a:t>od’s Truth</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Threads Stretch into the Eternal Past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Threads come forward and are woven into a beautiful tapestry of God’ Word</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Revelation of God’s Plan of Salvation and His Church</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These Threads continue on </a:t>
            </a:r>
            <a:r>
              <a:rPr lang="en-US" sz="3200" dirty="0">
                <a:latin typeface="Times New Roman" panose="02020603050405020304" pitchFamily="18" charset="0"/>
                <a:ea typeface="Calibri" panose="020F0502020204030204" pitchFamily="34" charset="0"/>
                <a:cs typeface="Times New Roman" panose="02020603050405020304" pitchFamily="18" charset="0"/>
              </a:rPr>
              <a:t>into the Eternal Future</a:t>
            </a:r>
            <a:endParaRPr lang="en-US" dirty="0"/>
          </a:p>
        </p:txBody>
      </p:sp>
    </p:spTree>
    <p:extLst>
      <p:ext uri="{BB962C8B-B14F-4D97-AF65-F5344CB8AC3E}">
        <p14:creationId xmlns:p14="http://schemas.microsoft.com/office/powerpoint/2010/main" val="4115161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2215991"/>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14350" marR="0" indent="-514350">
              <a:spcBef>
                <a:spcPts val="0"/>
              </a:spcBef>
              <a:spcAft>
                <a:spcPts val="0"/>
              </a:spcAf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Infinity of Space – </a:t>
            </a:r>
          </a:p>
          <a:p>
            <a:pPr marL="914400" lvl="1"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impossible for space to never end …. but </a:t>
            </a:r>
          </a:p>
          <a:p>
            <a:pPr marL="914400" lvl="1"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his impossibility is the only possibility</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65859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2.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Eternity of Time – Easy to somehow accept time goes on forever, but its much more difficult – actually impossible to explain: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eternal past, i.e., there is no beginning</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present</a:t>
            </a:r>
          </a:p>
          <a:p>
            <a:pPr marL="1371600" lvl="2"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he point where the future translates into the present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1371600" lvl="2" indent="-45720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the present translates into the past.  </a:t>
            </a:r>
          </a:p>
          <a:p>
            <a:pPr marL="1371600" lvl="2" indent="-45720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It’s not a 10</a:t>
            </a:r>
            <a:r>
              <a:rPr lang="en-US" sz="3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of second. Nor is it a thousandth of a second. Nor is it a nano second.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77168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635000" y="5211398"/>
            <a:ext cx="10922000" cy="369332"/>
          </a:xfrm>
          <a:prstGeom prst="rect">
            <a:avLst/>
          </a:prstGeom>
          <a:noFill/>
        </p:spPr>
        <p:txBody>
          <a:bodyPr wrap="square" rtlCol="0">
            <a:spAutoFit/>
          </a:bodyPr>
          <a:lstStyle/>
          <a:p>
            <a:pPr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9BB9E428-CAAB-B560-B6FD-8788A030D13D}"/>
              </a:ext>
            </a:extLst>
          </p:cNvPr>
          <p:cNvPicPr>
            <a:picLocks noChangeAspect="1"/>
          </p:cNvPicPr>
          <p:nvPr/>
        </p:nvPicPr>
        <p:blipFill>
          <a:blip r:embed="rId2"/>
          <a:stretch>
            <a:fillRect/>
          </a:stretch>
        </p:blipFill>
        <p:spPr>
          <a:xfrm>
            <a:off x="2423832" y="1277270"/>
            <a:ext cx="6706721" cy="3765839"/>
          </a:xfrm>
          <a:prstGeom prst="rect">
            <a:avLst/>
          </a:prstGeom>
        </p:spPr>
      </p:pic>
    </p:spTree>
    <p:extLst>
      <p:ext uri="{BB962C8B-B14F-4D97-AF65-F5344CB8AC3E}">
        <p14:creationId xmlns:p14="http://schemas.microsoft.com/office/powerpoint/2010/main" val="4134025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17064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point is the “present” or “now” is so infinitely small as to not exist, and yet.  </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cannot live femtosecond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future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nor can we relive one femtosecond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past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Tomorrow never comes and yesterday never returns</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are affixed to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“non-existent”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present. </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the time for salvation is always now and never yesterday nor tomorrow for yesterday is gone and tomorrow never comes.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6:2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Behold,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THE ACCEPTABLE TIME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behold,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THE DAY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18870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04753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514350">
              <a:spcBef>
                <a:spcPts val="0"/>
              </a:spcBef>
              <a:spcAft>
                <a:spcPts val="0"/>
              </a:spcAft>
              <a:buFont typeface="+mj-lt"/>
              <a:buAutoNum type="arabicPeriod" startAt="3"/>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Origination of matter?  How did nothing create everything?</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mj-lt"/>
              <a:buAutoNum type="arabicPeriod" startAt="3"/>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Origination of life?  </a:t>
            </a:r>
          </a:p>
          <a:p>
            <a:pPr marL="1143000" lvl="1"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 huge body of evolutionary science </a:t>
            </a:r>
          </a:p>
          <a:p>
            <a:pPr marL="1143000" lvl="1" indent="-4572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ut no one can answer the question:  How did the one cell organism come into existence?  How did life originate?  </a:t>
            </a:r>
          </a:p>
          <a:p>
            <a:pPr marL="1143000" lvl="1"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Darwin’s “black box” for even Darwin, the father of evolutionary science, knew this question can’t be answered.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Meaning and purpose of life?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92903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110799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sum it up, if life is a journey, seems logical that we should know or at least ask three question which essentially forms the last unanswerable 5</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question – Purpose of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CEE6DB17-0609-67E6-2CD4-2F5440255FCE}"/>
              </a:ext>
            </a:extLst>
          </p:cNvPr>
          <p:cNvGraphicFramePr>
            <a:graphicFrameLocks noGrp="1"/>
          </p:cNvGraphicFramePr>
          <p:nvPr>
            <p:extLst>
              <p:ext uri="{D42A27DB-BD31-4B8C-83A1-F6EECF244321}">
                <p14:modId xmlns:p14="http://schemas.microsoft.com/office/powerpoint/2010/main" val="2669987768"/>
              </p:ext>
            </p:extLst>
          </p:nvPr>
        </p:nvGraphicFramePr>
        <p:xfrm>
          <a:off x="558800" y="2927835"/>
          <a:ext cx="10852151" cy="1548915"/>
        </p:xfrm>
        <a:graphic>
          <a:graphicData uri="http://schemas.openxmlformats.org/drawingml/2006/table">
            <a:tbl>
              <a:tblPr firstRow="1" firstCol="1" bandRow="1">
                <a:tableStyleId>{21E4AEA4-8DFA-4A89-87EB-49C32662AFE0}</a:tableStyleId>
              </a:tblPr>
              <a:tblGrid>
                <a:gridCol w="3616675">
                  <a:extLst>
                    <a:ext uri="{9D8B030D-6E8A-4147-A177-3AD203B41FA5}">
                      <a16:colId xmlns:a16="http://schemas.microsoft.com/office/drawing/2014/main" val="3570211624"/>
                    </a:ext>
                  </a:extLst>
                </a:gridCol>
                <a:gridCol w="3617738">
                  <a:extLst>
                    <a:ext uri="{9D8B030D-6E8A-4147-A177-3AD203B41FA5}">
                      <a16:colId xmlns:a16="http://schemas.microsoft.com/office/drawing/2014/main" val="286982171"/>
                    </a:ext>
                  </a:extLst>
                </a:gridCol>
                <a:gridCol w="3617738">
                  <a:extLst>
                    <a:ext uri="{9D8B030D-6E8A-4147-A177-3AD203B41FA5}">
                      <a16:colId xmlns:a16="http://schemas.microsoft.com/office/drawing/2014/main" val="1729162061"/>
                    </a:ext>
                  </a:extLst>
                </a:gridCol>
              </a:tblGrid>
              <a:tr h="324386">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solidFill>
                            <a:srgbClr val="002060"/>
                          </a:solidFill>
                          <a:effectLst/>
                        </a:rPr>
                        <a:t>World</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solidFill>
                            <a:srgbClr val="002060"/>
                          </a:solidFill>
                          <a:effectLst/>
                        </a:rPr>
                        <a:t>Scriptures</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667516"/>
                  </a:ext>
                </a:extLst>
              </a:tr>
              <a:tr h="424200">
                <a:tc>
                  <a:txBody>
                    <a:bodyPr/>
                    <a:lstStyle/>
                    <a:p>
                      <a:pPr marL="0" marR="0">
                        <a:spcBef>
                          <a:spcPts val="0"/>
                        </a:spcBef>
                        <a:spcAft>
                          <a:spcPts val="0"/>
                        </a:spcAft>
                      </a:pPr>
                      <a:r>
                        <a:rPr lang="en-US" sz="2400" dirty="0">
                          <a:solidFill>
                            <a:srgbClr val="002060"/>
                          </a:solidFill>
                          <a:effectLst/>
                        </a:rPr>
                        <a:t>Who put us on Journey?</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Don’t Know</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God</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289075"/>
                  </a:ext>
                </a:extLst>
              </a:tr>
              <a:tr h="324386">
                <a:tc>
                  <a:txBody>
                    <a:bodyPr/>
                    <a:lstStyle/>
                    <a:p>
                      <a:pPr marL="0" marR="0">
                        <a:spcBef>
                          <a:spcPts val="0"/>
                        </a:spcBef>
                        <a:spcAft>
                          <a:spcPts val="0"/>
                        </a:spcAft>
                      </a:pPr>
                      <a:r>
                        <a:rPr lang="en-US" sz="2400" dirty="0">
                          <a:solidFill>
                            <a:srgbClr val="002060"/>
                          </a:solidFill>
                          <a:effectLst/>
                        </a:rPr>
                        <a:t>Purpose of this Journey?</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Don’t Know</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Become God’s Children</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5290265"/>
                  </a:ext>
                </a:extLst>
              </a:tr>
              <a:tr h="393195">
                <a:tc>
                  <a:txBody>
                    <a:bodyPr/>
                    <a:lstStyle/>
                    <a:p>
                      <a:pPr marL="0" marR="0">
                        <a:spcBef>
                          <a:spcPts val="0"/>
                        </a:spcBef>
                        <a:spcAft>
                          <a:spcPts val="0"/>
                        </a:spcAft>
                      </a:pPr>
                      <a:r>
                        <a:rPr lang="en-US" sz="2400" dirty="0">
                          <a:solidFill>
                            <a:srgbClr val="002060"/>
                          </a:solidFill>
                          <a:effectLst/>
                        </a:rPr>
                        <a:t>Destination?</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a:solidFill>
                            <a:srgbClr val="002060"/>
                          </a:solidFill>
                          <a:effectLst/>
                        </a:rPr>
                        <a:t>Oblivion</a:t>
                      </a:r>
                      <a:endParaRPr lang="en-US"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Heaven</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7336931"/>
                  </a:ext>
                </a:extLst>
              </a:tr>
            </a:tbl>
          </a:graphicData>
        </a:graphic>
      </p:graphicFrame>
    </p:spTree>
    <p:extLst>
      <p:ext uri="{BB962C8B-B14F-4D97-AF65-F5344CB8AC3E}">
        <p14:creationId xmlns:p14="http://schemas.microsoft.com/office/powerpoint/2010/main" val="37657626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685800" y="1433148"/>
            <a:ext cx="10725150" cy="489364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All creation reveals the existence of God</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ninformed therefore worship created rather than the creator</a:t>
            </a:r>
          </a:p>
          <a:p>
            <a:pPr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1:25 </a:t>
            </a:r>
            <a:r>
              <a:rPr lang="en-US" sz="2400" dirty="0">
                <a:latin typeface="Times New Roman" panose="02020603050405020304" pitchFamily="18" charset="0"/>
                <a:cs typeface="Times New Roman" panose="02020603050405020304" pitchFamily="18" charset="0"/>
              </a:rPr>
              <a:t>They exchanged the truth of God for a lie, and worshiped and served </a:t>
            </a:r>
            <a:r>
              <a:rPr lang="en-US" sz="2400" b="1" u="sng" dirty="0">
                <a:latin typeface="Times New Roman" panose="02020603050405020304" pitchFamily="18" charset="0"/>
                <a:cs typeface="Times New Roman" panose="02020603050405020304" pitchFamily="18" charset="0"/>
              </a:rPr>
              <a:t>created things </a:t>
            </a:r>
            <a:r>
              <a:rPr lang="en-US" sz="2400" dirty="0">
                <a:latin typeface="Times New Roman" panose="02020603050405020304" pitchFamily="18" charset="0"/>
                <a:cs typeface="Times New Roman" panose="02020603050405020304" pitchFamily="18" charset="0"/>
              </a:rPr>
              <a:t>rather than </a:t>
            </a:r>
            <a:r>
              <a:rPr lang="en-US" sz="2400" b="1" u="sng" dirty="0">
                <a:latin typeface="Times New Roman" panose="02020603050405020304" pitchFamily="18" charset="0"/>
                <a:cs typeface="Times New Roman" panose="02020603050405020304" pitchFamily="18" charset="0"/>
              </a:rPr>
              <a:t>the Creator-</a:t>
            </a:r>
            <a:r>
              <a:rPr lang="en-US" sz="2400" dirty="0">
                <a:latin typeface="Times New Roman" panose="02020603050405020304" pitchFamily="18" charset="0"/>
                <a:cs typeface="Times New Roman" panose="02020603050405020304" pitchFamily="18" charset="0"/>
              </a:rPr>
              <a:t>-who is forever praised. Amen. </a:t>
            </a:r>
            <a:br>
              <a:rPr lang="en-US" sz="2400" dirty="0"/>
            </a:br>
            <a:endParaRPr lang="en-US" sz="2400" dirty="0"/>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Man needs knowledge that comes from God’s word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God’s infinite wisdom and purpose, God reveals or uncovers His spiritual mysteries through His word </a:t>
            </a:r>
          </a:p>
          <a:p>
            <a:pPr marL="0" marR="0">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So the better to way to look at it is this way.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reveals His existence and all the hidden spiritual realities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through His word</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ll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creation confirms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truth of God’s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90840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685800" y="1433148"/>
            <a:ext cx="10725150" cy="3416320"/>
          </a:xfrm>
          <a:prstGeom prst="rect">
            <a:avLst/>
          </a:prstGeom>
          <a:noFill/>
        </p:spPr>
        <p:txBody>
          <a:bodyPr wrap="square" rtlCol="0">
            <a:spAutoFit/>
          </a:bodyPr>
          <a:lstStyle/>
          <a:p>
            <a:pPr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Let’s remember what we just revealed about God’s word: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Word is Truth. John 17:17</a:t>
            </a:r>
          </a:p>
          <a:p>
            <a:pPr marL="1257300" lvl="2" indent="-342900">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God is Truth. John 14:16</a:t>
            </a:r>
          </a:p>
          <a:p>
            <a:pPr marL="1257300" lvl="2"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is the Word. John 1:1</a:t>
            </a: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cannot lie. Titus 2:1; Hebrews 6:18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(truth) is the author of His word (truth). 2 Timothy 3:16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word is complete. 2 Peter 1:3</a:t>
            </a:r>
          </a:p>
          <a:p>
            <a:pPr lvl="2"/>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Now Add: God’s word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reveals spiritual mysteries </a:t>
            </a:r>
            <a:r>
              <a:rPr lang="en-US" sz="2400" dirty="0">
                <a:latin typeface="Times New Roman" panose="02020603050405020304" pitchFamily="18" charset="0"/>
                <a:ea typeface="Calibri" panose="020F0502020204030204" pitchFamily="34" charset="0"/>
                <a:cs typeface="Times New Roman" panose="02020603050405020304" pitchFamily="18" charset="0"/>
              </a:rPr>
              <a:t>hidden from ages past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37485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4" name="TextBox 3">
            <a:extLst>
              <a:ext uri="{FF2B5EF4-FFF2-40B4-BE49-F238E27FC236}">
                <a16:creationId xmlns:a16="http://schemas.microsoft.com/office/drawing/2014/main" id="{7B150AD5-B4DA-B4BA-7160-2E49BEC5B55E}"/>
              </a:ext>
            </a:extLst>
          </p:cNvPr>
          <p:cNvSpPr txBox="1"/>
          <p:nvPr/>
        </p:nvSpPr>
        <p:spPr>
          <a:xfrm>
            <a:off x="685800" y="1433148"/>
            <a:ext cx="10725150" cy="5016758"/>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Timothy 2:3-4 …God our Savior, </a:t>
            </a:r>
            <a:r>
              <a:rPr lang="en-US" sz="2000" b="1" baseline="300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who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desires all men to be saved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and to come to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knowledge of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truth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Romans 16:25-27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Now to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(God) who is able to establish you by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my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gospel</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and the proclamation of Jesus 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(God’s word - scripture) according to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revelation of the mystery hidden for long ages past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now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revealed and made known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through the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prophetic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writings</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by the command of the eternal God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(again, God’s word – scripture) so that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all nations might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believe and obey</a:t>
            </a:r>
          </a:p>
          <a:p>
            <a:pPr marL="0" marR="0">
              <a:spcBef>
                <a:spcPts val="0"/>
              </a:spcBef>
              <a:spcAft>
                <a:spcPts val="0"/>
              </a:spcAft>
            </a:pPr>
            <a:endPar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 desires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all men to be saved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by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knowledge of the truth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(God’s word)</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God’s word is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of the mystery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hidden for long ages past</a:t>
            </a:r>
          </a:p>
          <a:p>
            <a:pPr marL="3429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The revealed mystery is </a:t>
            </a:r>
            <a:r>
              <a:rPr lang="en-US" sz="2000" b="1" dirty="0">
                <a:latin typeface="Times New Roman" panose="02020603050405020304" pitchFamily="18" charset="0"/>
                <a:ea typeface="Calibri" panose="020F0502020204030204" pitchFamily="34" charset="0"/>
                <a:cs typeface="Times New Roman" panose="02020603050405020304" pitchFamily="18" charset="0"/>
              </a:rPr>
              <a:t>the gospel </a:t>
            </a:r>
            <a:r>
              <a:rPr lang="en-US" sz="2000" dirty="0">
                <a:latin typeface="Times New Roman" panose="02020603050405020304" pitchFamily="18" charset="0"/>
                <a:ea typeface="Calibri" panose="020F0502020204030204" pitchFamily="34" charset="0"/>
                <a:cs typeface="Times New Roman" panose="02020603050405020304" pitchFamily="18" charset="0"/>
              </a:rPr>
              <a:t>– good news of salvation through Jesus Christ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 commanded the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mysteries be made known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through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His word </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Made known to whom?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All nations – all mankind</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purpose of making His revelations known for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all nations  - believe and obey</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T</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herefore all men to be saved.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BDCA72B5-97B4-B117-1C9A-0622A56A1E49}"/>
              </a:ext>
            </a:extLst>
          </p:cNvPr>
          <p:cNvCxnSpPr>
            <a:cxnSpLocks/>
          </p:cNvCxnSpPr>
          <p:nvPr/>
        </p:nvCxnSpPr>
        <p:spPr>
          <a:xfrm>
            <a:off x="4629150" y="6233464"/>
            <a:ext cx="5651126"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7173C78-2081-810F-DA47-70A7E0055695}"/>
              </a:ext>
            </a:extLst>
          </p:cNvPr>
          <p:cNvCxnSpPr>
            <a:cxnSpLocks/>
          </p:cNvCxnSpPr>
          <p:nvPr/>
        </p:nvCxnSpPr>
        <p:spPr>
          <a:xfrm>
            <a:off x="10280276" y="4336676"/>
            <a:ext cx="0" cy="1896788"/>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29E45E6-5BB8-00E5-461E-323B90940997}"/>
              </a:ext>
            </a:extLst>
          </p:cNvPr>
          <p:cNvCxnSpPr/>
          <p:nvPr/>
        </p:nvCxnSpPr>
        <p:spPr>
          <a:xfrm flipH="1">
            <a:off x="9056594" y="4336676"/>
            <a:ext cx="1223682"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489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82520" y="1279254"/>
            <a:ext cx="10725150" cy="5509200"/>
          </a:xfrm>
          <a:prstGeom prst="rect">
            <a:avLst/>
          </a:prstGeom>
          <a:noFill/>
        </p:spPr>
        <p:txBody>
          <a:bodyPr wrap="square" rtlCol="0">
            <a:sp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Colossians 1:25-27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Of </a:t>
            </a:r>
            <a:r>
              <a:rPr lang="en-US" sz="32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church</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 was made a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minister</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diakonos</a:t>
            </a:r>
            <a:r>
              <a:rPr lang="en-US" sz="3200" dirty="0">
                <a:latin typeface="Times New Roman" panose="02020603050405020304" pitchFamily="18" charset="0"/>
                <a:ea typeface="Calibri" panose="020F0502020204030204" pitchFamily="34" charset="0"/>
                <a:cs typeface="Times New Roman" panose="02020603050405020304" pitchFamily="18" charset="0"/>
              </a:rPr>
              <a:t> servant – deacon) (why?)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according to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(because of)</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stewardship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(administration and caring for something entrusted to them … but who?)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from God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bestowed on me (why?) for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your benefit</a:t>
            </a:r>
            <a:r>
              <a:rPr lang="en-US" sz="32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 saints at Colossae)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so that I might fully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carry out the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preaching of</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word of God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is the word of God?)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that is,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mystery</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which has been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hidden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from the </a:t>
            </a:r>
            <a:r>
              <a:rPr lang="en-US" sz="32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past</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ages and generations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has now been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manifested to His saints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to whom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willed to make known</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is the riches of 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glory of this mystery</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among the Gentiles, which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Christ in you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 hope of glory.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396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Goal: Trace the Threads of God’s Word</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939540"/>
          </a:xfrm>
          <a:prstGeom prst="rect">
            <a:avLst/>
          </a:prstGeom>
          <a:noFill/>
        </p:spPr>
        <p:txBody>
          <a:bodyPr wrap="square" rtlCol="0">
            <a:spAutoFit/>
          </a:bodyPr>
          <a:lstStyle/>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Through All Human History</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Through Eternity</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371600" lvl="2"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Before Time Began</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Before God formed the Earth</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Before God formed this Physical Realm</a:t>
            </a:r>
          </a:p>
          <a:p>
            <a:pPr marL="1371600" lvl="2"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Before God Created Man</a:t>
            </a:r>
          </a:p>
          <a:p>
            <a:pPr marL="1028700" marR="0" lvl="1" indent="-571500">
              <a:spcBef>
                <a:spcPts val="0"/>
              </a:spcBef>
              <a:spcAft>
                <a:spcPts val="0"/>
              </a:spcAft>
              <a:buFont typeface="Arial" panose="020B0604020202020204" pitchFamily="34" charset="0"/>
              <a:buChar char="•"/>
            </a:pP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1478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82520" y="1279254"/>
            <a:ext cx="10725150" cy="3842655"/>
          </a:xfrm>
          <a:prstGeom prst="rect">
            <a:avLst/>
          </a:prstGeom>
          <a:noFill/>
        </p:spPr>
        <p:txBody>
          <a:bodyPr wrap="square" rtlCol="0">
            <a:spAutoFit/>
          </a:bodyPr>
          <a:lstStyle/>
          <a:p>
            <a:pPr marL="285750" marR="0" indent="-285750">
              <a:lnSpc>
                <a:spcPct val="107000"/>
              </a:lnSpc>
              <a:spcBef>
                <a:spcPts val="0"/>
              </a:spcBef>
              <a:spcAft>
                <a:spcPts val="800"/>
              </a:spcAft>
              <a:buSzPct val="124000"/>
              <a:buFont typeface="Arial" panose="020B0604020202020204" pitchFamily="34" charset="0"/>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made Paul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servant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the purpose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stewardship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(care and administration)</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Care for what?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God’s word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which is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God’s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mysteries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formerly hidden to past ages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By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will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mysteries of God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were made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known to the saints of God</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How made known?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Pr</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eaching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Word of God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gospel of Christ</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B</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y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God’s will</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Paul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entrusted to the saints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this same stewardship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God’s revealed mysteries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 the gospel message</a:t>
            </a:r>
          </a:p>
          <a:p>
            <a:pPr marL="342900" indent="-342900">
              <a:lnSpc>
                <a:spcPct val="107000"/>
              </a:lnSpc>
              <a:spcAft>
                <a:spcPts val="800"/>
              </a:spcAft>
              <a:buFont typeface="Arial" panose="020B0604020202020204" pitchFamily="34" charset="0"/>
              <a:buChar char="•"/>
              <a:tabLst>
                <a:tab pos="457200" algn="l"/>
              </a:tabLs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What is the revealed mystery?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Christ in you</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And what is</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“Christ in you”?  It is eternal life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76238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367367" y="1268048"/>
            <a:ext cx="10725150" cy="5570756"/>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Acts 16:17 </a:t>
            </a:r>
            <a:r>
              <a:rPr lang="en-US" sz="2400" dirty="0">
                <a:latin typeface="Times New Roman" panose="02020603050405020304" pitchFamily="18" charset="0"/>
                <a:cs typeface="Times New Roman" panose="02020603050405020304" pitchFamily="18" charset="0"/>
              </a:rPr>
              <a:t> Following after Paul and us, she kept crying out, saying, "These men are </a:t>
            </a:r>
            <a:r>
              <a:rPr lang="en-US" sz="2400" b="1" u="sng" dirty="0">
                <a:highlight>
                  <a:srgbClr val="FFFF00"/>
                </a:highlight>
                <a:latin typeface="Times New Roman" panose="02020603050405020304" pitchFamily="18" charset="0"/>
                <a:cs typeface="Times New Roman" panose="02020603050405020304" pitchFamily="18" charset="0"/>
              </a:rPr>
              <a:t>bond-servants</a:t>
            </a:r>
            <a:r>
              <a:rPr lang="en-US" sz="2400" b="1" u="sng" dirty="0">
                <a:latin typeface="Times New Roman" panose="02020603050405020304" pitchFamily="18" charset="0"/>
                <a:cs typeface="Times New Roman" panose="02020603050405020304" pitchFamily="18" charset="0"/>
              </a:rPr>
              <a:t> of the Most High God </a:t>
            </a:r>
            <a:r>
              <a:rPr lang="en-US" sz="2400" dirty="0">
                <a:latin typeface="Times New Roman" panose="02020603050405020304" pitchFamily="18" charset="0"/>
                <a:cs typeface="Times New Roman" panose="02020603050405020304" pitchFamily="18" charset="0"/>
              </a:rPr>
              <a:t>(</a:t>
            </a:r>
            <a:r>
              <a:rPr lang="en-US" sz="2400" u="sng" dirty="0">
                <a:latin typeface="Times New Roman" panose="02020603050405020304" pitchFamily="18" charset="0"/>
                <a:cs typeface="Times New Roman" panose="02020603050405020304" pitchFamily="18" charset="0"/>
              </a:rPr>
              <a:t>stewards of God’s word)</a:t>
            </a:r>
            <a:r>
              <a:rPr lang="en-US" sz="2400" dirty="0">
                <a:latin typeface="Times New Roman" panose="02020603050405020304" pitchFamily="18" charset="0"/>
                <a:cs typeface="Times New Roman" panose="02020603050405020304" pitchFamily="18" charset="0"/>
              </a:rPr>
              <a:t> who are </a:t>
            </a:r>
            <a:r>
              <a:rPr lang="en-US" sz="2400" b="1" u="sng" dirty="0">
                <a:latin typeface="Times New Roman" panose="02020603050405020304" pitchFamily="18" charset="0"/>
                <a:cs typeface="Times New Roman" panose="02020603050405020304" pitchFamily="18" charset="0"/>
              </a:rPr>
              <a:t>proclaiming to you the </a:t>
            </a:r>
            <a:r>
              <a:rPr lang="en-US" sz="2400" b="1" u="sng" dirty="0">
                <a:highlight>
                  <a:srgbClr val="FFFF00"/>
                </a:highlight>
                <a:latin typeface="Times New Roman" panose="02020603050405020304" pitchFamily="18" charset="0"/>
                <a:cs typeface="Times New Roman" panose="02020603050405020304" pitchFamily="18" charset="0"/>
              </a:rPr>
              <a:t>way of salvation </a:t>
            </a:r>
            <a:r>
              <a:rPr lang="en-US" sz="2400" dirty="0">
                <a:latin typeface="Times New Roman" panose="02020603050405020304" pitchFamily="18" charset="0"/>
                <a:cs typeface="Times New Roman" panose="02020603050405020304" pitchFamily="18" charset="0"/>
              </a:rPr>
              <a:t>(G</a:t>
            </a:r>
            <a:r>
              <a:rPr lang="en-US" sz="2400" u="sng" dirty="0">
                <a:latin typeface="Times New Roman" panose="02020603050405020304" pitchFamily="18" charset="0"/>
                <a:cs typeface="Times New Roman" panose="02020603050405020304" pitchFamily="18" charset="0"/>
              </a:rPr>
              <a:t>od’s hidden mystery now revealed)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Revelation 1:1 </a:t>
            </a:r>
            <a:r>
              <a:rPr lang="en-US" sz="2400" dirty="0">
                <a:latin typeface="Times New Roman" panose="02020603050405020304" pitchFamily="18" charset="0"/>
                <a:cs typeface="Times New Roman" panose="02020603050405020304" pitchFamily="18" charset="0"/>
              </a:rPr>
              <a:t> The Revelation of Jesus Christ, which God gave Him to show to </a:t>
            </a:r>
            <a:r>
              <a:rPr lang="en-US" sz="2400" b="1" u="sng" dirty="0">
                <a:highlight>
                  <a:srgbClr val="FFFF00"/>
                </a:highlight>
                <a:latin typeface="Times New Roman" panose="02020603050405020304" pitchFamily="18" charset="0"/>
                <a:cs typeface="Times New Roman" panose="02020603050405020304" pitchFamily="18" charset="0"/>
              </a:rPr>
              <a:t>His bond-servants</a:t>
            </a:r>
            <a:r>
              <a:rPr lang="en-US" sz="2400" dirty="0">
                <a:latin typeface="Times New Roman" panose="02020603050405020304" pitchFamily="18" charset="0"/>
                <a:cs typeface="Times New Roman" panose="02020603050405020304" pitchFamily="18" charset="0"/>
              </a:rPr>
              <a:t> (God’s children – the saints in the church), the things which must soon take place; and He sent and communicated </a:t>
            </a:r>
            <a:r>
              <a:rPr lang="en-US" sz="2400" i="1" dirty="0">
                <a:latin typeface="Times New Roman" panose="02020603050405020304" pitchFamily="18" charset="0"/>
                <a:cs typeface="Times New Roman" panose="02020603050405020304" pitchFamily="18" charset="0"/>
              </a:rPr>
              <a:t>it</a:t>
            </a:r>
            <a:r>
              <a:rPr lang="en-US" sz="2400" dirty="0">
                <a:latin typeface="Times New Roman" panose="02020603050405020304" pitchFamily="18" charset="0"/>
                <a:cs typeface="Times New Roman" panose="02020603050405020304" pitchFamily="18" charset="0"/>
              </a:rPr>
              <a:t> by His angel to </a:t>
            </a:r>
            <a:r>
              <a:rPr lang="en-US" sz="2400" b="1" u="sng" dirty="0">
                <a:latin typeface="Times New Roman" panose="02020603050405020304" pitchFamily="18" charset="0"/>
                <a:cs typeface="Times New Roman" panose="02020603050405020304" pitchFamily="18" charset="0"/>
              </a:rPr>
              <a:t>His bond-servant John</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Revelation 11:18 … </a:t>
            </a:r>
            <a:r>
              <a:rPr lang="en-US" sz="2400" dirty="0">
                <a:latin typeface="Times New Roman" panose="02020603050405020304" pitchFamily="18" charset="0"/>
                <a:cs typeface="Times New Roman" panose="02020603050405020304" pitchFamily="18" charset="0"/>
              </a:rPr>
              <a:t>the time </a:t>
            </a:r>
            <a:r>
              <a:rPr lang="en-US" sz="2400" i="1" dirty="0">
                <a:latin typeface="Times New Roman" panose="02020603050405020304" pitchFamily="18" charset="0"/>
                <a:cs typeface="Times New Roman" panose="02020603050405020304" pitchFamily="18" charset="0"/>
              </a:rPr>
              <a:t>came</a:t>
            </a:r>
            <a:r>
              <a:rPr lang="en-US" sz="2400" dirty="0">
                <a:latin typeface="Times New Roman" panose="02020603050405020304" pitchFamily="18" charset="0"/>
                <a:cs typeface="Times New Roman" panose="02020603050405020304" pitchFamily="18" charset="0"/>
              </a:rPr>
              <a:t> for the dead to be judged, and </a:t>
            </a:r>
            <a:r>
              <a:rPr lang="en-US" sz="2400" i="1" dirty="0">
                <a:latin typeface="Times New Roman" panose="02020603050405020304" pitchFamily="18" charset="0"/>
                <a:cs typeface="Times New Roman" panose="02020603050405020304" pitchFamily="18" charset="0"/>
              </a:rPr>
              <a:t>the </a:t>
            </a:r>
            <a:r>
              <a:rPr lang="en-US" sz="2400" b="1" i="1" u="sng" dirty="0">
                <a:latin typeface="Times New Roman" panose="02020603050405020304" pitchFamily="18" charset="0"/>
                <a:cs typeface="Times New Roman" panose="02020603050405020304" pitchFamily="18" charset="0"/>
              </a:rPr>
              <a:t>time</a:t>
            </a:r>
            <a:r>
              <a:rPr lang="en-US" sz="2400" b="1" u="sng" dirty="0">
                <a:latin typeface="Times New Roman" panose="02020603050405020304" pitchFamily="18" charset="0"/>
                <a:cs typeface="Times New Roman" panose="02020603050405020304" pitchFamily="18" charset="0"/>
              </a:rPr>
              <a:t> to reward </a:t>
            </a:r>
            <a:r>
              <a:rPr lang="en-US" sz="2400" b="1" u="sng" dirty="0">
                <a:highlight>
                  <a:srgbClr val="FFFF00"/>
                </a:highlight>
                <a:latin typeface="Times New Roman" panose="02020603050405020304" pitchFamily="18" charset="0"/>
                <a:cs typeface="Times New Roman" panose="02020603050405020304" pitchFamily="18" charset="0"/>
              </a:rPr>
              <a:t>Your bond-servants</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a:t>
            </a:r>
            <a:r>
              <a:rPr lang="en-US" sz="2400" b="1" u="sng" dirty="0">
                <a:latin typeface="Times New Roman" panose="02020603050405020304" pitchFamily="18" charset="0"/>
                <a:cs typeface="Times New Roman" panose="02020603050405020304" pitchFamily="18" charset="0"/>
              </a:rPr>
              <a:t>prophets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the saints </a:t>
            </a:r>
            <a:r>
              <a:rPr lang="en-US" sz="2400" dirty="0">
                <a:latin typeface="Times New Roman" panose="02020603050405020304" pitchFamily="18" charset="0"/>
                <a:cs typeface="Times New Roman" panose="02020603050405020304" pitchFamily="18" charset="0"/>
              </a:rPr>
              <a:t>and </a:t>
            </a:r>
            <a:r>
              <a:rPr lang="en-US" sz="2400" b="1" u="sng" dirty="0">
                <a:latin typeface="Times New Roman" panose="02020603050405020304" pitchFamily="18" charset="0"/>
                <a:cs typeface="Times New Roman" panose="02020603050405020304" pitchFamily="18" charset="0"/>
              </a:rPr>
              <a:t>those who fear Your name</a:t>
            </a:r>
            <a:r>
              <a:rPr lang="en-US" sz="2400" dirty="0">
                <a:latin typeface="Times New Roman" panose="02020603050405020304" pitchFamily="18" charset="0"/>
                <a:cs typeface="Times New Roman" panose="02020603050405020304" pitchFamily="18" charset="0"/>
              </a:rPr>
              <a:t>, the small and the great…."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We as the </a:t>
            </a:r>
            <a:r>
              <a:rPr lang="en-US" sz="2400" b="1" u="sng" dirty="0">
                <a:latin typeface="Times New Roman" panose="02020603050405020304" pitchFamily="18" charset="0"/>
                <a:cs typeface="Times New Roman" panose="02020603050405020304" pitchFamily="18" charset="0"/>
              </a:rPr>
              <a:t>saints</a:t>
            </a:r>
            <a:r>
              <a:rPr lang="en-US" sz="2400" dirty="0">
                <a:latin typeface="Times New Roman" panose="02020603050405020304" pitchFamily="18" charset="0"/>
                <a:cs typeface="Times New Roman" panose="02020603050405020304" pitchFamily="18" charset="0"/>
              </a:rPr>
              <a:t> of God are His </a:t>
            </a:r>
            <a:r>
              <a:rPr lang="en-US" sz="2400" b="1" u="sng" dirty="0">
                <a:latin typeface="Times New Roman" panose="02020603050405020304" pitchFamily="18" charset="0"/>
                <a:cs typeface="Times New Roman" panose="02020603050405020304" pitchFamily="18" charset="0"/>
              </a:rPr>
              <a:t>bond-servants</a:t>
            </a:r>
            <a:r>
              <a:rPr lang="en-US" sz="2400" dirty="0">
                <a:latin typeface="Times New Roman" panose="02020603050405020304" pitchFamily="18" charset="0"/>
                <a:cs typeface="Times New Roman" panose="02020603050405020304" pitchFamily="18" charset="0"/>
              </a:rPr>
              <a:t> who as </a:t>
            </a:r>
            <a:r>
              <a:rPr lang="en-US" sz="2400" b="1" u="sng" dirty="0">
                <a:latin typeface="Times New Roman" panose="02020603050405020304" pitchFamily="18" charset="0"/>
                <a:cs typeface="Times New Roman" panose="02020603050405020304" pitchFamily="18" charset="0"/>
              </a:rPr>
              <a:t>stewards</a:t>
            </a:r>
            <a:r>
              <a:rPr lang="en-US" sz="2400" dirty="0">
                <a:latin typeface="Times New Roman" panose="02020603050405020304" pitchFamily="18" charset="0"/>
                <a:cs typeface="Times New Roman" panose="02020603050405020304" pitchFamily="18" charset="0"/>
              </a:rPr>
              <a:t> of God’s word proclaim </a:t>
            </a:r>
            <a:r>
              <a:rPr lang="en-US" sz="2400" b="1" u="sng" dirty="0">
                <a:latin typeface="Times New Roman" panose="02020603050405020304" pitchFamily="18" charset="0"/>
                <a:cs typeface="Times New Roman" panose="02020603050405020304" pitchFamily="18" charset="0"/>
              </a:rPr>
              <a:t>salvation</a:t>
            </a:r>
            <a:r>
              <a:rPr lang="en-US" sz="2400" dirty="0">
                <a:latin typeface="Times New Roman" panose="02020603050405020304" pitchFamily="18" charset="0"/>
                <a:cs typeface="Times New Roman" panose="02020603050405020304" pitchFamily="18" charset="0"/>
              </a:rPr>
              <a:t> – the </a:t>
            </a:r>
            <a:r>
              <a:rPr lang="en-US" sz="2400" b="1" u="sng" dirty="0">
                <a:latin typeface="Times New Roman" panose="02020603050405020304" pitchFamily="18" charset="0"/>
                <a:cs typeface="Times New Roman" panose="02020603050405020304" pitchFamily="18" charset="0"/>
              </a:rPr>
              <a:t>hidden mystery of God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Christ in you</a:t>
            </a:r>
            <a:r>
              <a:rPr lang="en-US" sz="2400" dirty="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929EB9F0-720D-E71D-5D61-22A1E7F0E0AC}"/>
              </a:ext>
            </a:extLst>
          </p:cNvPr>
          <p:cNvCxnSpPr/>
          <p:nvPr/>
        </p:nvCxnSpPr>
        <p:spPr>
          <a:xfrm>
            <a:off x="2359959" y="3429000"/>
            <a:ext cx="3213847" cy="1216959"/>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7EF637F9-8598-7926-0322-CA4128843AD6}"/>
              </a:ext>
            </a:extLst>
          </p:cNvPr>
          <p:cNvCxnSpPr>
            <a:cxnSpLocks/>
          </p:cNvCxnSpPr>
          <p:nvPr/>
        </p:nvCxnSpPr>
        <p:spPr>
          <a:xfrm>
            <a:off x="2413747" y="3429000"/>
            <a:ext cx="423582" cy="1216959"/>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4828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367367" y="1268048"/>
            <a:ext cx="10725150" cy="5016758"/>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p>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4:1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Let a man regard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(Paul and the saints) in this manner, 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servants of Christ</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stewards</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mysteries of 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Acts 16:17 </a:t>
            </a:r>
            <a:r>
              <a:rPr lang="en-US" sz="2400" dirty="0">
                <a:latin typeface="Times New Roman" panose="02020603050405020304" pitchFamily="18" charset="0"/>
                <a:cs typeface="Times New Roman" panose="02020603050405020304" pitchFamily="18" charset="0"/>
              </a:rPr>
              <a:t> Following after Paul and us, she kept crying out, saying, "These men are </a:t>
            </a:r>
            <a:r>
              <a:rPr lang="en-US" sz="2400" b="1" u="sng" dirty="0">
                <a:highlight>
                  <a:srgbClr val="FFFF00"/>
                </a:highlight>
                <a:latin typeface="Times New Roman" panose="02020603050405020304" pitchFamily="18" charset="0"/>
                <a:cs typeface="Times New Roman" panose="02020603050405020304" pitchFamily="18" charset="0"/>
              </a:rPr>
              <a:t>bond-servants</a:t>
            </a:r>
            <a:r>
              <a:rPr lang="en-US" sz="2400" b="1" u="sng" dirty="0">
                <a:latin typeface="Times New Roman" panose="02020603050405020304" pitchFamily="18" charset="0"/>
                <a:cs typeface="Times New Roman" panose="02020603050405020304" pitchFamily="18" charset="0"/>
              </a:rPr>
              <a:t> of the Most High God </a:t>
            </a:r>
            <a:r>
              <a:rPr lang="en-US" sz="2400" dirty="0">
                <a:latin typeface="Times New Roman" panose="02020603050405020304" pitchFamily="18" charset="0"/>
                <a:cs typeface="Times New Roman" panose="02020603050405020304" pitchFamily="18" charset="0"/>
              </a:rPr>
              <a:t>(</a:t>
            </a:r>
            <a:r>
              <a:rPr lang="en-US" sz="2400" u="sng" dirty="0">
                <a:latin typeface="Times New Roman" panose="02020603050405020304" pitchFamily="18" charset="0"/>
                <a:cs typeface="Times New Roman" panose="02020603050405020304" pitchFamily="18" charset="0"/>
              </a:rPr>
              <a:t>stewards of God’s word)</a:t>
            </a:r>
            <a:r>
              <a:rPr lang="en-US" sz="2400" dirty="0">
                <a:latin typeface="Times New Roman" panose="02020603050405020304" pitchFamily="18" charset="0"/>
                <a:cs typeface="Times New Roman" panose="02020603050405020304" pitchFamily="18" charset="0"/>
              </a:rPr>
              <a:t> who are </a:t>
            </a:r>
            <a:r>
              <a:rPr lang="en-US" sz="2400" b="1" u="sng" dirty="0">
                <a:latin typeface="Times New Roman" panose="02020603050405020304" pitchFamily="18" charset="0"/>
                <a:cs typeface="Times New Roman" panose="02020603050405020304" pitchFamily="18" charset="0"/>
              </a:rPr>
              <a:t>proclaiming to you the </a:t>
            </a:r>
            <a:r>
              <a:rPr lang="en-US" sz="2400" b="1" u="sng" dirty="0">
                <a:highlight>
                  <a:srgbClr val="FFFF00"/>
                </a:highlight>
                <a:latin typeface="Times New Roman" panose="02020603050405020304" pitchFamily="18" charset="0"/>
                <a:cs typeface="Times New Roman" panose="02020603050405020304" pitchFamily="18" charset="0"/>
              </a:rPr>
              <a:t>way of salvation </a:t>
            </a:r>
            <a:r>
              <a:rPr lang="en-US" sz="2400" dirty="0">
                <a:latin typeface="Times New Roman" panose="02020603050405020304" pitchFamily="18" charset="0"/>
                <a:cs typeface="Times New Roman" panose="02020603050405020304" pitchFamily="18" charset="0"/>
              </a:rPr>
              <a:t>(G</a:t>
            </a:r>
            <a:r>
              <a:rPr lang="en-US" sz="2400" u="sng" dirty="0">
                <a:latin typeface="Times New Roman" panose="02020603050405020304" pitchFamily="18" charset="0"/>
                <a:cs typeface="Times New Roman" panose="02020603050405020304" pitchFamily="18" charset="0"/>
              </a:rPr>
              <a:t>od’s hidden mystery now revealed)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Again, Paul states both </a:t>
            </a:r>
            <a:r>
              <a:rPr lang="en-US" sz="2400" b="1" u="sng" dirty="0">
                <a:latin typeface="Times New Roman" panose="02020603050405020304" pitchFamily="18" charset="0"/>
                <a:cs typeface="Times New Roman" panose="02020603050405020304" pitchFamily="18" charset="0"/>
              </a:rPr>
              <a:t>he and the saints </a:t>
            </a:r>
            <a:r>
              <a:rPr lang="en-US" sz="2400" dirty="0">
                <a:latin typeface="Times New Roman" panose="02020603050405020304" pitchFamily="18" charset="0"/>
                <a:cs typeface="Times New Roman" panose="02020603050405020304" pitchFamily="18" charset="0"/>
              </a:rPr>
              <a:t>in the church are </a:t>
            </a:r>
            <a:r>
              <a:rPr lang="en-US" sz="2400" b="1" u="sng" dirty="0">
                <a:latin typeface="Times New Roman" panose="02020603050405020304" pitchFamily="18" charset="0"/>
                <a:cs typeface="Times New Roman" panose="02020603050405020304" pitchFamily="18" charset="0"/>
              </a:rPr>
              <a:t>servants and stewards </a:t>
            </a:r>
            <a:r>
              <a:rPr lang="en-US" sz="2400" dirty="0">
                <a:latin typeface="Times New Roman" panose="02020603050405020304" pitchFamily="18" charset="0"/>
                <a:cs typeface="Times New Roman" panose="02020603050405020304" pitchFamily="18" charset="0"/>
              </a:rPr>
              <a:t>of God’s mysteries</a:t>
            </a:r>
          </a:p>
          <a:p>
            <a:endParaRPr lang="en-US" sz="2400" dirty="0">
              <a:latin typeface="Times New Roman" panose="02020603050405020304" pitchFamily="18" charset="0"/>
              <a:cs typeface="Times New Roman" panose="02020603050405020304" pitchFamily="18" charset="0"/>
            </a:endParaRPr>
          </a:p>
          <a:p>
            <a:r>
              <a:rPr lang="en-US" sz="2400" b="1" u="sng" dirty="0">
                <a:latin typeface="Times New Roman" panose="02020603050405020304" pitchFamily="18" charset="0"/>
                <a:cs typeface="Times New Roman" panose="02020603050405020304" pitchFamily="18" charset="0"/>
              </a:rPr>
              <a:t>Stewardship </a:t>
            </a:r>
            <a:r>
              <a:rPr lang="en-US" sz="2400" dirty="0">
                <a:latin typeface="Times New Roman" panose="02020603050405020304" pitchFamily="18" charset="0"/>
                <a:cs typeface="Times New Roman" panose="02020603050405020304" pitchFamily="18" charset="0"/>
              </a:rPr>
              <a:t>of God’s Word (care and administration of the mysteries of God) is </a:t>
            </a:r>
            <a:r>
              <a:rPr lang="en-US" sz="2400" b="1" u="sng" dirty="0">
                <a:latin typeface="Times New Roman" panose="02020603050405020304" pitchFamily="18" charset="0"/>
                <a:cs typeface="Times New Roman" panose="02020603050405020304" pitchFamily="18" charset="0"/>
              </a:rPr>
              <a:t>fulfilled</a:t>
            </a:r>
            <a:r>
              <a:rPr lang="en-US" sz="2400" dirty="0">
                <a:latin typeface="Times New Roman" panose="02020603050405020304" pitchFamily="18" charset="0"/>
                <a:cs typeface="Times New Roman" panose="02020603050405020304" pitchFamily="18" charset="0"/>
              </a:rPr>
              <a:t> in proclaiming the </a:t>
            </a:r>
            <a:r>
              <a:rPr lang="en-US" sz="2400" b="1" u="sng" dirty="0">
                <a:latin typeface="Times New Roman" panose="02020603050405020304" pitchFamily="18" charset="0"/>
                <a:cs typeface="Times New Roman" panose="02020603050405020304" pitchFamily="18" charset="0"/>
              </a:rPr>
              <a:t>way of salvation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i.e</a:t>
            </a:r>
            <a:r>
              <a:rPr lang="en-US" sz="2400" dirty="0">
                <a:latin typeface="Times New Roman" panose="02020603050405020304" pitchFamily="18" charset="0"/>
                <a:cs typeface="Times New Roman" panose="02020603050405020304" pitchFamily="18" charset="0"/>
              </a:rPr>
              <a:t>, the gospel message</a:t>
            </a:r>
          </a:p>
          <a:p>
            <a:endParaRPr lang="en-US" sz="2000" dirty="0">
              <a:latin typeface="Times New Roman" panose="02020603050405020304" pitchFamily="18" charset="0"/>
              <a:cs typeface="Times New Roman" panose="02020603050405020304" pitchFamily="18" charset="0"/>
            </a:endParaRPr>
          </a:p>
        </p:txBody>
      </p:sp>
      <p:cxnSp>
        <p:nvCxnSpPr>
          <p:cNvPr id="4" name="Straight Arrow Connector 3">
            <a:extLst>
              <a:ext uri="{FF2B5EF4-FFF2-40B4-BE49-F238E27FC236}">
                <a16:creationId xmlns:a16="http://schemas.microsoft.com/office/drawing/2014/main" id="{1E060B6A-CE05-129F-C3B0-438B406550AC}"/>
              </a:ext>
            </a:extLst>
          </p:cNvPr>
          <p:cNvCxnSpPr>
            <a:cxnSpLocks/>
          </p:cNvCxnSpPr>
          <p:nvPr/>
        </p:nvCxnSpPr>
        <p:spPr>
          <a:xfrm flipH="1">
            <a:off x="5351929" y="2171700"/>
            <a:ext cx="378013" cy="1257300"/>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A9C1F25-F691-8A3C-B904-74569A5071A0}"/>
              </a:ext>
            </a:extLst>
          </p:cNvPr>
          <p:cNvCxnSpPr>
            <a:cxnSpLocks/>
          </p:cNvCxnSpPr>
          <p:nvPr/>
        </p:nvCxnSpPr>
        <p:spPr>
          <a:xfrm>
            <a:off x="1503829" y="2335160"/>
            <a:ext cx="0" cy="709056"/>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42E57ED-A9D6-BAB0-349F-5270A47DFCE6}"/>
              </a:ext>
            </a:extLst>
          </p:cNvPr>
          <p:cNvCxnSpPr>
            <a:cxnSpLocks/>
          </p:cNvCxnSpPr>
          <p:nvPr/>
        </p:nvCxnSpPr>
        <p:spPr>
          <a:xfrm flipH="1">
            <a:off x="2366682" y="2335160"/>
            <a:ext cx="1573306" cy="656811"/>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B24FAF6-7CA0-3468-6CBA-B421ACDFDABF}"/>
              </a:ext>
            </a:extLst>
          </p:cNvPr>
          <p:cNvCxnSpPr>
            <a:cxnSpLocks/>
          </p:cNvCxnSpPr>
          <p:nvPr/>
        </p:nvCxnSpPr>
        <p:spPr>
          <a:xfrm flipH="1">
            <a:off x="4612341" y="1949824"/>
            <a:ext cx="510988" cy="2265829"/>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3659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51147"/>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974542"/>
            <a:ext cx="10975227" cy="5632311"/>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Matthew 28:19-20 </a:t>
            </a:r>
            <a:r>
              <a:rPr lang="en-US" sz="2400" dirty="0">
                <a:latin typeface="Times New Roman" panose="02020603050405020304" pitchFamily="18" charset="0"/>
                <a:cs typeface="Times New Roman" panose="02020603050405020304" pitchFamily="18" charset="0"/>
              </a:rPr>
              <a:t> "Go therefore and </a:t>
            </a:r>
            <a:r>
              <a:rPr lang="en-US" sz="2400" b="1" u="sng" dirty="0">
                <a:highlight>
                  <a:srgbClr val="FFFF00"/>
                </a:highlight>
                <a:latin typeface="Times New Roman" panose="02020603050405020304" pitchFamily="18" charset="0"/>
                <a:cs typeface="Times New Roman" panose="02020603050405020304" pitchFamily="18" charset="0"/>
              </a:rPr>
              <a:t>make disciples </a:t>
            </a:r>
            <a:r>
              <a:rPr lang="en-US" sz="2400" b="1" u="sng" dirty="0">
                <a:latin typeface="Times New Roman" panose="02020603050405020304" pitchFamily="18" charset="0"/>
                <a:cs typeface="Times New Roman" panose="02020603050405020304" pitchFamily="18" charset="0"/>
              </a:rPr>
              <a:t>of all the nations</a:t>
            </a:r>
            <a:r>
              <a:rPr lang="en-US" sz="2400" dirty="0">
                <a:latin typeface="Times New Roman" panose="02020603050405020304" pitchFamily="18" charset="0"/>
                <a:cs typeface="Times New Roman" panose="02020603050405020304" pitchFamily="18" charset="0"/>
              </a:rPr>
              <a:t>, baptizing them in the name of the Father and the Son and the Holy Spirit,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teaching </a:t>
            </a:r>
            <a:r>
              <a:rPr lang="en-US" sz="2400" b="1" u="sng" dirty="0">
                <a:latin typeface="Times New Roman" panose="02020603050405020304" pitchFamily="18" charset="0"/>
                <a:cs typeface="Times New Roman" panose="02020603050405020304" pitchFamily="18" charset="0"/>
              </a:rPr>
              <a:t>them to observe </a:t>
            </a:r>
            <a:r>
              <a:rPr lang="en-US" sz="2400" b="1" u="sng" dirty="0">
                <a:highlight>
                  <a:srgbClr val="FFFF00"/>
                </a:highlight>
                <a:latin typeface="Times New Roman" panose="02020603050405020304" pitchFamily="18" charset="0"/>
                <a:cs typeface="Times New Roman" panose="02020603050405020304" pitchFamily="18" charset="0"/>
              </a:rPr>
              <a:t>all that I commanded </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Timothy 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things which you have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heard from me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(gospel message – revealed mystery of </a:t>
            </a:r>
            <a:r>
              <a:rPr lang="en-US" sz="2400" dirty="0">
                <a:latin typeface="Times New Roman" panose="02020603050405020304" pitchFamily="18" charset="0"/>
                <a:ea typeface="Calibri" panose="020F0502020204030204" pitchFamily="34" charset="0"/>
                <a:cs typeface="Times New Roman" panose="02020603050405020304" pitchFamily="18" charset="0"/>
              </a:rPr>
              <a:t>God) in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presence of many witnesses,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entrust</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these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faithful men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who will be able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 others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Paul </a:t>
            </a:r>
            <a:r>
              <a:rPr lang="en-US" sz="2400" dirty="0">
                <a:latin typeface="Times New Roman" panose="02020603050405020304" pitchFamily="18" charset="0"/>
                <a:ea typeface="Calibri" panose="020F0502020204030204" pitchFamily="34" charset="0"/>
                <a:cs typeface="Times New Roman" panose="02020603050405020304" pitchFamily="18" charset="0"/>
              </a:rPr>
              <a:t>was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servant</a:t>
            </a:r>
            <a:r>
              <a:rPr lang="en-US" sz="2400" u="sng"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of Christ and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steward</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mysteries of God – the gospel</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Paul revealed that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saints</a:t>
            </a:r>
            <a:r>
              <a:rPr lang="en-US" sz="2400" dirty="0">
                <a:latin typeface="Times New Roman" panose="02020603050405020304" pitchFamily="18" charset="0"/>
                <a:ea typeface="Calibri" panose="020F0502020204030204" pitchFamily="34" charset="0"/>
                <a:cs typeface="Times New Roman" panose="02020603050405020304" pitchFamily="18" charset="0"/>
              </a:rPr>
              <a:t> are also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servants of God </a:t>
            </a:r>
            <a:r>
              <a:rPr lang="en-US" sz="2400" dirty="0">
                <a:latin typeface="Times New Roman" panose="02020603050405020304" pitchFamily="18" charset="0"/>
                <a:ea typeface="Calibri" panose="020F0502020204030204" pitchFamily="34" charset="0"/>
                <a:cs typeface="Times New Roman" panose="02020603050405020304" pitchFamily="18" charset="0"/>
              </a:rPr>
              <a:t>and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stewards of God’s word</a:t>
            </a:r>
          </a:p>
          <a:p>
            <a:pPr marL="342900" indent="-342900">
              <a:buFont typeface="Arial" panose="020B0604020202020204" pitchFamily="34" charset="0"/>
              <a:buChar char="•"/>
            </a:pPr>
            <a:r>
              <a:rPr lang="en-US" sz="2400" b="1" u="sng" dirty="0">
                <a:latin typeface="Times New Roman" panose="02020603050405020304" pitchFamily="18" charset="0"/>
                <a:ea typeface="Calibri" panose="020F0502020204030204" pitchFamily="34" charset="0"/>
                <a:cs typeface="Times New Roman" panose="02020603050405020304" pitchFamily="18" charset="0"/>
              </a:rPr>
              <a:t>Stewardship</a:t>
            </a:r>
            <a:r>
              <a:rPr lang="en-US" sz="2400" dirty="0">
                <a:latin typeface="Times New Roman" panose="02020603050405020304" pitchFamily="18" charset="0"/>
                <a:ea typeface="Calibri" panose="020F0502020204030204" pitchFamily="34" charset="0"/>
                <a:cs typeface="Times New Roman" panose="02020603050405020304" pitchFamily="18" charset="0"/>
              </a:rPr>
              <a:t> of God’s word – as commanded by God - is fulfilled in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caring for </a:t>
            </a:r>
            <a:r>
              <a:rPr lang="en-US" sz="2400" dirty="0">
                <a:latin typeface="Times New Roman" panose="02020603050405020304" pitchFamily="18" charset="0"/>
                <a:ea typeface="Calibri" panose="020F0502020204030204" pitchFamily="34" charset="0"/>
                <a:cs typeface="Times New Roman" panose="02020603050405020304" pitchFamily="18" charset="0"/>
              </a:rPr>
              <a:t>and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preaching God’s word</a:t>
            </a:r>
            <a:r>
              <a:rPr lang="en-US" sz="2400" dirty="0">
                <a:latin typeface="Times New Roman" panose="02020603050405020304" pitchFamily="18" charset="0"/>
                <a:ea typeface="Calibri" panose="020F0502020204030204" pitchFamily="34" charset="0"/>
                <a:cs typeface="Times New Roman" panose="02020603050405020304" pitchFamily="18" charset="0"/>
              </a:rPr>
              <a:t> to other men</a:t>
            </a: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In this way, the mysteries of God handed down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generation to generation</a:t>
            </a:r>
          </a:p>
          <a:p>
            <a:endParaRPr lang="en-US" sz="2400" dirty="0">
              <a:solidFill>
                <a:srgbClr val="363636"/>
              </a:solidFill>
              <a:latin typeface="Times New Roman" panose="02020603050405020304" pitchFamily="18" charset="0"/>
              <a:cs typeface="Times New Roman" panose="02020603050405020304" pitchFamily="18" charset="0"/>
            </a:endParaRPr>
          </a:p>
          <a:p>
            <a:r>
              <a:rPr lang="en-US" sz="2400" dirty="0">
                <a:solidFill>
                  <a:srgbClr val="363636"/>
                </a:solidFill>
                <a:latin typeface="Times New Roman" panose="02020603050405020304" pitchFamily="18" charset="0"/>
                <a:cs typeface="Times New Roman" panose="02020603050405020304" pitchFamily="18" charset="0"/>
              </a:rPr>
              <a:t>S</a:t>
            </a:r>
            <a:r>
              <a:rPr lang="en-US" sz="2400" b="0" i="0" dirty="0">
                <a:solidFill>
                  <a:srgbClr val="363636"/>
                </a:solidFill>
                <a:effectLst/>
                <a:latin typeface="Times New Roman" panose="02020603050405020304" pitchFamily="18" charset="0"/>
                <a:cs typeface="Times New Roman" panose="02020603050405020304" pitchFamily="18" charset="0"/>
              </a:rPr>
              <a:t>taggering truth. God has </a:t>
            </a:r>
            <a:r>
              <a:rPr lang="en-US" sz="2400" b="1" i="0" u="sng" dirty="0">
                <a:solidFill>
                  <a:srgbClr val="363636"/>
                </a:solidFill>
                <a:effectLst/>
                <a:latin typeface="Times New Roman" panose="02020603050405020304" pitchFamily="18" charset="0"/>
                <a:cs typeface="Times New Roman" panose="02020603050405020304" pitchFamily="18" charset="0"/>
              </a:rPr>
              <a:t>entrusted His gospel mystery </a:t>
            </a:r>
            <a:r>
              <a:rPr lang="en-US" sz="2400" b="0" i="0" dirty="0">
                <a:solidFill>
                  <a:srgbClr val="363636"/>
                </a:solidFill>
                <a:effectLst/>
                <a:latin typeface="Times New Roman" panose="02020603050405020304" pitchFamily="18" charset="0"/>
                <a:cs typeface="Times New Roman" panose="02020603050405020304" pitchFamily="18" charset="0"/>
              </a:rPr>
              <a:t>to our </a:t>
            </a:r>
            <a:r>
              <a:rPr lang="en-US" sz="2400" b="1" i="0" u="sng" dirty="0">
                <a:solidFill>
                  <a:srgbClr val="363636"/>
                </a:solidFill>
                <a:effectLst/>
                <a:latin typeface="Times New Roman" panose="02020603050405020304" pitchFamily="18" charset="0"/>
                <a:cs typeface="Times New Roman" panose="02020603050405020304" pitchFamily="18" charset="0"/>
              </a:rPr>
              <a:t>stewardship</a:t>
            </a:r>
            <a:r>
              <a:rPr lang="en-US" sz="2400" b="0" i="0" dirty="0">
                <a:solidFill>
                  <a:srgbClr val="363636"/>
                </a:solidFill>
                <a:effectLst/>
                <a:latin typeface="Times New Roman" panose="02020603050405020304" pitchFamily="18" charset="0"/>
                <a:cs typeface="Times New Roman" panose="02020603050405020304" pitchFamily="18" charset="0"/>
              </a:rPr>
              <a:t>.</a:t>
            </a: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31755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708" y="1514802"/>
            <a:ext cx="10975227" cy="4339650"/>
          </a:xfrm>
          <a:prstGeom prst="rect">
            <a:avLst/>
          </a:prstGeom>
          <a:noFill/>
        </p:spPr>
        <p:txBody>
          <a:bodyPr wrap="square">
            <a:spAutoFit/>
          </a:bodyPr>
          <a:lstStyle/>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Timothy 3:15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household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which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church of the living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pillar and support of the truth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b="1" i="0" dirty="0">
                <a:solidFill>
                  <a:srgbClr val="081C2A"/>
                </a:solidFill>
                <a:effectLst/>
                <a:latin typeface="Times New Roman" panose="02020603050405020304" pitchFamily="18" charset="0"/>
                <a:cs typeface="Times New Roman" panose="02020603050405020304" pitchFamily="18" charset="0"/>
              </a:rPr>
              <a:t>Pillar:</a:t>
            </a:r>
            <a:r>
              <a:rPr lang="en-US" sz="2400" b="0" i="0" dirty="0">
                <a:solidFill>
                  <a:srgbClr val="081C2A"/>
                </a:solidFill>
                <a:effectLst/>
                <a:latin typeface="Times New Roman" panose="02020603050405020304" pitchFamily="18" charset="0"/>
                <a:cs typeface="Times New Roman" panose="02020603050405020304" pitchFamily="18" charset="0"/>
              </a:rPr>
              <a:t> Greek word </a:t>
            </a:r>
            <a:r>
              <a:rPr lang="en-US" sz="2400" b="1" i="1" dirty="0" err="1">
                <a:solidFill>
                  <a:srgbClr val="081C2A"/>
                </a:solidFill>
                <a:effectLst/>
                <a:latin typeface="Times New Roman" panose="02020603050405020304" pitchFamily="18" charset="0"/>
                <a:cs typeface="Times New Roman" panose="02020603050405020304" pitchFamily="18" charset="0"/>
              </a:rPr>
              <a:t>stulos</a:t>
            </a:r>
            <a:r>
              <a:rPr lang="en-US" sz="2400" b="0" i="0" dirty="0">
                <a:solidFill>
                  <a:srgbClr val="081C2A"/>
                </a:solidFill>
                <a:effectLst/>
                <a:latin typeface="Times New Roman" panose="02020603050405020304" pitchFamily="18" charset="0"/>
                <a:cs typeface="Times New Roman" panose="02020603050405020304" pitchFamily="18" charset="0"/>
              </a:rPr>
              <a:t> indicating the critical </a:t>
            </a:r>
            <a:r>
              <a:rPr lang="en-US" sz="2400" b="1" i="0" dirty="0">
                <a:solidFill>
                  <a:srgbClr val="081C2A"/>
                </a:solidFill>
                <a:effectLst/>
                <a:latin typeface="Times New Roman" panose="02020603050405020304" pitchFamily="18" charset="0"/>
                <a:cs typeface="Times New Roman" panose="02020603050405020304" pitchFamily="18" charset="0"/>
              </a:rPr>
              <a:t>support</a:t>
            </a:r>
            <a:r>
              <a:rPr lang="en-US" sz="2400" b="0" i="0" dirty="0">
                <a:solidFill>
                  <a:srgbClr val="081C2A"/>
                </a:solidFill>
                <a:effectLst/>
                <a:latin typeface="Times New Roman" panose="02020603050405020304" pitchFamily="18" charset="0"/>
                <a:cs typeface="Times New Roman" panose="02020603050405020304" pitchFamily="18" charset="0"/>
              </a:rPr>
              <a:t> that holds up the building</a:t>
            </a:r>
          </a:p>
          <a:p>
            <a:endParaRPr lang="en-US" sz="2400" b="0" i="0" dirty="0">
              <a:solidFill>
                <a:srgbClr val="081C2A"/>
              </a:solidFill>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Support:</a:t>
            </a:r>
            <a:r>
              <a:rPr lang="en-US" sz="2400" dirty="0">
                <a:solidFill>
                  <a:srgbClr val="081C2A"/>
                </a:solidFill>
                <a:latin typeface="Times New Roman" panose="02020603050405020304" pitchFamily="18" charset="0"/>
                <a:cs typeface="Times New Roman" panose="02020603050405020304" pitchFamily="18" charset="0"/>
              </a:rPr>
              <a:t> Greek word </a:t>
            </a:r>
            <a:r>
              <a:rPr lang="en-US" sz="2400" b="1" i="1" dirty="0" err="1">
                <a:solidFill>
                  <a:srgbClr val="081C2A"/>
                </a:solidFill>
                <a:effectLst/>
                <a:latin typeface="Times New Roman" panose="02020603050405020304" pitchFamily="18" charset="0"/>
                <a:cs typeface="Times New Roman" panose="02020603050405020304" pitchFamily="18" charset="0"/>
              </a:rPr>
              <a:t>hedraioma</a:t>
            </a:r>
            <a:r>
              <a:rPr lang="en-US" sz="2400" b="0" i="1" dirty="0">
                <a:solidFill>
                  <a:srgbClr val="081C2A"/>
                </a:solidFill>
                <a:effectLst/>
                <a:latin typeface="Times New Roman" panose="02020603050405020304" pitchFamily="18" charset="0"/>
                <a:cs typeface="Times New Roman" panose="02020603050405020304" pitchFamily="18" charset="0"/>
              </a:rPr>
              <a:t> </a:t>
            </a:r>
            <a:r>
              <a:rPr lang="en-US" sz="2400" b="0" dirty="0">
                <a:solidFill>
                  <a:srgbClr val="081C2A"/>
                </a:solidFill>
                <a:effectLst/>
                <a:latin typeface="Times New Roman" panose="02020603050405020304" pitchFamily="18" charset="0"/>
                <a:cs typeface="Times New Roman" panose="02020603050405020304" pitchFamily="18" charset="0"/>
              </a:rPr>
              <a:t>likewise meaning </a:t>
            </a:r>
            <a:r>
              <a:rPr lang="en-US" sz="2400" b="0" i="0" dirty="0">
                <a:solidFill>
                  <a:srgbClr val="081C2A"/>
                </a:solidFill>
                <a:effectLst/>
                <a:latin typeface="Times New Roman" panose="02020603050405020304" pitchFamily="18" charset="0"/>
                <a:cs typeface="Times New Roman" panose="02020603050405020304" pitchFamily="18" charset="0"/>
              </a:rPr>
              <a:t>“</a:t>
            </a:r>
            <a:r>
              <a:rPr lang="en-US" sz="2400" b="1" i="0" dirty="0">
                <a:solidFill>
                  <a:srgbClr val="081C2A"/>
                </a:solidFill>
                <a:effectLst/>
                <a:latin typeface="Times New Roman" panose="02020603050405020304" pitchFamily="18" charset="0"/>
                <a:cs typeface="Times New Roman" panose="02020603050405020304" pitchFamily="18" charset="0"/>
              </a:rPr>
              <a:t>prop or support</a:t>
            </a:r>
            <a:r>
              <a:rPr lang="en-US" sz="2400" b="0" i="0" dirty="0">
                <a:solidFill>
                  <a:srgbClr val="081C2A"/>
                </a:solidFill>
                <a:effectLst/>
                <a:latin typeface="Times New Roman" panose="02020603050405020304" pitchFamily="18" charset="0"/>
                <a:cs typeface="Times New Roman" panose="02020603050405020304" pitchFamily="18" charset="0"/>
              </a:rPr>
              <a:t>” from the root </a:t>
            </a:r>
            <a:r>
              <a:rPr lang="en-US" sz="2400" dirty="0">
                <a:solidFill>
                  <a:srgbClr val="081C2A"/>
                </a:solidFill>
                <a:latin typeface="Times New Roman" panose="02020603050405020304" pitchFamily="18" charset="0"/>
                <a:cs typeface="Times New Roman" panose="02020603050405020304" pitchFamily="18" charset="0"/>
              </a:rPr>
              <a:t>Greek word meaning steadfast suggesting foundation (NIV) or ground (NKJV, KJV).</a:t>
            </a:r>
          </a:p>
          <a:p>
            <a:endParaRPr lang="en-US" sz="2400" dirty="0">
              <a:solidFill>
                <a:srgbClr val="081C2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0" i="0" dirty="0">
                <a:solidFill>
                  <a:srgbClr val="081C2A"/>
                </a:solidFill>
                <a:effectLst/>
                <a:latin typeface="Times New Roman" panose="02020603050405020304" pitchFamily="18" charset="0"/>
                <a:cs typeface="Times New Roman" panose="02020603050405020304" pitchFamily="18" charset="0"/>
              </a:rPr>
              <a:t>Together they carry the sense of the church being a </a:t>
            </a:r>
            <a:r>
              <a:rPr lang="en-US" sz="2400" dirty="0">
                <a:solidFill>
                  <a:srgbClr val="081C2A"/>
                </a:solidFill>
                <a:latin typeface="Times New Roman" panose="02020603050405020304" pitchFamily="18" charset="0"/>
                <a:cs typeface="Times New Roman" panose="02020603050405020304" pitchFamily="18" charset="0"/>
              </a:rPr>
              <a:t>safe</a:t>
            </a:r>
            <a:r>
              <a:rPr lang="en-US" sz="2400" b="0" i="0" dirty="0">
                <a:solidFill>
                  <a:srgbClr val="081C2A"/>
                </a:solidFill>
                <a:effectLst/>
                <a:latin typeface="Times New Roman" panose="02020603050405020304" pitchFamily="18" charset="0"/>
                <a:cs typeface="Times New Roman" panose="02020603050405020304" pitchFamily="18" charset="0"/>
              </a:rPr>
              <a:t> and strong repository structure that protects and holds firm God’s word in the world.</a:t>
            </a:r>
          </a:p>
          <a:p>
            <a:endPar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817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708" y="1514802"/>
            <a:ext cx="10975227" cy="4708981"/>
          </a:xfrm>
          <a:prstGeom prst="rect">
            <a:avLst/>
          </a:prstGeom>
          <a:noFill/>
        </p:spPr>
        <p:txBody>
          <a:bodyPr wrap="square">
            <a:spAutoFit/>
          </a:bodyPr>
          <a:lstStyle/>
          <a:p>
            <a:endPar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The church is not the source of truth – the word of God comes from God. 2 Timothy 3:16</a:t>
            </a:r>
          </a:p>
          <a:p>
            <a:endPar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As the pillar and support of the truth, the </a:t>
            </a:r>
            <a:r>
              <a:rPr lang="en-US" sz="2000" b="0" i="0" dirty="0">
                <a:solidFill>
                  <a:srgbClr val="081C2A"/>
                </a:solidFill>
                <a:effectLst/>
                <a:latin typeface="Times New Roman" panose="02020603050405020304" pitchFamily="18" charset="0"/>
                <a:cs typeface="Times New Roman" panose="02020603050405020304" pitchFamily="18" charset="0"/>
              </a:rPr>
              <a:t>church’s </a:t>
            </a:r>
            <a:r>
              <a:rPr lang="en-US" sz="2000" dirty="0">
                <a:solidFill>
                  <a:srgbClr val="081C2A"/>
                </a:solidFill>
                <a:latin typeface="Times New Roman" panose="02020603050405020304" pitchFamily="18" charset="0"/>
                <a:cs typeface="Times New Roman" panose="02020603050405020304" pitchFamily="18" charset="0"/>
              </a:rPr>
              <a:t>stewardship responsibilities are the same as those of its saints - </a:t>
            </a:r>
            <a:r>
              <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protect and faithfully uphold sound doctrine and to teach faithful men God’s word</a:t>
            </a:r>
            <a:endParaRPr lang="en-US" sz="2000" dirty="0">
              <a:solidFill>
                <a:srgbClr val="081C2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Afterall, the church is comprised of the saints (living stones) who are servants and stewards of the truth - God’s word. </a:t>
            </a:r>
          </a:p>
          <a:p>
            <a:pPr marL="342900" indent="-342900">
              <a:buFont typeface="Arial" panose="020B0604020202020204" pitchFamily="34" charset="0"/>
              <a:buChar char="•"/>
            </a:pPr>
            <a:endPar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However, the church’s stewardship responsibilities are fulfilled in a different but complimentary way </a:t>
            </a:r>
          </a:p>
          <a:p>
            <a:pPr marL="800100" lvl="1" indent="-342900">
              <a:buFont typeface="Arial" panose="020B0604020202020204" pitchFamily="34" charset="0"/>
              <a:buChar char="•"/>
            </a:pPr>
            <a:r>
              <a:rPr lang="en-US" sz="2000" dirty="0">
                <a:solidFill>
                  <a:srgbClr val="081C2A"/>
                </a:solidFill>
                <a:latin typeface="Times New Roman" panose="02020603050405020304" pitchFamily="18" charset="0"/>
                <a:cs typeface="Times New Roman" panose="02020603050405020304" pitchFamily="18" charset="0"/>
              </a:rPr>
              <a:t>A specific Church organization in which</a:t>
            </a:r>
          </a:p>
          <a:p>
            <a:pPr marL="800100" lvl="1" indent="-342900">
              <a:buFont typeface="Arial" panose="020B0604020202020204" pitchFamily="34" charset="0"/>
              <a:buChar char="•"/>
            </a:pPr>
            <a:r>
              <a:rPr lang="en-US" sz="2000" dirty="0">
                <a:solidFill>
                  <a:srgbClr val="081C2A"/>
                </a:solidFill>
                <a:latin typeface="Times New Roman" panose="02020603050405020304" pitchFamily="18" charset="0"/>
                <a:cs typeface="Times New Roman" panose="02020603050405020304" pitchFamily="18" charset="0"/>
              </a:rPr>
              <a:t>Specific assignment of responsibilities and duties: Elders, deacons, teachers, members</a:t>
            </a:r>
          </a:p>
          <a:p>
            <a:pPr marL="800100" lvl="1" indent="-342900">
              <a:buFont typeface="Arial" panose="020B0604020202020204" pitchFamily="34" charset="0"/>
              <a:buChar char="•"/>
            </a:pPr>
            <a:r>
              <a:rPr lang="en-US" sz="2000" dirty="0">
                <a:solidFill>
                  <a:srgbClr val="081C2A"/>
                </a:solidFill>
                <a:latin typeface="Times New Roman" panose="02020603050405020304" pitchFamily="18" charset="0"/>
                <a:cs typeface="Times New Roman" panose="02020603050405020304" pitchFamily="18" charset="0"/>
              </a:rPr>
              <a:t>Specific works and worship practices are to be performed</a:t>
            </a:r>
          </a:p>
          <a:p>
            <a:pPr marL="1257300" lvl="2" indent="-342900">
              <a:buFont typeface="Arial" panose="020B0604020202020204" pitchFamily="34" charset="0"/>
              <a:buChar char="•"/>
            </a:pPr>
            <a:r>
              <a:rPr lang="en-US" sz="2000" dirty="0">
                <a:solidFill>
                  <a:srgbClr val="081C2A"/>
                </a:solidFill>
                <a:latin typeface="Times New Roman" panose="02020603050405020304" pitchFamily="18" charset="0"/>
                <a:cs typeface="Times New Roman" panose="02020603050405020304" pitchFamily="18" charset="0"/>
              </a:rPr>
              <a:t>Evangelization, preaching, teaching, </a:t>
            </a:r>
          </a:p>
          <a:p>
            <a:pPr marL="1257300" lvl="2" indent="-342900">
              <a:buFont typeface="Arial" panose="020B0604020202020204" pitchFamily="34" charset="0"/>
              <a:buChar char="•"/>
            </a:pPr>
            <a:r>
              <a:rPr lang="en-US" sz="2000" dirty="0">
                <a:solidFill>
                  <a:srgbClr val="081C2A"/>
                </a:solidFill>
                <a:latin typeface="Times New Roman" panose="02020603050405020304" pitchFamily="18" charset="0"/>
                <a:cs typeface="Times New Roman" panose="02020603050405020304" pitchFamily="18" charset="0"/>
              </a:rPr>
              <a:t>Discipline, prayer, singing, benevolence, collection in support of the work</a:t>
            </a:r>
          </a:p>
        </p:txBody>
      </p:sp>
    </p:spTree>
    <p:extLst>
      <p:ext uri="{BB962C8B-B14F-4D97-AF65-F5344CB8AC3E}">
        <p14:creationId xmlns:p14="http://schemas.microsoft.com/office/powerpoint/2010/main" val="5634648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Revelations of Mystery Named in Scripture</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25689"/>
            <a:ext cx="10874374" cy="4708981"/>
          </a:xfrm>
          <a:prstGeom prst="rect">
            <a:avLst/>
          </a:prstGeom>
          <a:noFill/>
        </p:spPr>
        <p:txBody>
          <a:bodyPr wrap="square">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scriptures speak of multiple specific revelations which essentially are, in their totality, the gospel or the word of God and Jesus Christ of whom the gospel reveals.</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Christ - Galatians 1:12; 1 Peter 1:7; 1 Peter 1:13</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gospel – Galatians 2:2</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Knowledge of Him – Ephesians 1:17</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Mystery of Christ – Ephesians 3:3</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Mystery of  “Christ in you” – Colossians 1:27</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Things to Come – Revelations 1:1</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376347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Revelations of Mystery Named in Scripture</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25689"/>
            <a:ext cx="10248900" cy="5324535"/>
          </a:xfrm>
          <a:prstGeom prst="rect">
            <a:avLst/>
          </a:prstGeom>
          <a:noFill/>
        </p:spPr>
        <p:txBody>
          <a:bodyPr wrap="square">
            <a:spAutoFit/>
          </a:bodyPr>
          <a:lstStyle/>
          <a:p>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Ultimately, Jesus Christ and the salvation that we have through His sacrifice is the great hidden mystery revealed to all men through the gospel of God’s word</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Luke 2:30-32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my eyes have seen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Your salvation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Which You have prepared in the presence of all peoples, </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20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LIGHT</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OF REVELATION</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 TO 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GENTILES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the glory of Your people Israel." </a:t>
            </a: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From Simeon’s song of praise upon holding the Christ child in the temple.  </a:t>
            </a:r>
          </a:p>
          <a:p>
            <a:pPr marL="285750" indent="-28575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Holy Spirit revealed to him he would see the Lord’s Christ before he died</a:t>
            </a:r>
          </a:p>
          <a:p>
            <a:pPr marL="285750" indent="-28575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Simeon is quoting from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Isaiah’s prophecy recorded at Isaiah 9:2</a:t>
            </a:r>
          </a:p>
          <a:p>
            <a:pPr marL="285750" indent="-28575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Simeon reveals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Jesus Christ Himself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(described as the word by John) is </a:t>
            </a:r>
            <a:r>
              <a:rPr lang="en-US" sz="2000" dirty="0">
                <a:latin typeface="Times New Roman" panose="02020603050405020304" pitchFamily="18" charset="0"/>
                <a:ea typeface="Calibri" panose="020F0502020204030204" pitchFamily="34" charset="0"/>
                <a:cs typeface="Times New Roman" panose="02020603050405020304" pitchFamily="18" charset="0"/>
              </a:rPr>
              <a:t>the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light of revelation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the gentiles – a people in darkness and blinded to God’s mystery of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salvation</a:t>
            </a:r>
          </a:p>
          <a:p>
            <a:endParaRPr lang="en-US" sz="2000" b="1" dirty="0"/>
          </a:p>
          <a:p>
            <a:pPr lvl="1"/>
            <a:r>
              <a:rPr lang="en-US" sz="2000" b="1" dirty="0">
                <a:latin typeface="Times New Roman" panose="02020603050405020304" pitchFamily="18" charset="0"/>
                <a:cs typeface="Times New Roman" panose="02020603050405020304" pitchFamily="18" charset="0"/>
              </a:rPr>
              <a:t>Isaiah 9:1-2 …</a:t>
            </a:r>
            <a:r>
              <a:rPr lang="en-US" sz="2000" dirty="0">
                <a:latin typeface="Times New Roman" panose="02020603050405020304" pitchFamily="18" charset="0"/>
                <a:cs typeface="Times New Roman" panose="02020603050405020304" pitchFamily="18" charset="0"/>
              </a:rPr>
              <a:t>Galilee of the Gentiles. </a:t>
            </a:r>
            <a:r>
              <a:rPr lang="en-US" sz="2000" baseline="30000" dirty="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 The people who </a:t>
            </a:r>
            <a:r>
              <a:rPr lang="en-US" sz="2000" b="1" dirty="0">
                <a:latin typeface="Times New Roman" panose="02020603050405020304" pitchFamily="18" charset="0"/>
                <a:cs typeface="Times New Roman" panose="02020603050405020304" pitchFamily="18" charset="0"/>
              </a:rPr>
              <a:t>walk in darkness </a:t>
            </a:r>
            <a:r>
              <a:rPr lang="en-US" sz="2000" dirty="0">
                <a:latin typeface="Times New Roman" panose="02020603050405020304" pitchFamily="18" charset="0"/>
                <a:cs typeface="Times New Roman" panose="02020603050405020304" pitchFamily="18" charset="0"/>
              </a:rPr>
              <a:t>Will see a </a:t>
            </a:r>
            <a:r>
              <a:rPr lang="en-US" sz="2000" b="1" dirty="0">
                <a:latin typeface="Times New Roman" panose="02020603050405020304" pitchFamily="18" charset="0"/>
                <a:cs typeface="Times New Roman" panose="02020603050405020304" pitchFamily="18" charset="0"/>
              </a:rPr>
              <a:t>great light</a:t>
            </a:r>
            <a:r>
              <a:rPr lang="en-US" sz="2000" dirty="0">
                <a:latin typeface="Times New Roman" panose="02020603050405020304" pitchFamily="18" charset="0"/>
                <a:cs typeface="Times New Roman" panose="02020603050405020304" pitchFamily="18" charset="0"/>
              </a:rPr>
              <a:t>; Those who live in a </a:t>
            </a:r>
            <a:r>
              <a:rPr lang="en-US" sz="2000" b="1" dirty="0">
                <a:latin typeface="Times New Roman" panose="02020603050405020304" pitchFamily="18" charset="0"/>
                <a:cs typeface="Times New Roman" panose="02020603050405020304" pitchFamily="18" charset="0"/>
              </a:rPr>
              <a:t>dark land</a:t>
            </a:r>
            <a:r>
              <a:rPr lang="en-US" sz="2000" dirty="0">
                <a:latin typeface="Times New Roman" panose="02020603050405020304" pitchFamily="18" charset="0"/>
                <a:cs typeface="Times New Roman" panose="02020603050405020304" pitchFamily="18" charset="0"/>
              </a:rPr>
              <a:t>, The </a:t>
            </a:r>
            <a:r>
              <a:rPr lang="en-US" sz="2000" b="1" dirty="0">
                <a:latin typeface="Times New Roman" panose="02020603050405020304" pitchFamily="18" charset="0"/>
                <a:cs typeface="Times New Roman" panose="02020603050405020304" pitchFamily="18" charset="0"/>
              </a:rPr>
              <a:t>light will shine on them</a:t>
            </a:r>
            <a:r>
              <a:rPr lang="en-US" sz="2000" dirty="0">
                <a:latin typeface="Times New Roman" panose="02020603050405020304" pitchFamily="18" charset="0"/>
                <a:cs typeface="Times New Roman" panose="02020603050405020304" pitchFamily="18" charset="0"/>
              </a:rPr>
              <a:t>. </a:t>
            </a:r>
          </a:p>
          <a:p>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48719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0975227" cy="4832092"/>
          </a:xfrm>
          <a:prstGeom prst="rect">
            <a:avLst/>
          </a:prstGeom>
          <a:noFill/>
        </p:spPr>
        <p:txBody>
          <a:bodyPr wrap="square">
            <a:spAutoFit/>
          </a:bodyPr>
          <a:lstStyle/>
          <a:p>
            <a:pPr marL="457200" marR="0" indent="-457200">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God first places us in this world where He hides spiritual truths from our senses.</a:t>
            </a:r>
          </a:p>
          <a:p>
            <a:pPr marL="457200" marR="0" indent="-457200">
              <a:spcBef>
                <a:spcPts val="0"/>
              </a:spcBef>
              <a:spcAft>
                <a:spcPts val="0"/>
              </a:spcAft>
              <a:buFont typeface="+mj-lt"/>
              <a:buAutoNum type="arabicPeriod"/>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These hidden spiritual realities are called mysteries – God’s secrets</a:t>
            </a:r>
          </a:p>
          <a:p>
            <a:pPr marL="457200" marR="0" indent="-457200">
              <a:spcBef>
                <a:spcPts val="0"/>
              </a:spcBef>
              <a:spcAft>
                <a:spcPts val="0"/>
              </a:spcAft>
              <a:buFont typeface="+mj-lt"/>
              <a:buAutoNum type="arabicPeriod"/>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reveals these mysteries to men only through His word confirmed by creation</a:t>
            </a:r>
          </a:p>
          <a:p>
            <a:pPr marL="457200" marR="0" indent="-457200">
              <a:spcBef>
                <a:spcPts val="0"/>
              </a:spcBef>
              <a:spcAft>
                <a:spcPts val="0"/>
              </a:spcAft>
              <a:buFont typeface="+mj-lt"/>
              <a:buAutoNum type="arabicPeriod"/>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God made His apostles and other inspired men His servants who served as stewards of His word (uphold, protect, and make known the gospel message)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80331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1228665" cy="4893647"/>
          </a:xfrm>
          <a:prstGeom prst="rect">
            <a:avLst/>
          </a:prstGeom>
          <a:noFill/>
        </p:spPr>
        <p:txBody>
          <a:bodyPr wrap="square">
            <a:spAutoFit/>
          </a:bodyPr>
          <a:lstStyle/>
          <a:p>
            <a:pPr marL="457200" marR="0" indent="-457200">
              <a:spcBef>
                <a:spcPts val="0"/>
              </a:spcBef>
              <a:spcAft>
                <a:spcPts val="0"/>
              </a:spcAft>
              <a:buFont typeface="+mj-lt"/>
              <a:buAutoNum type="arabicPeriod" startAt="5"/>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commanded His mysteries be revealed to the saints through the apostles preaching and teaching – church built to the foundation of the apostles teaching. Ephesians 2:20</a:t>
            </a:r>
          </a:p>
          <a:p>
            <a:pPr marL="457200" marR="0" indent="-457200">
              <a:spcBef>
                <a:spcPts val="0"/>
              </a:spcBef>
              <a:spcAft>
                <a:spcPts val="0"/>
              </a:spcAft>
              <a:buFont typeface="+mj-lt"/>
              <a:buAutoNum type="arabicPeriod" startAt="5"/>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5"/>
            </a:pPr>
            <a:r>
              <a:rPr lang="en-US" sz="2400" dirty="0">
                <a:latin typeface="Times New Roman" panose="02020603050405020304" pitchFamily="18" charset="0"/>
                <a:ea typeface="Calibri" panose="020F0502020204030204" pitchFamily="34" charset="0"/>
                <a:cs typeface="Times New Roman" panose="02020603050405020304" pitchFamily="18" charset="0"/>
              </a:rPr>
              <a:t>Purpose: Teach men to believe, obey, and be saved.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r>
              <a:rPr lang="en-US" sz="2400" dirty="0">
                <a:latin typeface="Times New Roman" panose="02020603050405020304" pitchFamily="18" charset="0"/>
                <a:ea typeface="Calibri" panose="020F0502020204030204" pitchFamily="34" charset="0"/>
                <a:cs typeface="Times New Roman" panose="02020603050405020304" pitchFamily="18" charset="0"/>
              </a:rPr>
              <a:t>Those who receive and obey the gospel message become the children of God who likewise become God’s servants - stewards of God’s mysteries – the gospel of Christ</a:t>
            </a:r>
          </a:p>
          <a:p>
            <a:pPr marL="457200" marR="0" indent="-457200">
              <a:spcBef>
                <a:spcPts val="0"/>
              </a:spcBef>
              <a:spcAft>
                <a:spcPts val="0"/>
              </a:spcAft>
              <a:buFont typeface="+mj-lt"/>
              <a:buAutoNum type="arabicPeriod" startAt="7"/>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dirty="0">
                <a:latin typeface="Times New Roman" panose="02020603050405020304" pitchFamily="18" charset="0"/>
                <a:ea typeface="Calibri" panose="020F0502020204030204" pitchFamily="34" charset="0"/>
                <a:cs typeface="Times New Roman" panose="02020603050405020304" pitchFamily="18" charset="0"/>
              </a:rPr>
              <a:t>individual saints and in the collective of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serve as stewards of God’s word to </a:t>
            </a:r>
            <a:r>
              <a:rPr lang="en-US" sz="2400" dirty="0">
                <a:latin typeface="Times New Roman" panose="02020603050405020304" pitchFamily="18" charset="0"/>
                <a:ea typeface="Calibri" panose="020F0502020204030204" pitchFamily="34" charset="0"/>
                <a:cs typeface="Times New Roman" panose="02020603050405020304" pitchFamily="18" charset="0"/>
              </a:rPr>
              <a:t>uphold, protect, and make known the gospel message</a:t>
            </a:r>
          </a:p>
          <a:p>
            <a:pPr marL="457200" marR="0" indent="-457200">
              <a:spcBef>
                <a:spcPts val="0"/>
              </a:spcBef>
              <a:spcAft>
                <a:spcPts val="0"/>
              </a:spcAft>
              <a:buFont typeface="+mj-lt"/>
              <a:buAutoNum type="arabicPeriod" startAt="7"/>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r>
              <a:rPr lang="en-US" sz="2400" dirty="0">
                <a:latin typeface="Times New Roman" panose="02020603050405020304" pitchFamily="18" charset="0"/>
                <a:ea typeface="Calibri" panose="020F0502020204030204" pitchFamily="34" charset="0"/>
                <a:cs typeface="Times New Roman" panose="02020603050405020304" pitchFamily="18" charset="0"/>
              </a:rPr>
              <a:t>In this way God’s word is handed down from generation to generation. Faith to Faith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5239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Before Time Began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323987"/>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It was then – Before Time – Before Earth – Before Man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 formed His desire to bring Other Sons into Glory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Promised His Sons the Gift of Eternal Life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Established His Predetermined Plan on How to Bestow His Gift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Set into Motion the building of His church</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45578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0975227" cy="5262979"/>
          </a:xfrm>
          <a:prstGeom prst="rect">
            <a:avLst/>
          </a:prstGeom>
          <a:noFill/>
        </p:spPr>
        <p:txBody>
          <a:bodyPr wrap="square">
            <a:spAutoFit/>
          </a:bodyPr>
          <a:lstStyle/>
          <a:p>
            <a:pPr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it is one thing to hear God’s word and the revelation of His mysteries</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It’s quite another for men to believe </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brings us to the subject of</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gn="ctr">
              <a:spcBef>
                <a:spcPts val="0"/>
              </a:spcBef>
              <a:spcAft>
                <a:spcPts val="0"/>
              </a:spcAft>
            </a:pP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FAITH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Remember, we are pursuing these spiritual principles to understand why God places us into the this fallen world rather than just make us perfect </a:t>
            </a:r>
            <a:r>
              <a:rPr lang="en-US" sz="2400">
                <a:latin typeface="Times New Roman" panose="02020603050405020304" pitchFamily="18" charset="0"/>
                <a:ea typeface="Calibri" panose="020F0502020204030204" pitchFamily="34" charset="0"/>
                <a:cs typeface="Times New Roman" panose="02020603050405020304" pitchFamily="18" charset="0"/>
              </a:rPr>
              <a:t>in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30846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0975227" cy="5262979"/>
          </a:xfrm>
          <a:prstGeom prst="rect">
            <a:avLst/>
          </a:prstGeom>
          <a:noFill/>
        </p:spPr>
        <p:txBody>
          <a:bodyPr wrap="square">
            <a:spAutoFit/>
          </a:bodyPr>
          <a:lstStyle/>
          <a:p>
            <a:pPr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Remember, we are pursuing these spiritual principles to understand why God places us into the this fallen world rather than just make us perfect in heaven</a:t>
            </a: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has chosen to reveal the mystery of salvation, Christ, and all other associated spiritual matters through His word and not by sight.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as servants and stewards of God’s word, God has commanded His saints and His church to reveal His spiritual mysteries of salvation to all mankind</a:t>
            </a:r>
          </a:p>
          <a:p>
            <a:pPr marL="342900" marR="0" lvl="0" indent="-342900">
              <a:spcBef>
                <a:spcPts val="0"/>
              </a:spcBef>
              <a:spcAft>
                <a:spcPts val="0"/>
              </a:spcAft>
              <a:buSzPts val="1100"/>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person who does not believe God’s word cannot see the spiritual realities of God and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spiritual realities He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has hidden from their physical senses. </a:t>
            </a:r>
          </a:p>
          <a:p>
            <a:pPr marL="342900" marR="0" lvl="0" indent="-342900">
              <a:spcBef>
                <a:spcPts val="0"/>
              </a:spcBef>
              <a:spcAft>
                <a:spcPts val="0"/>
              </a:spcAft>
              <a:buSzPts val="1100"/>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person who believes God’s word sees by faith God, His kingdom, His Son, Salvation, and the unfathomable promised blessings to come.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66965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4708981"/>
          </a:xfrm>
          <a:prstGeom prst="rect">
            <a:avLst/>
          </a:prstGeom>
          <a:noFill/>
        </p:spPr>
        <p:txBody>
          <a:bodyPr wrap="square">
            <a:spAutoFit/>
          </a:bodyPr>
          <a:lstStyle/>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Hebrews 11:1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Now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faith is the assurance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things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hoped for,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the conviction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(or evidence) of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things not seen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Romans 10:17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So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faith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comes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from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hearing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hearing by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word of Christ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b="1" dirty="0">
                <a:latin typeface="Times New Roman" panose="02020603050405020304" pitchFamily="18" charset="0"/>
                <a:cs typeface="Times New Roman" panose="02020603050405020304" pitchFamily="18" charset="0"/>
              </a:rPr>
              <a:t>2 Timothy 4:1-2</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I solemnly charge </a:t>
            </a:r>
            <a:r>
              <a:rPr lang="en-US" sz="2000" i="1" dirty="0">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in the presence of God and of Christ Jesus, …</a:t>
            </a:r>
            <a:r>
              <a:rPr lang="en-US" sz="2000" baseline="30000" dirty="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preach the word</a:t>
            </a:r>
            <a:r>
              <a:rPr lang="en-US" sz="2000" dirty="0">
                <a:latin typeface="Times New Roman" panose="02020603050405020304" pitchFamily="18" charset="0"/>
                <a:cs typeface="Times New Roman" panose="02020603050405020304" pitchFamily="18" charset="0"/>
              </a:rPr>
              <a:t>; be ready in </a:t>
            </a:r>
            <a:r>
              <a:rPr lang="en-US" sz="2000" b="1" u="sng" dirty="0">
                <a:latin typeface="Times New Roman" panose="02020603050405020304" pitchFamily="18" charset="0"/>
                <a:cs typeface="Times New Roman" panose="02020603050405020304" pitchFamily="18" charset="0"/>
              </a:rPr>
              <a:t>season </a:t>
            </a:r>
            <a:r>
              <a:rPr lang="en-US" sz="2000" b="1" i="1" u="sng" dirty="0">
                <a:latin typeface="Times New Roman" panose="02020603050405020304" pitchFamily="18" charset="0"/>
                <a:cs typeface="Times New Roman" panose="02020603050405020304" pitchFamily="18" charset="0"/>
              </a:rPr>
              <a:t>and</a:t>
            </a:r>
            <a:r>
              <a:rPr lang="en-US" sz="2000" b="1" u="sng" dirty="0">
                <a:latin typeface="Times New Roman" panose="02020603050405020304" pitchFamily="18" charset="0"/>
                <a:cs typeface="Times New Roman" panose="02020603050405020304" pitchFamily="18" charset="0"/>
              </a:rPr>
              <a:t> out of season</a:t>
            </a:r>
            <a:r>
              <a:rPr lang="en-US" sz="2000" dirty="0">
                <a:latin typeface="Times New Roman" panose="02020603050405020304" pitchFamily="18" charset="0"/>
                <a:cs typeface="Times New Roman" panose="02020603050405020304" pitchFamily="18" charset="0"/>
              </a:rPr>
              <a:t>; reprove, rebuke, exhort, </a:t>
            </a:r>
            <a:r>
              <a:rPr lang="en-US" sz="2000" b="1" u="sng" dirty="0">
                <a:latin typeface="Times New Roman" panose="02020603050405020304" pitchFamily="18" charset="0"/>
                <a:cs typeface="Times New Roman" panose="02020603050405020304" pitchFamily="18" charset="0"/>
              </a:rPr>
              <a:t>with great patience and instruction</a:t>
            </a:r>
            <a:r>
              <a:rPr lang="en-US" sz="2000" dirty="0">
                <a:latin typeface="Times New Roman" panose="02020603050405020304" pitchFamily="18" charset="0"/>
                <a:cs typeface="Times New Roman" panose="02020603050405020304" pitchFamily="18" charset="0"/>
              </a:rPr>
              <a:t>. </a:t>
            </a: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Romans 1:16-17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For I am not ashamed of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gospel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for it is the power of God for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salvation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everyone who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believes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For in it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righteousness of God is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revealed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from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faith to faith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as it is written, "</a:t>
            </a:r>
            <a:r>
              <a:rPr lang="en-US" sz="2000" b="1" u="sng" cap="small" dirty="0">
                <a:effectLst/>
                <a:latin typeface="Times New Roman" panose="02020603050405020304" pitchFamily="18" charset="0"/>
                <a:ea typeface="Calibri" panose="020F0502020204030204" pitchFamily="34" charset="0"/>
                <a:cs typeface="Times New Roman" panose="02020603050405020304" pitchFamily="18" charset="0"/>
              </a:rPr>
              <a:t>BUT THE RIGHTEOUS</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i="1" u="sng" dirty="0">
                <a:effectLst/>
                <a:latin typeface="Times New Roman" panose="02020603050405020304" pitchFamily="18" charset="0"/>
                <a:ea typeface="Calibri" panose="020F0502020204030204" pitchFamily="34" charset="0"/>
                <a:cs typeface="Times New Roman" panose="02020603050405020304" pitchFamily="18" charset="0"/>
              </a:rPr>
              <a:t>man</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cap="small" dirty="0">
                <a:effectLst/>
                <a:latin typeface="Times New Roman" panose="02020603050405020304" pitchFamily="18" charset="0"/>
                <a:ea typeface="Calibri" panose="020F0502020204030204" pitchFamily="34" charset="0"/>
                <a:cs typeface="Times New Roman" panose="02020603050405020304" pitchFamily="18" charset="0"/>
              </a:rPr>
              <a:t>SHALL LIVE BY</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cap="small" dirty="0">
                <a:effectLst/>
                <a:latin typeface="Times New Roman" panose="02020603050405020304" pitchFamily="18" charset="0"/>
                <a:ea typeface="Calibri" panose="020F0502020204030204" pitchFamily="34" charset="0"/>
                <a:cs typeface="Times New Roman" panose="02020603050405020304" pitchFamily="18" charset="0"/>
              </a:rPr>
              <a:t>FAITH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2:8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For by grace you have been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saved through faith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that not of yourselves,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gift of God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93518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5170646"/>
          </a:xfrm>
          <a:prstGeom prst="rect">
            <a:avLst/>
          </a:prstGeom>
          <a:noFill/>
        </p:spPr>
        <p:txBody>
          <a:bodyPr wrap="square">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this regard, I tell you another secret as revealed in scripture: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we believe and are baptized, we receive the Holy Spirit.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scriptures reveal the Holy Spirit actively works in God’s children, His saints, and His church.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all who are being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led by the Spirit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5143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Romans 8:26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the same way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Spirit also helps our weakness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Himself testifies with our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we are children of God,</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More to come on this important revelation</a:t>
            </a:r>
          </a:p>
        </p:txBody>
      </p:sp>
    </p:spTree>
    <p:extLst>
      <p:ext uri="{BB962C8B-B14F-4D97-AF65-F5344CB8AC3E}">
        <p14:creationId xmlns:p14="http://schemas.microsoft.com/office/powerpoint/2010/main" val="13168744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3539430"/>
          </a:xfrm>
          <a:prstGeom prst="rect">
            <a:avLst/>
          </a:prstGeom>
          <a:noFill/>
        </p:spPr>
        <p:txBody>
          <a:bodyPr wrap="square">
            <a:spAutoFit/>
          </a:bodyPr>
          <a:lstStyle/>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Therefore, scripture reveals the world is divided into two groups: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Believers, who are led by the Spirit through faith</a:t>
            </a:r>
          </a:p>
          <a:p>
            <a:pPr marL="342900" marR="0" lvl="0" indent="-342900">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Non-believers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who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are not led by the Spirit of God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Remain blinded to God’s spiritual mysteries</a:t>
            </a:r>
          </a:p>
          <a:p>
            <a:pPr marL="800100" lvl="1" indent="-342900">
              <a:buFont typeface="Symbol" panose="05050102010706020507" pitchFamily="18"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Spiritual realities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remain hidden, and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on-believers’ are led by the dictates of their flesh and the world.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27111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4401205"/>
          </a:xfrm>
          <a:prstGeom prst="rect">
            <a:avLst/>
          </a:prstGeom>
          <a:noFill/>
        </p:spPr>
        <p:txBody>
          <a:bodyPr wrap="square">
            <a:spAutoFit/>
          </a:bodyPr>
          <a:lstStyle/>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Romans 8:5-8 (ESV) For those who live according to the flesh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set their minds on the things of the flesh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but those who live according to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Spirit set their minds on the things of the Spirit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to set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mind on the flesh is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but to set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mind on the Spirit is life and peace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the mind that is set on the flesh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is hostile to 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it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does not submit to God’s 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indeed,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it cannot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(not even able to do so).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Corinthians 2:14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natural man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a spiritual man) does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not accept the things of the Spirit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they are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foolishness to him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cannot understand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them, because they are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spiritually appraised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2002115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4893647"/>
          </a:xfrm>
          <a:prstGeom prst="rect">
            <a:avLst/>
          </a:prstGeom>
          <a:noFill/>
        </p:spPr>
        <p:txBody>
          <a:bodyPr wrap="square">
            <a:spAutoFit/>
          </a:bodyPr>
          <a:lstStyle/>
          <a:p>
            <a:pPr marR="0" lvl="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Summary of Roman 8 and 1 Corinthians 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mind set on the flesh is death.  Romans 8:5-6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mind set on flesh is hostile to God.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mind set on the flesh does not submit to the law (word) of God.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it is impossible for the mind set on the flesh do so.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natural man (non-spiritual man) does not accept the things (word) of the Spirit of God.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they are foolishness to him.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he can’t understand them.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they are spiritually appraised.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a:t>
            </a:r>
          </a:p>
          <a:p>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93760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4893647"/>
          </a:xfrm>
          <a:prstGeom prst="rect">
            <a:avLst/>
          </a:prstGeom>
          <a:noFill/>
        </p:spPr>
        <p:txBody>
          <a:bodyPr wrap="square">
            <a:sp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all who are being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led by the Spirit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non-believer does not have the Spirit of God, therefore he is not able to spiritually appraise (investigate or examine) God’s word.  Therefore, the non-believer cannot understand God’s word.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But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Holy Spirit works in believing sons of God to give us understanding of the spiritual matters </a:t>
            </a: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more we know of God’s word, the more God talks to us through His word.  Psalms1:2-3</a:t>
            </a:r>
          </a:p>
          <a:p>
            <a:pPr marL="6858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There are times when studying God’s word when insights not previously known will just come to mind.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When preparing a class, sermons, talk or just reading, I suggest you first pray and ask God for His Holy Spirit to guide our reading, study, and preparation.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736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Beginning with Man’s Creation and Fall</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801314"/>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God has been moving people, nations, and even nature itself to</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Recreate fallen Humanity – Glorious Exalted Sons</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Sons receive the Gift of Eternal Life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By Gift and Right of Divine Law – New Covenant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Right of Inheritance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According to God’s Eternal Plan of Salvation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According to the Gospel Message – The Good News of Salvation</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7381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Unfolding Plan – Sets the Course of Human History</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308872"/>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Scriptures Trace that History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Literary Imagery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Historical Prose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Writings of</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 Law </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Wisdom</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Poetry</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Prophecy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5945697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3579</TotalTime>
  <Words>7093</Words>
  <Application>Microsoft Office PowerPoint</Application>
  <PresentationFormat>Widescreen</PresentationFormat>
  <Paragraphs>690</Paragraphs>
  <Slides>77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77</vt:i4>
      </vt:variant>
    </vt:vector>
  </HeadingPairs>
  <TitlesOfParts>
    <vt:vector size="86" baseType="lpstr">
      <vt:lpstr>Arial</vt:lpstr>
      <vt:lpstr>Calibri</vt:lpstr>
      <vt:lpstr>Calibri Light</vt:lpstr>
      <vt:lpstr>Courier New</vt:lpstr>
      <vt:lpstr>Gill Sans MT</vt:lpstr>
      <vt:lpstr>Symbol</vt:lpstr>
      <vt:lpstr>Times New Roman</vt:lpstr>
      <vt:lpstr>Wingdings</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BRIAN HALEY</cp:lastModifiedBy>
  <cp:revision>12</cp:revision>
  <cp:lastPrinted>2023-06-07T17:35:39Z</cp:lastPrinted>
  <dcterms:created xsi:type="dcterms:W3CDTF">2023-06-03T18:53:09Z</dcterms:created>
  <dcterms:modified xsi:type="dcterms:W3CDTF">2023-06-07T21:50:33Z</dcterms:modified>
</cp:coreProperties>
</file>